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5" r:id="rId1"/>
  </p:sldMasterIdLst>
  <p:sldIdLst>
    <p:sldId id="289" r:id="rId2"/>
    <p:sldId id="278" r:id="rId3"/>
    <p:sldId id="294" r:id="rId4"/>
    <p:sldId id="295" r:id="rId5"/>
    <p:sldId id="296" r:id="rId6"/>
    <p:sldId id="292" r:id="rId7"/>
    <p:sldId id="274" r:id="rId8"/>
    <p:sldId id="279" r:id="rId9"/>
    <p:sldId id="282" r:id="rId10"/>
    <p:sldId id="283" r:id="rId11"/>
    <p:sldId id="271" r:id="rId12"/>
    <p:sldId id="280" r:id="rId13"/>
    <p:sldId id="281" r:id="rId14"/>
    <p:sldId id="284" r:id="rId15"/>
    <p:sldId id="285" r:id="rId16"/>
    <p:sldId id="286" r:id="rId17"/>
    <p:sldId id="287" r:id="rId18"/>
    <p:sldId id="288" r:id="rId19"/>
    <p:sldId id="273" r:id="rId20"/>
    <p:sldId id="29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C87223-CEA7-4E59-98C8-4892802C7231}"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8724C-0CC9-4D71-8A70-0271930457F2}" type="slidenum">
              <a:rPr lang="en-US" smtClean="0"/>
              <a:t>‹#›</a:t>
            </a:fld>
            <a:endParaRPr lang="en-US"/>
          </a:p>
        </p:txBody>
      </p:sp>
    </p:spTree>
    <p:extLst>
      <p:ext uri="{BB962C8B-B14F-4D97-AF65-F5344CB8AC3E}">
        <p14:creationId xmlns:p14="http://schemas.microsoft.com/office/powerpoint/2010/main" val="169912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BEB29-BA83-4065-9804-C0152D1BB9A7}"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F48A8-7828-49AE-80DF-3B2CD1B62EE3}" type="slidenum">
              <a:rPr lang="en-US" smtClean="0"/>
              <a:t>‹#›</a:t>
            </a:fld>
            <a:endParaRPr lang="en-US"/>
          </a:p>
        </p:txBody>
      </p:sp>
    </p:spTree>
    <p:extLst>
      <p:ext uri="{BB962C8B-B14F-4D97-AF65-F5344CB8AC3E}">
        <p14:creationId xmlns:p14="http://schemas.microsoft.com/office/powerpoint/2010/main" val="366950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BEB29-BA83-4065-9804-C0152D1BB9A7}"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F48A8-7828-49AE-80DF-3B2CD1B62EE3}"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946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BEB29-BA83-4065-9804-C0152D1BB9A7}"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F48A8-7828-49AE-80DF-3B2CD1B62EE3}" type="slidenum">
              <a:rPr lang="en-US" smtClean="0"/>
              <a:t>‹#›</a:t>
            </a:fld>
            <a:endParaRPr lang="en-US"/>
          </a:p>
        </p:txBody>
      </p:sp>
    </p:spTree>
    <p:extLst>
      <p:ext uri="{BB962C8B-B14F-4D97-AF65-F5344CB8AC3E}">
        <p14:creationId xmlns:p14="http://schemas.microsoft.com/office/powerpoint/2010/main" val="1325252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BEB29-BA83-4065-9804-C0152D1BB9A7}"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F48A8-7828-49AE-80DF-3B2CD1B62EE3}"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6188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BEB29-BA83-4065-9804-C0152D1BB9A7}"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F48A8-7828-49AE-80DF-3B2CD1B62EE3}" type="slidenum">
              <a:rPr lang="en-US" smtClean="0"/>
              <a:t>‹#›</a:t>
            </a:fld>
            <a:endParaRPr lang="en-US"/>
          </a:p>
        </p:txBody>
      </p:sp>
    </p:spTree>
    <p:extLst>
      <p:ext uri="{BB962C8B-B14F-4D97-AF65-F5344CB8AC3E}">
        <p14:creationId xmlns:p14="http://schemas.microsoft.com/office/powerpoint/2010/main" val="508823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C87223-CEA7-4E59-98C8-4892802C7231}"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8724C-0CC9-4D71-8A70-0271930457F2}" type="slidenum">
              <a:rPr lang="en-US" smtClean="0"/>
              <a:t>‹#›</a:t>
            </a:fld>
            <a:endParaRPr lang="en-US"/>
          </a:p>
        </p:txBody>
      </p:sp>
    </p:spTree>
    <p:extLst>
      <p:ext uri="{BB962C8B-B14F-4D97-AF65-F5344CB8AC3E}">
        <p14:creationId xmlns:p14="http://schemas.microsoft.com/office/powerpoint/2010/main" val="4065445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C87223-CEA7-4E59-98C8-4892802C7231}"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8724C-0CC9-4D71-8A70-0271930457F2}" type="slidenum">
              <a:rPr lang="en-US" smtClean="0"/>
              <a:t>‹#›</a:t>
            </a:fld>
            <a:endParaRPr lang="en-US"/>
          </a:p>
        </p:txBody>
      </p:sp>
    </p:spTree>
    <p:extLst>
      <p:ext uri="{BB962C8B-B14F-4D97-AF65-F5344CB8AC3E}">
        <p14:creationId xmlns:p14="http://schemas.microsoft.com/office/powerpoint/2010/main" val="2901928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C87223-CEA7-4E59-98C8-4892802C7231}"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8724C-0CC9-4D71-8A70-0271930457F2}" type="slidenum">
              <a:rPr lang="en-US" smtClean="0"/>
              <a:t>‹#›</a:t>
            </a:fld>
            <a:endParaRPr lang="en-US"/>
          </a:p>
        </p:txBody>
      </p:sp>
    </p:spTree>
    <p:extLst>
      <p:ext uri="{BB962C8B-B14F-4D97-AF65-F5344CB8AC3E}">
        <p14:creationId xmlns:p14="http://schemas.microsoft.com/office/powerpoint/2010/main" val="60927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C87223-CEA7-4E59-98C8-4892802C7231}" type="datetimeFigureOut">
              <a:rPr lang="en-US" smtClean="0"/>
              <a:t>3/18/2016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8724C-0CC9-4D71-8A70-0271930457F2}" type="slidenum">
              <a:rPr lang="en-US" smtClean="0"/>
              <a:t>‹#›</a:t>
            </a:fld>
            <a:endParaRPr lang="en-US"/>
          </a:p>
        </p:txBody>
      </p:sp>
    </p:spTree>
    <p:extLst>
      <p:ext uri="{BB962C8B-B14F-4D97-AF65-F5344CB8AC3E}">
        <p14:creationId xmlns:p14="http://schemas.microsoft.com/office/powerpoint/2010/main" val="1762207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C87223-CEA7-4E59-98C8-4892802C7231}"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8724C-0CC9-4D71-8A70-0271930457F2}" type="slidenum">
              <a:rPr lang="en-US" smtClean="0"/>
              <a:t>‹#›</a:t>
            </a:fld>
            <a:endParaRPr lang="en-US"/>
          </a:p>
        </p:txBody>
      </p:sp>
    </p:spTree>
    <p:extLst>
      <p:ext uri="{BB962C8B-B14F-4D97-AF65-F5344CB8AC3E}">
        <p14:creationId xmlns:p14="http://schemas.microsoft.com/office/powerpoint/2010/main" val="3959850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C87223-CEA7-4E59-98C8-4892802C7231}" type="datetimeFigureOut">
              <a:rPr lang="en-US" smtClean="0"/>
              <a:t>3/18/2016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E8724C-0CC9-4D71-8A70-0271930457F2}" type="slidenum">
              <a:rPr lang="en-US" smtClean="0"/>
              <a:t>‹#›</a:t>
            </a:fld>
            <a:endParaRPr lang="en-US"/>
          </a:p>
        </p:txBody>
      </p:sp>
    </p:spTree>
    <p:extLst>
      <p:ext uri="{BB962C8B-B14F-4D97-AF65-F5344CB8AC3E}">
        <p14:creationId xmlns:p14="http://schemas.microsoft.com/office/powerpoint/2010/main" val="31478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C87223-CEA7-4E59-98C8-4892802C7231}" type="datetimeFigureOut">
              <a:rPr lang="en-US" smtClean="0"/>
              <a:t>3/18/2016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724C-0CC9-4D71-8A70-0271930457F2}" type="slidenum">
              <a:rPr lang="en-US" smtClean="0"/>
              <a:t>‹#›</a:t>
            </a:fld>
            <a:endParaRPr lang="en-US"/>
          </a:p>
        </p:txBody>
      </p:sp>
    </p:spTree>
    <p:extLst>
      <p:ext uri="{BB962C8B-B14F-4D97-AF65-F5344CB8AC3E}">
        <p14:creationId xmlns:p14="http://schemas.microsoft.com/office/powerpoint/2010/main" val="1044204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87223-CEA7-4E59-98C8-4892802C7231}" type="datetimeFigureOut">
              <a:rPr lang="en-US" smtClean="0"/>
              <a:t>3/18/2016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E8724C-0CC9-4D71-8A70-0271930457F2}" type="slidenum">
              <a:rPr lang="en-US" smtClean="0"/>
              <a:t>‹#›</a:t>
            </a:fld>
            <a:endParaRPr lang="en-US"/>
          </a:p>
        </p:txBody>
      </p:sp>
    </p:spTree>
    <p:extLst>
      <p:ext uri="{BB962C8B-B14F-4D97-AF65-F5344CB8AC3E}">
        <p14:creationId xmlns:p14="http://schemas.microsoft.com/office/powerpoint/2010/main" val="399689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C87223-CEA7-4E59-98C8-4892802C7231}"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8724C-0CC9-4D71-8A70-0271930457F2}" type="slidenum">
              <a:rPr lang="en-US" smtClean="0"/>
              <a:t>‹#›</a:t>
            </a:fld>
            <a:endParaRPr lang="en-US"/>
          </a:p>
        </p:txBody>
      </p:sp>
    </p:spTree>
    <p:extLst>
      <p:ext uri="{BB962C8B-B14F-4D97-AF65-F5344CB8AC3E}">
        <p14:creationId xmlns:p14="http://schemas.microsoft.com/office/powerpoint/2010/main" val="192331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C87223-CEA7-4E59-98C8-4892802C7231}" type="datetimeFigureOut">
              <a:rPr lang="en-US" smtClean="0"/>
              <a:t>3/18/2016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8724C-0CC9-4D71-8A70-0271930457F2}" type="slidenum">
              <a:rPr lang="en-US" smtClean="0"/>
              <a:t>‹#›</a:t>
            </a:fld>
            <a:endParaRPr lang="en-US"/>
          </a:p>
        </p:txBody>
      </p:sp>
    </p:spTree>
    <p:extLst>
      <p:ext uri="{BB962C8B-B14F-4D97-AF65-F5344CB8AC3E}">
        <p14:creationId xmlns:p14="http://schemas.microsoft.com/office/powerpoint/2010/main" val="232860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EBEB29-BA83-4065-9804-C0152D1BB9A7}" type="datetimeFigureOut">
              <a:rPr lang="en-US" smtClean="0"/>
              <a:t>3/18/2016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A3F48A8-7828-49AE-80DF-3B2CD1B62EE3}" type="slidenum">
              <a:rPr lang="en-US" smtClean="0"/>
              <a:t>‹#›</a:t>
            </a:fld>
            <a:endParaRPr lang="en-US"/>
          </a:p>
        </p:txBody>
      </p:sp>
    </p:spTree>
    <p:extLst>
      <p:ext uri="{BB962C8B-B14F-4D97-AF65-F5344CB8AC3E}">
        <p14:creationId xmlns:p14="http://schemas.microsoft.com/office/powerpoint/2010/main" val="365336424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SE 8 </a:t>
            </a:r>
            <a:r>
              <a:rPr lang="en-US" dirty="0" smtClean="0"/>
              <a:t>: </a:t>
            </a:r>
            <a:r>
              <a:rPr lang="en-US" dirty="0"/>
              <a:t>Background</a:t>
            </a:r>
          </a:p>
        </p:txBody>
      </p:sp>
      <p:sp>
        <p:nvSpPr>
          <p:cNvPr id="3" name="Content Placeholder 2"/>
          <p:cNvSpPr>
            <a:spLocks noGrp="1"/>
          </p:cNvSpPr>
          <p:nvPr>
            <p:ph idx="1"/>
          </p:nvPr>
        </p:nvSpPr>
        <p:spPr>
          <a:xfrm>
            <a:off x="631208" y="1371600"/>
            <a:ext cx="8665192" cy="5486400"/>
          </a:xfrm>
        </p:spPr>
        <p:txBody>
          <a:bodyPr>
            <a:normAutofit/>
          </a:bodyPr>
          <a:lstStyle/>
          <a:p>
            <a:r>
              <a:rPr lang="en-US" b="1" dirty="0"/>
              <a:t>http://www.oracle.com/technetwork/java/javase/downloads/jdk8-downloads-2133151.html</a:t>
            </a:r>
          </a:p>
          <a:p>
            <a:r>
              <a:rPr lang="en-US" b="1" dirty="0"/>
              <a:t>Java release on March 18th, </a:t>
            </a:r>
            <a:r>
              <a:rPr lang="en-US" b="1" dirty="0" smtClean="0"/>
              <a:t>2014</a:t>
            </a:r>
          </a:p>
          <a:p>
            <a:r>
              <a:rPr lang="en-US" b="1" dirty="0"/>
              <a:t>To set the PATH variable permanently, add the full path of the jdk1.8.0\bin directory to the PATH variable. Typically, this full path looks something like C:\Program Files\Java\jdk1.8.0\bin. Set the PATH variable as follows on Microsoft Windows</a:t>
            </a:r>
            <a:r>
              <a:rPr lang="en-US" b="1" dirty="0" smtClean="0"/>
              <a:t>:</a:t>
            </a:r>
            <a:endParaRPr lang="en-US" b="1" dirty="0"/>
          </a:p>
          <a:p>
            <a:r>
              <a:rPr lang="en-US" b="1" dirty="0"/>
              <a:t>Click Start, then Control Panel, then System</a:t>
            </a:r>
            <a:r>
              <a:rPr lang="en-US" b="1" dirty="0" smtClean="0"/>
              <a:t>.</a:t>
            </a:r>
            <a:endParaRPr lang="en-US" b="1" dirty="0"/>
          </a:p>
          <a:p>
            <a:r>
              <a:rPr lang="en-US" b="1" dirty="0"/>
              <a:t>Click Advanced, then Environment Variables</a:t>
            </a:r>
            <a:r>
              <a:rPr lang="en-US" b="1" dirty="0" smtClean="0"/>
              <a:t>.</a:t>
            </a:r>
            <a:endParaRPr lang="en-US" b="1" dirty="0"/>
          </a:p>
          <a:p>
            <a:r>
              <a:rPr lang="en-US" b="1" dirty="0"/>
              <a:t>Add the location of the bin folder of the JDK installation to the PATH variable in System Variables. The following is a typical value for the PATH variable</a:t>
            </a:r>
            <a:r>
              <a:rPr lang="en-US" b="1" dirty="0" smtClean="0"/>
              <a:t>:</a:t>
            </a:r>
            <a:endParaRPr lang="en-US" b="1" dirty="0"/>
          </a:p>
          <a:p>
            <a:r>
              <a:rPr lang="en-US" b="1" dirty="0"/>
              <a:t>C:\WINDOWS\system32;C:\WINDOWS;C:\Program Files\Java\jdk1.8.0\bin</a:t>
            </a:r>
            <a:endParaRPr lang="en-US" b="1" dirty="0"/>
          </a:p>
          <a:p>
            <a:endParaRPr lang="en-US" b="1" dirty="0" smtClean="0"/>
          </a:p>
          <a:p>
            <a:endParaRPr lang="en-US" dirty="0"/>
          </a:p>
          <a:p>
            <a:endParaRPr lang="en-US" b="1" dirty="0" smtClean="0"/>
          </a:p>
          <a:p>
            <a:endParaRPr lang="en-US" b="1" dirty="0"/>
          </a:p>
          <a:p>
            <a:endParaRPr lang="en-US" dirty="0" smtClean="0"/>
          </a:p>
          <a:p>
            <a:endParaRPr lang="en-US" dirty="0" smtClean="0"/>
          </a:p>
          <a:p>
            <a:endParaRPr lang="en-US" dirty="0"/>
          </a:p>
        </p:txBody>
      </p:sp>
    </p:spTree>
    <p:extLst>
      <p:ext uri="{BB962C8B-B14F-4D97-AF65-F5344CB8AC3E}">
        <p14:creationId xmlns:p14="http://schemas.microsoft.com/office/powerpoint/2010/main" val="2576088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533400"/>
            <a:ext cx="7848601" cy="5507963"/>
          </a:xfrm>
        </p:spPr>
        <p:txBody>
          <a:bodyPr>
            <a:normAutofit fontScale="92500" lnSpcReduction="10000"/>
          </a:bodyPr>
          <a:lstStyle/>
          <a:p>
            <a:pPr marL="0" indent="0">
              <a:spcBef>
                <a:spcPct val="0"/>
              </a:spcBef>
              <a:buNone/>
            </a:pPr>
            <a:r>
              <a:rPr lang="en-US" sz="2400" dirty="0">
                <a:solidFill>
                  <a:schemeClr val="accent1"/>
                </a:solidFill>
                <a:latin typeface="+mj-lt"/>
                <a:ea typeface="+mj-ea"/>
                <a:cs typeface="+mj-cs"/>
              </a:rPr>
              <a:t>When to Use Default Method Over Abstract </a:t>
            </a:r>
            <a:r>
              <a:rPr lang="en-US" sz="2400" dirty="0" smtClean="0">
                <a:solidFill>
                  <a:schemeClr val="accent1"/>
                </a:solidFill>
                <a:latin typeface="+mj-lt"/>
                <a:ea typeface="+mj-ea"/>
                <a:cs typeface="+mj-cs"/>
              </a:rPr>
              <a:t>Classes</a:t>
            </a:r>
          </a:p>
          <a:p>
            <a:pPr marL="0" indent="0">
              <a:spcBef>
                <a:spcPct val="0"/>
              </a:spcBef>
              <a:buNone/>
            </a:pPr>
            <a:endParaRPr lang="en-US" dirty="0" smtClean="0"/>
          </a:p>
          <a:p>
            <a:r>
              <a:rPr lang="en-US" sz="1900" b="1" dirty="0"/>
              <a:t>Abstract classes versus interfaces in Java 8</a:t>
            </a:r>
          </a:p>
          <a:p>
            <a:r>
              <a:rPr lang="en-US" sz="1900" b="1" dirty="0"/>
              <a:t>After introducing Default Method, it seems that interfaces and abstract classes are same. However, they are still different concept in Java 8.</a:t>
            </a:r>
          </a:p>
          <a:p>
            <a:r>
              <a:rPr lang="en-US" sz="1900" b="1" dirty="0"/>
              <a:t>Abstract class can define constructor. They are more structured and can have a state associated with them. While in contrast, default method can be implemented only in the terms of invoking other interface methods, with no reference to a particular implementation's state. Hence, both use for different purposes and choosing between two really depends on the scenario context.</a:t>
            </a:r>
          </a:p>
          <a:p>
            <a:r>
              <a:rPr lang="en-US" sz="1900" b="1" dirty="0"/>
              <a:t>public interface </a:t>
            </a:r>
            <a:r>
              <a:rPr lang="en-US" sz="1900" b="1" dirty="0" err="1"/>
              <a:t>InterfaceA</a:t>
            </a:r>
            <a:r>
              <a:rPr lang="en-US" sz="1900" b="1" dirty="0"/>
              <a:t> { </a:t>
            </a:r>
          </a:p>
          <a:p>
            <a:pPr marL="0" indent="0">
              <a:buNone/>
            </a:pPr>
            <a:r>
              <a:rPr lang="en-US" sz="1900" b="1" dirty="0"/>
              <a:t>    default void </a:t>
            </a:r>
            <a:r>
              <a:rPr lang="en-US" sz="1900" b="1" dirty="0" err="1"/>
              <a:t>defaultMethod</a:t>
            </a:r>
            <a:r>
              <a:rPr lang="en-US" sz="1900" b="1" dirty="0"/>
              <a:t>(){ </a:t>
            </a:r>
          </a:p>
          <a:p>
            <a:pPr marL="0" indent="0">
              <a:buNone/>
            </a:pPr>
            <a:r>
              <a:rPr lang="en-US" sz="1900" b="1" dirty="0"/>
              <a:t>        </a:t>
            </a:r>
            <a:r>
              <a:rPr lang="en-US" sz="1900" b="1" dirty="0" err="1"/>
              <a:t>System.out.println</a:t>
            </a:r>
            <a:r>
              <a:rPr lang="en-US" sz="1900" b="1" dirty="0"/>
              <a:t>("Interface A default method"); </a:t>
            </a:r>
          </a:p>
          <a:p>
            <a:pPr marL="0" indent="0">
              <a:buNone/>
            </a:pPr>
            <a:r>
              <a:rPr lang="en-US" sz="1900" b="1" dirty="0"/>
              <a:t>    } </a:t>
            </a:r>
          </a:p>
          <a:p>
            <a:pPr marL="0" indent="0">
              <a:buNone/>
            </a:pPr>
            <a:r>
              <a:rPr lang="en-US" sz="1900" b="1" dirty="0"/>
              <a:t>}</a:t>
            </a:r>
          </a:p>
        </p:txBody>
      </p:sp>
    </p:spTree>
    <p:extLst>
      <p:ext uri="{BB962C8B-B14F-4D97-AF65-F5344CB8AC3E}">
        <p14:creationId xmlns:p14="http://schemas.microsoft.com/office/powerpoint/2010/main" val="2834274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391401" cy="1320800"/>
          </a:xfrm>
        </p:spPr>
        <p:txBody>
          <a:bodyPr/>
          <a:lstStyle/>
          <a:p>
            <a:r>
              <a:rPr lang="en-US" b="1" dirty="0"/>
              <a:t>Java SE 8 </a:t>
            </a:r>
            <a:r>
              <a:rPr lang="en-US" b="1" dirty="0" smtClean="0"/>
              <a:t>: </a:t>
            </a:r>
            <a:r>
              <a:rPr lang="en-US" b="1" dirty="0" err="1"/>
              <a:t>Lembda</a:t>
            </a:r>
            <a:r>
              <a:rPr lang="en-US" b="1" dirty="0"/>
              <a:t> Expression</a:t>
            </a:r>
          </a:p>
        </p:txBody>
      </p:sp>
      <p:sp>
        <p:nvSpPr>
          <p:cNvPr id="5" name="Content Placeholder 4"/>
          <p:cNvSpPr>
            <a:spLocks noGrp="1"/>
          </p:cNvSpPr>
          <p:nvPr>
            <p:ph idx="1"/>
          </p:nvPr>
        </p:nvSpPr>
        <p:spPr>
          <a:xfrm>
            <a:off x="609598" y="1524000"/>
            <a:ext cx="6347714" cy="3880773"/>
          </a:xfrm>
        </p:spPr>
        <p:txBody>
          <a:bodyPr/>
          <a:lstStyle/>
          <a:p>
            <a:r>
              <a:rPr lang="en-US" b="1" dirty="0"/>
              <a:t>Lambda expressions are used primarily to define inline implementation of a functional interface, i.e., an interface with a single method only.</a:t>
            </a:r>
          </a:p>
          <a:p>
            <a:r>
              <a:rPr lang="en-US" b="1" dirty="0"/>
              <a:t>Lambda expression eliminates the need of anonymous class and gives a very simple yet powerful functional programming capability to Java.</a:t>
            </a:r>
          </a:p>
          <a:p>
            <a:endParaRPr lang="en-US" b="1" dirty="0"/>
          </a:p>
          <a:p>
            <a:r>
              <a:rPr lang="en-US" b="1" dirty="0"/>
              <a:t>Syntax:</a:t>
            </a:r>
          </a:p>
          <a:p>
            <a:r>
              <a:rPr lang="en-US" b="1" dirty="0"/>
              <a:t>(parameters) -&gt; {body}</a:t>
            </a:r>
          </a:p>
          <a:p>
            <a:r>
              <a:rPr lang="en-US" b="1" dirty="0"/>
              <a:t>Example</a:t>
            </a:r>
          </a:p>
          <a:p>
            <a:r>
              <a:rPr lang="en-US" b="1" dirty="0"/>
              <a:t>(</a:t>
            </a:r>
            <a:r>
              <a:rPr lang="en-US" b="1" dirty="0" err="1"/>
              <a:t>x,y</a:t>
            </a:r>
            <a:r>
              <a:rPr lang="en-US" b="1" dirty="0"/>
              <a:t>) -&gt; { x + y }</a:t>
            </a:r>
          </a:p>
          <a:p>
            <a:endParaRPr lang="en-US" u="sng" dirty="0" smtClean="0"/>
          </a:p>
          <a:p>
            <a:endParaRPr lang="en-US" u="sng" dirty="0" smtClean="0"/>
          </a:p>
          <a:p>
            <a:endParaRPr lang="en-US" dirty="0"/>
          </a:p>
          <a:p>
            <a:endParaRPr lang="en-US" dirty="0"/>
          </a:p>
          <a:p>
            <a:endParaRPr lang="en-US" dirty="0"/>
          </a:p>
        </p:txBody>
      </p:sp>
    </p:spTree>
    <p:extLst>
      <p:ext uri="{BB962C8B-B14F-4D97-AF65-F5344CB8AC3E}">
        <p14:creationId xmlns:p14="http://schemas.microsoft.com/office/powerpoint/2010/main" val="37863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lstStyle/>
          <a:p>
            <a:r>
              <a:rPr lang="en-US" b="1" dirty="0"/>
              <a:t>Java SE 8 </a:t>
            </a:r>
            <a:r>
              <a:rPr lang="en-US" b="1" dirty="0" smtClean="0"/>
              <a:t>: </a:t>
            </a:r>
            <a:r>
              <a:rPr lang="en-US" b="1" dirty="0"/>
              <a:t>Method References</a:t>
            </a:r>
          </a:p>
        </p:txBody>
      </p:sp>
      <p:sp>
        <p:nvSpPr>
          <p:cNvPr id="3" name="Content Placeholder 2"/>
          <p:cNvSpPr>
            <a:spLocks noGrp="1"/>
          </p:cNvSpPr>
          <p:nvPr>
            <p:ph idx="1"/>
          </p:nvPr>
        </p:nvSpPr>
        <p:spPr>
          <a:xfrm>
            <a:off x="599362" y="1371600"/>
            <a:ext cx="7706438" cy="4724400"/>
          </a:xfrm>
        </p:spPr>
        <p:txBody>
          <a:bodyPr>
            <a:noAutofit/>
          </a:bodyPr>
          <a:lstStyle/>
          <a:p>
            <a:pPr fontAlgn="base"/>
            <a:r>
              <a:rPr lang="en-US" b="1" dirty="0"/>
              <a:t>Some times, A lambda expression do nothing but just calls a method which is already defined.</a:t>
            </a:r>
            <a:br>
              <a:rPr lang="en-US" b="1" dirty="0"/>
            </a:br>
            <a:r>
              <a:rPr lang="en-US" b="1" dirty="0"/>
              <a:t>In this case, to be more lazy to write, You can use method references.</a:t>
            </a:r>
          </a:p>
          <a:p>
            <a:pPr fontAlgn="base"/>
            <a:r>
              <a:rPr lang="en-US" b="1" dirty="0"/>
              <a:t>Method references are just compact and more readable form of a lambda expression for already written methods. “::” operator is used for method reference.</a:t>
            </a:r>
          </a:p>
          <a:p>
            <a:pPr fontAlgn="base"/>
            <a:r>
              <a:rPr lang="en-US" b="1" dirty="0"/>
              <a:t>When to use method reference :</a:t>
            </a:r>
          </a:p>
          <a:p>
            <a:pPr fontAlgn="base"/>
            <a:r>
              <a:rPr lang="en-US" b="1" dirty="0"/>
              <a:t>When a Lambda expression is invoking already defined method, you can replace it with reference to that method.</a:t>
            </a:r>
          </a:p>
          <a:p>
            <a:pPr fontAlgn="base"/>
            <a:r>
              <a:rPr lang="en-US" b="1" dirty="0"/>
              <a:t>When you can not use Method reference :</a:t>
            </a:r>
          </a:p>
          <a:p>
            <a:pPr fontAlgn="base"/>
            <a:r>
              <a:rPr lang="en-US" b="1" dirty="0"/>
              <a:t>You can not pass arguments to the method reference.</a:t>
            </a:r>
            <a:br>
              <a:rPr lang="en-US" b="1" dirty="0"/>
            </a:br>
            <a:r>
              <a:rPr lang="en-US" b="1" dirty="0"/>
              <a:t>for example, you can not use method reference for following lambda.</a:t>
            </a:r>
          </a:p>
          <a:p>
            <a:r>
              <a:rPr lang="en-US" b="1" dirty="0" err="1"/>
              <a:t>IsReferable</a:t>
            </a:r>
            <a:r>
              <a:rPr lang="en-US" b="1" dirty="0"/>
              <a:t> demo = () -&gt; </a:t>
            </a:r>
            <a:r>
              <a:rPr lang="en-US" b="1" dirty="0" err="1"/>
              <a:t>ReferenceDemo.commonMethod</a:t>
            </a:r>
            <a:r>
              <a:rPr lang="en-US" b="1" dirty="0"/>
              <a:t>("Argument in method."); </a:t>
            </a:r>
          </a:p>
        </p:txBody>
      </p:sp>
    </p:spTree>
    <p:extLst>
      <p:ext uri="{BB962C8B-B14F-4D97-AF65-F5344CB8AC3E}">
        <p14:creationId xmlns:p14="http://schemas.microsoft.com/office/powerpoint/2010/main" val="3163614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 of Method Reference’s </a:t>
            </a:r>
            <a:r>
              <a:rPr lang="en-US" b="1" dirty="0" smtClean="0"/>
              <a: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39904827"/>
              </p:ext>
            </p:extLst>
          </p:nvPr>
        </p:nvGraphicFramePr>
        <p:xfrm>
          <a:off x="609600" y="1524001"/>
          <a:ext cx="8153400" cy="4177505"/>
        </p:xfrm>
        <a:graphic>
          <a:graphicData uri="http://schemas.openxmlformats.org/drawingml/2006/table">
            <a:tbl>
              <a:tblPr/>
              <a:tblGrid>
                <a:gridCol w="4076700"/>
                <a:gridCol w="4076700"/>
              </a:tblGrid>
              <a:tr h="477429">
                <a:tc>
                  <a:txBody>
                    <a:bodyPr/>
                    <a:lstStyle/>
                    <a:p>
                      <a:pPr marL="342900" indent="-342900" algn="l" defTabSz="457200" rtl="0" eaLnBrk="1" fontAlgn="base" latinLnBrk="0" hangingPunct="1">
                        <a:spcBef>
                          <a:spcPts val="1000"/>
                        </a:spcBef>
                        <a:spcAft>
                          <a:spcPts val="0"/>
                        </a:spcAft>
                        <a:buClr>
                          <a:schemeClr val="accent1"/>
                        </a:buClr>
                        <a:buSzPct val="80000"/>
                        <a:buFont typeface="Wingdings 3" charset="2"/>
                        <a:buChar char=""/>
                      </a:pPr>
                      <a:r>
                        <a:rPr lang="en-US" sz="1800" b="1" kern="1200" dirty="0">
                          <a:solidFill>
                            <a:schemeClr val="tx1">
                              <a:lumMod val="75000"/>
                              <a:lumOff val="25000"/>
                            </a:schemeClr>
                          </a:solidFill>
                          <a:latin typeface="+mn-lt"/>
                          <a:ea typeface="+mn-ea"/>
                          <a:cs typeface="+mn-cs"/>
                        </a:rPr>
                        <a:t>Kind</a:t>
                      </a:r>
                    </a:p>
                  </a:txBody>
                  <a:tcPr anchor="ctr">
                    <a:lnL>
                      <a:noFill/>
                    </a:lnL>
                    <a:lnR>
                      <a:noFill/>
                    </a:lnR>
                    <a:lnT>
                      <a:noFill/>
                    </a:lnT>
                    <a:lnB>
                      <a:noFill/>
                    </a:lnB>
                  </a:tcPr>
                </a:tc>
                <a:tc>
                  <a:txBody>
                    <a:bodyPr/>
                    <a:lstStyle/>
                    <a:p>
                      <a:pPr marL="342900" indent="-342900" algn="l" defTabSz="457200" rtl="0" eaLnBrk="1" fontAlgn="base" latinLnBrk="0" hangingPunct="1">
                        <a:spcBef>
                          <a:spcPts val="1000"/>
                        </a:spcBef>
                        <a:spcAft>
                          <a:spcPts val="0"/>
                        </a:spcAft>
                        <a:buClr>
                          <a:schemeClr val="accent1"/>
                        </a:buClr>
                        <a:buSzPct val="80000"/>
                        <a:buFont typeface="Wingdings 3" charset="2"/>
                        <a:buChar char=""/>
                      </a:pPr>
                      <a:r>
                        <a:rPr lang="en-US" sz="1800" b="1" kern="1200">
                          <a:solidFill>
                            <a:schemeClr val="tx1">
                              <a:lumMod val="75000"/>
                              <a:lumOff val="25000"/>
                            </a:schemeClr>
                          </a:solidFill>
                          <a:latin typeface="+mn-lt"/>
                          <a:ea typeface="+mn-ea"/>
                          <a:cs typeface="+mn-cs"/>
                        </a:rPr>
                        <a:t>Example</a:t>
                      </a:r>
                    </a:p>
                  </a:txBody>
                  <a:tcPr anchor="ctr">
                    <a:lnL>
                      <a:noFill/>
                    </a:lnL>
                    <a:lnR>
                      <a:noFill/>
                    </a:lnR>
                    <a:lnT>
                      <a:noFill/>
                    </a:lnT>
                    <a:lnB>
                      <a:noFill/>
                    </a:lnB>
                  </a:tcPr>
                </a:tc>
              </a:tr>
              <a:tr h="835501">
                <a:tc>
                  <a:txBody>
                    <a:bodyPr/>
                    <a:lstStyle/>
                    <a:p>
                      <a:pPr marL="342900" indent="-342900" algn="l" defTabSz="457200" rtl="0" eaLnBrk="1" fontAlgn="base" latinLnBrk="0" hangingPunct="1">
                        <a:spcBef>
                          <a:spcPts val="1000"/>
                        </a:spcBef>
                        <a:spcAft>
                          <a:spcPts val="0"/>
                        </a:spcAft>
                        <a:buClr>
                          <a:schemeClr val="accent1"/>
                        </a:buClr>
                        <a:buSzPct val="80000"/>
                        <a:buFont typeface="Wingdings 3" charset="2"/>
                        <a:buChar char=""/>
                      </a:pPr>
                      <a:r>
                        <a:rPr lang="en-US" sz="1800" b="1" kern="1200" dirty="0">
                          <a:solidFill>
                            <a:schemeClr val="tx1">
                              <a:lumMod val="75000"/>
                              <a:lumOff val="25000"/>
                            </a:schemeClr>
                          </a:solidFill>
                          <a:latin typeface="+mn-lt"/>
                          <a:ea typeface="+mn-ea"/>
                          <a:cs typeface="+mn-cs"/>
                        </a:rPr>
                        <a:t>Reference to a static method</a:t>
                      </a:r>
                    </a:p>
                  </a:txBody>
                  <a:tcPr anchor="ctr">
                    <a:lnL>
                      <a:noFill/>
                    </a:lnL>
                    <a:lnR>
                      <a:noFill/>
                    </a:lnR>
                    <a:lnT>
                      <a:noFill/>
                    </a:lnT>
                    <a:lnB>
                      <a:noFill/>
                    </a:lnB>
                  </a:tcPr>
                </a:tc>
                <a:tc>
                  <a:txBody>
                    <a:bodyPr/>
                    <a:lstStyle/>
                    <a:p>
                      <a:pPr marL="342900" indent="-342900" algn="l" defTabSz="457200" rtl="0" eaLnBrk="1" fontAlgn="base" latinLnBrk="0" hangingPunct="1">
                        <a:spcBef>
                          <a:spcPts val="1000"/>
                        </a:spcBef>
                        <a:spcAft>
                          <a:spcPts val="0"/>
                        </a:spcAft>
                        <a:buClr>
                          <a:schemeClr val="accent1"/>
                        </a:buClr>
                        <a:buSzPct val="80000"/>
                        <a:buFont typeface="Wingdings 3" charset="2"/>
                        <a:buChar char=""/>
                      </a:pPr>
                      <a:r>
                        <a:rPr lang="en-US" sz="1800" b="1" kern="1200">
                          <a:solidFill>
                            <a:schemeClr val="tx1">
                              <a:lumMod val="75000"/>
                              <a:lumOff val="25000"/>
                            </a:schemeClr>
                          </a:solidFill>
                          <a:latin typeface="+mn-lt"/>
                          <a:ea typeface="+mn-ea"/>
                          <a:cs typeface="+mn-cs"/>
                        </a:rPr>
                        <a:t>ContainingClass::staticMethodName</a:t>
                      </a:r>
                    </a:p>
                  </a:txBody>
                  <a:tcPr anchor="ctr">
                    <a:lnL>
                      <a:noFill/>
                    </a:lnL>
                    <a:lnR>
                      <a:noFill/>
                    </a:lnR>
                    <a:lnT>
                      <a:noFill/>
                    </a:lnT>
                    <a:lnB>
                      <a:noFill/>
                    </a:lnB>
                  </a:tcPr>
                </a:tc>
              </a:tr>
              <a:tr h="1193573">
                <a:tc>
                  <a:txBody>
                    <a:bodyPr/>
                    <a:lstStyle/>
                    <a:p>
                      <a:pPr marL="342900" indent="-342900" algn="l" defTabSz="457200" rtl="0" eaLnBrk="1" fontAlgn="base" latinLnBrk="0" hangingPunct="1">
                        <a:spcBef>
                          <a:spcPts val="1000"/>
                        </a:spcBef>
                        <a:spcAft>
                          <a:spcPts val="0"/>
                        </a:spcAft>
                        <a:buClr>
                          <a:schemeClr val="accent1"/>
                        </a:buClr>
                        <a:buSzPct val="80000"/>
                        <a:buFont typeface="Wingdings 3" charset="2"/>
                        <a:buChar char=""/>
                      </a:pPr>
                      <a:r>
                        <a:rPr lang="en-US" sz="1800" b="1" kern="1200" dirty="0">
                          <a:solidFill>
                            <a:schemeClr val="tx1">
                              <a:lumMod val="75000"/>
                              <a:lumOff val="25000"/>
                            </a:schemeClr>
                          </a:solidFill>
                          <a:latin typeface="+mn-lt"/>
                          <a:ea typeface="+mn-ea"/>
                          <a:cs typeface="+mn-cs"/>
                        </a:rPr>
                        <a:t>Reference to an instance method of a particular object</a:t>
                      </a:r>
                    </a:p>
                  </a:txBody>
                  <a:tcPr anchor="ctr">
                    <a:lnL>
                      <a:noFill/>
                    </a:lnL>
                    <a:lnR>
                      <a:noFill/>
                    </a:lnR>
                    <a:lnT>
                      <a:noFill/>
                    </a:lnT>
                    <a:lnB>
                      <a:noFill/>
                    </a:lnB>
                  </a:tcPr>
                </a:tc>
                <a:tc>
                  <a:txBody>
                    <a:bodyPr/>
                    <a:lstStyle/>
                    <a:p>
                      <a:pPr marL="342900" indent="-342900" algn="l" defTabSz="457200" rtl="0" eaLnBrk="1" fontAlgn="base" latinLnBrk="0" hangingPunct="1">
                        <a:spcBef>
                          <a:spcPts val="1000"/>
                        </a:spcBef>
                        <a:spcAft>
                          <a:spcPts val="0"/>
                        </a:spcAft>
                        <a:buClr>
                          <a:schemeClr val="accent1"/>
                        </a:buClr>
                        <a:buSzPct val="80000"/>
                        <a:buFont typeface="Wingdings 3" charset="2"/>
                        <a:buChar char=""/>
                      </a:pPr>
                      <a:r>
                        <a:rPr lang="en-US" sz="1800" b="1" kern="1200" dirty="0" err="1">
                          <a:solidFill>
                            <a:schemeClr val="tx1">
                              <a:lumMod val="75000"/>
                              <a:lumOff val="25000"/>
                            </a:schemeClr>
                          </a:solidFill>
                          <a:latin typeface="+mn-lt"/>
                          <a:ea typeface="+mn-ea"/>
                          <a:cs typeface="+mn-cs"/>
                        </a:rPr>
                        <a:t>containingObject</a:t>
                      </a:r>
                      <a:r>
                        <a:rPr lang="en-US" sz="1800" b="1" kern="1200" dirty="0">
                          <a:solidFill>
                            <a:schemeClr val="tx1">
                              <a:lumMod val="75000"/>
                              <a:lumOff val="25000"/>
                            </a:schemeClr>
                          </a:solidFill>
                          <a:latin typeface="+mn-lt"/>
                          <a:ea typeface="+mn-ea"/>
                          <a:cs typeface="+mn-cs"/>
                        </a:rPr>
                        <a:t>::</a:t>
                      </a:r>
                      <a:r>
                        <a:rPr lang="en-US" sz="1800" b="1" kern="1200" dirty="0" err="1">
                          <a:solidFill>
                            <a:schemeClr val="tx1">
                              <a:lumMod val="75000"/>
                              <a:lumOff val="25000"/>
                            </a:schemeClr>
                          </a:solidFill>
                          <a:latin typeface="+mn-lt"/>
                          <a:ea typeface="+mn-ea"/>
                          <a:cs typeface="+mn-cs"/>
                        </a:rPr>
                        <a:t>instanceMethodName</a:t>
                      </a:r>
                      <a:endParaRPr lang="en-US" sz="1800" b="1" kern="1200" dirty="0">
                        <a:solidFill>
                          <a:schemeClr val="tx1">
                            <a:lumMod val="75000"/>
                            <a:lumOff val="25000"/>
                          </a:schemeClr>
                        </a:solidFill>
                        <a:latin typeface="+mn-lt"/>
                        <a:ea typeface="+mn-ea"/>
                        <a:cs typeface="+mn-cs"/>
                      </a:endParaRPr>
                    </a:p>
                  </a:txBody>
                  <a:tcPr anchor="ctr">
                    <a:lnL>
                      <a:noFill/>
                    </a:lnL>
                    <a:lnR>
                      <a:noFill/>
                    </a:lnR>
                    <a:lnT>
                      <a:noFill/>
                    </a:lnT>
                    <a:lnB>
                      <a:noFill/>
                    </a:lnB>
                  </a:tcPr>
                </a:tc>
              </a:tr>
              <a:tr h="1193573">
                <a:tc>
                  <a:txBody>
                    <a:bodyPr/>
                    <a:lstStyle/>
                    <a:p>
                      <a:pPr marL="342900" indent="-342900" algn="l" defTabSz="457200" rtl="0" eaLnBrk="1" fontAlgn="base" latinLnBrk="0" hangingPunct="1">
                        <a:spcBef>
                          <a:spcPts val="1000"/>
                        </a:spcBef>
                        <a:spcAft>
                          <a:spcPts val="0"/>
                        </a:spcAft>
                        <a:buClr>
                          <a:schemeClr val="accent1"/>
                        </a:buClr>
                        <a:buSzPct val="80000"/>
                        <a:buFont typeface="Wingdings 3" charset="2"/>
                        <a:buChar char=""/>
                      </a:pPr>
                      <a:r>
                        <a:rPr lang="en-US" sz="1800" b="1" kern="1200" dirty="0">
                          <a:solidFill>
                            <a:schemeClr val="tx1">
                              <a:lumMod val="75000"/>
                              <a:lumOff val="25000"/>
                            </a:schemeClr>
                          </a:solidFill>
                          <a:latin typeface="+mn-lt"/>
                          <a:ea typeface="+mn-ea"/>
                          <a:cs typeface="+mn-cs"/>
                        </a:rPr>
                        <a:t>Reference to an instance method of an arbitrary object of a particular type</a:t>
                      </a:r>
                    </a:p>
                  </a:txBody>
                  <a:tcPr anchor="ctr">
                    <a:lnL>
                      <a:noFill/>
                    </a:lnL>
                    <a:lnR>
                      <a:noFill/>
                    </a:lnR>
                    <a:lnT>
                      <a:noFill/>
                    </a:lnT>
                    <a:lnB>
                      <a:noFill/>
                    </a:lnB>
                  </a:tcPr>
                </a:tc>
                <a:tc>
                  <a:txBody>
                    <a:bodyPr/>
                    <a:lstStyle/>
                    <a:p>
                      <a:pPr marL="342900" indent="-342900" algn="l" defTabSz="457200" rtl="0" eaLnBrk="1" fontAlgn="base" latinLnBrk="0" hangingPunct="1">
                        <a:spcBef>
                          <a:spcPts val="1000"/>
                        </a:spcBef>
                        <a:spcAft>
                          <a:spcPts val="0"/>
                        </a:spcAft>
                        <a:buClr>
                          <a:schemeClr val="accent1"/>
                        </a:buClr>
                        <a:buSzPct val="80000"/>
                        <a:buFont typeface="Wingdings 3" charset="2"/>
                        <a:buChar char=""/>
                      </a:pPr>
                      <a:r>
                        <a:rPr lang="en-US" sz="1800" b="1" kern="1200" dirty="0" err="1">
                          <a:solidFill>
                            <a:schemeClr val="tx1">
                              <a:lumMod val="75000"/>
                              <a:lumOff val="25000"/>
                            </a:schemeClr>
                          </a:solidFill>
                          <a:latin typeface="+mn-lt"/>
                          <a:ea typeface="+mn-ea"/>
                          <a:cs typeface="+mn-cs"/>
                        </a:rPr>
                        <a:t>ContainingType</a:t>
                      </a:r>
                      <a:r>
                        <a:rPr lang="en-US" sz="1800" b="1" kern="1200" dirty="0">
                          <a:solidFill>
                            <a:schemeClr val="tx1">
                              <a:lumMod val="75000"/>
                              <a:lumOff val="25000"/>
                            </a:schemeClr>
                          </a:solidFill>
                          <a:latin typeface="+mn-lt"/>
                          <a:ea typeface="+mn-ea"/>
                          <a:cs typeface="+mn-cs"/>
                        </a:rPr>
                        <a:t>::</a:t>
                      </a:r>
                      <a:r>
                        <a:rPr lang="en-US" sz="1800" b="1" kern="1200" dirty="0" err="1">
                          <a:solidFill>
                            <a:schemeClr val="tx1">
                              <a:lumMod val="75000"/>
                              <a:lumOff val="25000"/>
                            </a:schemeClr>
                          </a:solidFill>
                          <a:latin typeface="+mn-lt"/>
                          <a:ea typeface="+mn-ea"/>
                          <a:cs typeface="+mn-cs"/>
                        </a:rPr>
                        <a:t>methodName</a:t>
                      </a:r>
                      <a:endParaRPr lang="en-US" sz="1800" b="1" kern="1200" dirty="0">
                        <a:solidFill>
                          <a:schemeClr val="tx1">
                            <a:lumMod val="75000"/>
                            <a:lumOff val="25000"/>
                          </a:schemeClr>
                        </a:solidFill>
                        <a:latin typeface="+mn-lt"/>
                        <a:ea typeface="+mn-ea"/>
                        <a:cs typeface="+mn-cs"/>
                      </a:endParaRPr>
                    </a:p>
                  </a:txBody>
                  <a:tcPr anchor="ctr">
                    <a:lnL>
                      <a:noFill/>
                    </a:lnL>
                    <a:lnR>
                      <a:noFill/>
                    </a:lnR>
                    <a:lnT>
                      <a:noFill/>
                    </a:lnT>
                    <a:lnB>
                      <a:noFill/>
                    </a:lnB>
                  </a:tcPr>
                </a:tc>
              </a:tr>
              <a:tr h="477429">
                <a:tc>
                  <a:txBody>
                    <a:bodyPr/>
                    <a:lstStyle/>
                    <a:p>
                      <a:pPr marL="342900" indent="-342900" algn="l" defTabSz="457200" rtl="0" eaLnBrk="1" fontAlgn="base" latinLnBrk="0" hangingPunct="1">
                        <a:spcBef>
                          <a:spcPts val="1000"/>
                        </a:spcBef>
                        <a:spcAft>
                          <a:spcPts val="0"/>
                        </a:spcAft>
                        <a:buClr>
                          <a:schemeClr val="accent1"/>
                        </a:buClr>
                        <a:buSzPct val="80000"/>
                        <a:buFont typeface="Wingdings 3" charset="2"/>
                        <a:buChar char=""/>
                      </a:pPr>
                      <a:r>
                        <a:rPr lang="en-US" sz="1800" b="1" kern="1200" dirty="0">
                          <a:solidFill>
                            <a:schemeClr val="tx1">
                              <a:lumMod val="75000"/>
                              <a:lumOff val="25000"/>
                            </a:schemeClr>
                          </a:solidFill>
                          <a:latin typeface="+mn-lt"/>
                          <a:ea typeface="+mn-ea"/>
                          <a:cs typeface="+mn-cs"/>
                        </a:rPr>
                        <a:t>Reference to a constructor</a:t>
                      </a:r>
                    </a:p>
                  </a:txBody>
                  <a:tcPr anchor="ctr">
                    <a:lnL>
                      <a:noFill/>
                    </a:lnL>
                    <a:lnR>
                      <a:noFill/>
                    </a:lnR>
                    <a:lnT>
                      <a:noFill/>
                    </a:lnT>
                    <a:lnB>
                      <a:noFill/>
                    </a:lnB>
                  </a:tcPr>
                </a:tc>
                <a:tc>
                  <a:txBody>
                    <a:bodyPr/>
                    <a:lstStyle/>
                    <a:p>
                      <a:pPr marL="342900" indent="-342900" algn="l" defTabSz="457200" rtl="0" eaLnBrk="1" fontAlgn="base" latinLnBrk="0" hangingPunct="1">
                        <a:spcBef>
                          <a:spcPts val="1000"/>
                        </a:spcBef>
                        <a:spcAft>
                          <a:spcPts val="0"/>
                        </a:spcAft>
                        <a:buClr>
                          <a:schemeClr val="accent1"/>
                        </a:buClr>
                        <a:buSzPct val="80000"/>
                        <a:buFont typeface="Wingdings 3" charset="2"/>
                        <a:buChar char=""/>
                      </a:pPr>
                      <a:r>
                        <a:rPr lang="en-US" sz="1800" b="1" kern="1200" dirty="0" err="1">
                          <a:solidFill>
                            <a:schemeClr val="tx1">
                              <a:lumMod val="75000"/>
                              <a:lumOff val="25000"/>
                            </a:schemeClr>
                          </a:solidFill>
                          <a:latin typeface="+mn-lt"/>
                          <a:ea typeface="+mn-ea"/>
                          <a:cs typeface="+mn-cs"/>
                        </a:rPr>
                        <a:t>ClassName</a:t>
                      </a:r>
                      <a:r>
                        <a:rPr lang="en-US" sz="1800" b="1" kern="1200" dirty="0">
                          <a:solidFill>
                            <a:schemeClr val="tx1">
                              <a:lumMod val="75000"/>
                              <a:lumOff val="25000"/>
                            </a:schemeClr>
                          </a:solidFill>
                          <a:latin typeface="+mn-lt"/>
                          <a:ea typeface="+mn-ea"/>
                          <a:cs typeface="+mn-cs"/>
                        </a:rPr>
                        <a:t>::new</a:t>
                      </a:r>
                    </a:p>
                  </a:txBody>
                  <a:tcPr anchor="ctr">
                    <a:lnL>
                      <a:noFill/>
                    </a:lnL>
                    <a:lnR>
                      <a:noFill/>
                    </a:lnR>
                    <a:lnT>
                      <a:noFill/>
                    </a:lnT>
                    <a:lnB>
                      <a:noFill/>
                    </a:lnB>
                  </a:tcPr>
                </a:tc>
              </a:tr>
            </a:tbl>
          </a:graphicData>
        </a:graphic>
      </p:graphicFrame>
      <p:sp>
        <p:nvSpPr>
          <p:cNvPr id="7" name="Rectangle 2"/>
          <p:cNvSpPr>
            <a:spLocks noChangeArrowheads="1"/>
          </p:cNvSpPr>
          <p:nvPr/>
        </p:nvSpPr>
        <p:spPr bwMode="auto">
          <a:xfrm>
            <a:off x="-1" y="-323165"/>
            <a:ext cx="117438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6962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82" y="457200"/>
            <a:ext cx="10210800" cy="1320800"/>
          </a:xfrm>
        </p:spPr>
        <p:txBody>
          <a:bodyPr/>
          <a:lstStyle/>
          <a:p>
            <a:r>
              <a:rPr lang="en-US" b="1" dirty="0"/>
              <a:t>Java SE 8 </a:t>
            </a:r>
            <a:r>
              <a:rPr lang="en-US" b="1" dirty="0" smtClean="0"/>
              <a:t>: </a:t>
            </a:r>
            <a:r>
              <a:rPr lang="en-US" b="1" dirty="0" err="1"/>
              <a:t>Nashorn</a:t>
            </a:r>
            <a:r>
              <a:rPr lang="en-US" b="1" dirty="0"/>
              <a:t> JVM JavaScript Engine </a:t>
            </a:r>
          </a:p>
        </p:txBody>
      </p:sp>
      <p:sp>
        <p:nvSpPr>
          <p:cNvPr id="3" name="Content Placeholder 2"/>
          <p:cNvSpPr>
            <a:spLocks noGrp="1"/>
          </p:cNvSpPr>
          <p:nvPr>
            <p:ph idx="1"/>
          </p:nvPr>
        </p:nvSpPr>
        <p:spPr>
          <a:xfrm>
            <a:off x="762000" y="1930400"/>
            <a:ext cx="6347714" cy="3880773"/>
          </a:xfrm>
        </p:spPr>
        <p:txBody>
          <a:bodyPr>
            <a:normAutofit/>
          </a:bodyPr>
          <a:lstStyle/>
          <a:p>
            <a:r>
              <a:rPr lang="en-US" dirty="0"/>
              <a:t> The </a:t>
            </a:r>
            <a:r>
              <a:rPr lang="en-US" dirty="0" err="1"/>
              <a:t>Nashorn</a:t>
            </a:r>
            <a:r>
              <a:rPr lang="en-US" dirty="0"/>
              <a:t> </a:t>
            </a:r>
            <a:r>
              <a:rPr lang="en-US" dirty="0" err="1"/>
              <a:t>Javascript</a:t>
            </a:r>
            <a:r>
              <a:rPr lang="en-US" dirty="0"/>
              <a:t> Engine is part of Java SE 8 and competes with other standalone engines </a:t>
            </a:r>
            <a:r>
              <a:rPr lang="en-US" dirty="0" smtClean="0"/>
              <a:t>like Google V8</a:t>
            </a:r>
            <a:r>
              <a:rPr lang="en-US" dirty="0"/>
              <a:t> </a:t>
            </a:r>
            <a:r>
              <a:rPr lang="en-US" dirty="0" smtClean="0"/>
              <a:t>(the </a:t>
            </a:r>
            <a:r>
              <a:rPr lang="en-US" dirty="0"/>
              <a:t>engine that powers Google Chrome and </a:t>
            </a:r>
            <a:r>
              <a:rPr lang="en-US" dirty="0" smtClean="0"/>
              <a:t>Node.js). </a:t>
            </a:r>
            <a:r>
              <a:rPr lang="en-US" dirty="0" err="1"/>
              <a:t>Nashorn</a:t>
            </a:r>
            <a:r>
              <a:rPr lang="en-US" dirty="0"/>
              <a:t> extends Javas capabilities by running dynamic </a:t>
            </a:r>
            <a:r>
              <a:rPr lang="en-US" dirty="0" err="1"/>
              <a:t>javascript</a:t>
            </a:r>
            <a:r>
              <a:rPr lang="en-US" dirty="0"/>
              <a:t> code natively on the JVM</a:t>
            </a:r>
            <a:r>
              <a:rPr lang="en-US" dirty="0" smtClean="0"/>
              <a:t>.</a:t>
            </a:r>
          </a:p>
          <a:p>
            <a:r>
              <a:rPr lang="en-US" dirty="0" smtClean="0"/>
              <a:t>We will </a:t>
            </a:r>
            <a:r>
              <a:rPr lang="en-US" dirty="0"/>
              <a:t>learn how to call </a:t>
            </a:r>
            <a:r>
              <a:rPr lang="en-US" dirty="0" err="1"/>
              <a:t>javascript</a:t>
            </a:r>
            <a:r>
              <a:rPr lang="en-US" dirty="0"/>
              <a:t> functions from java code and vice versa. At the end you're ready to integrate dynamic scripts in your </a:t>
            </a:r>
            <a:r>
              <a:rPr lang="en-US" dirty="0" smtClean="0"/>
              <a:t>daily </a:t>
            </a:r>
            <a:r>
              <a:rPr lang="en-US" dirty="0"/>
              <a:t>java business</a:t>
            </a:r>
            <a:r>
              <a:rPr lang="en-US" dirty="0" smtClean="0"/>
              <a:t>.</a:t>
            </a:r>
          </a:p>
          <a:p>
            <a:r>
              <a:rPr lang="en-US" dirty="0"/>
              <a:t>The </a:t>
            </a:r>
            <a:r>
              <a:rPr lang="en-US" dirty="0" err="1"/>
              <a:t>Nashorn</a:t>
            </a:r>
            <a:r>
              <a:rPr lang="en-US" dirty="0"/>
              <a:t> </a:t>
            </a:r>
            <a:r>
              <a:rPr lang="en-US" dirty="0" err="1"/>
              <a:t>javascript</a:t>
            </a:r>
            <a:r>
              <a:rPr lang="en-US" dirty="0"/>
              <a:t> engine can either be used programmatically from java programs or by utilizing the command line tool </a:t>
            </a:r>
            <a:r>
              <a:rPr lang="en-US" dirty="0" err="1"/>
              <a:t>jjs</a:t>
            </a:r>
            <a:r>
              <a:rPr lang="en-US" dirty="0"/>
              <a:t>, which is located in $JAVA_HOME/bin</a:t>
            </a:r>
            <a:r>
              <a:rPr lang="en-US" dirty="0" smtClean="0"/>
              <a:t>.</a:t>
            </a:r>
            <a:endParaRPr lang="en-US" dirty="0"/>
          </a:p>
        </p:txBody>
      </p:sp>
    </p:spTree>
    <p:extLst>
      <p:ext uri="{BB962C8B-B14F-4D97-AF65-F5344CB8AC3E}">
        <p14:creationId xmlns:p14="http://schemas.microsoft.com/office/powerpoint/2010/main" val="2565899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762000"/>
            <a:ext cx="6347714" cy="5279363"/>
          </a:xfrm>
        </p:spPr>
        <p:txBody>
          <a:bodyPr>
            <a:normAutofit/>
          </a:bodyPr>
          <a:lstStyle/>
          <a:p>
            <a:r>
              <a:rPr lang="en-US" dirty="0"/>
              <a:t>$ cd /</a:t>
            </a:r>
            <a:r>
              <a:rPr lang="en-US" dirty="0" err="1"/>
              <a:t>usr</a:t>
            </a:r>
            <a:r>
              <a:rPr lang="en-US" dirty="0"/>
              <a:t>/bin</a:t>
            </a:r>
          </a:p>
          <a:p>
            <a:r>
              <a:rPr lang="en-US" dirty="0"/>
              <a:t>$ ln -s $JAVA_HOME/bin/</a:t>
            </a:r>
            <a:r>
              <a:rPr lang="en-US" dirty="0" err="1"/>
              <a:t>jjs</a:t>
            </a:r>
            <a:r>
              <a:rPr lang="en-US" dirty="0"/>
              <a:t> </a:t>
            </a:r>
            <a:r>
              <a:rPr lang="en-US" dirty="0" err="1"/>
              <a:t>jjs</a:t>
            </a:r>
            <a:endParaRPr lang="en-US" dirty="0"/>
          </a:p>
          <a:p>
            <a:r>
              <a:rPr lang="en-US" dirty="0"/>
              <a:t>$ </a:t>
            </a:r>
            <a:r>
              <a:rPr lang="en-US" dirty="0" err="1"/>
              <a:t>jjs</a:t>
            </a:r>
            <a:endParaRPr lang="en-US" dirty="0"/>
          </a:p>
          <a:p>
            <a:r>
              <a:rPr lang="en-US" dirty="0" err="1"/>
              <a:t>jjs</a:t>
            </a:r>
            <a:r>
              <a:rPr lang="en-US" dirty="0"/>
              <a:t>&gt; print('Hello World</a:t>
            </a:r>
            <a:r>
              <a:rPr lang="en-US" dirty="0" smtClean="0"/>
              <a:t>');</a:t>
            </a:r>
          </a:p>
          <a:p>
            <a:r>
              <a:rPr lang="en-US" dirty="0"/>
              <a:t>In order to evaluate </a:t>
            </a:r>
            <a:r>
              <a:rPr lang="en-US" dirty="0" err="1"/>
              <a:t>javascript</a:t>
            </a:r>
            <a:r>
              <a:rPr lang="en-US" dirty="0"/>
              <a:t> code from java, you first create a </a:t>
            </a:r>
            <a:r>
              <a:rPr lang="en-US" dirty="0" err="1"/>
              <a:t>nashorn</a:t>
            </a:r>
            <a:r>
              <a:rPr lang="en-US" dirty="0"/>
              <a:t> script engine by utilizing the </a:t>
            </a:r>
            <a:r>
              <a:rPr lang="en-US" dirty="0" err="1"/>
              <a:t>javax.script</a:t>
            </a:r>
            <a:r>
              <a:rPr lang="en-US" dirty="0"/>
              <a:t> package already known from Rhino (Javas legacy </a:t>
            </a:r>
            <a:r>
              <a:rPr lang="en-US" dirty="0" err="1"/>
              <a:t>js</a:t>
            </a:r>
            <a:r>
              <a:rPr lang="en-US" dirty="0"/>
              <a:t> engine from Mozilla</a:t>
            </a:r>
            <a:r>
              <a:rPr lang="en-US" dirty="0" smtClean="0"/>
              <a:t>).</a:t>
            </a:r>
          </a:p>
          <a:p>
            <a:r>
              <a:rPr lang="en-US" dirty="0" err="1"/>
              <a:t>Javascript</a:t>
            </a:r>
            <a:r>
              <a:rPr lang="en-US" dirty="0"/>
              <a:t> code can either be evaluated directly by passing </a:t>
            </a:r>
            <a:r>
              <a:rPr lang="en-US" dirty="0" err="1"/>
              <a:t>javascript</a:t>
            </a:r>
            <a:r>
              <a:rPr lang="en-US" dirty="0"/>
              <a:t> code as a string as shown above. Or you can pass a file reader pointing to your .</a:t>
            </a:r>
            <a:r>
              <a:rPr lang="en-US" dirty="0" err="1"/>
              <a:t>js</a:t>
            </a:r>
            <a:r>
              <a:rPr lang="en-US" dirty="0"/>
              <a:t> script </a:t>
            </a:r>
            <a:r>
              <a:rPr lang="en-US" dirty="0" smtClean="0"/>
              <a:t>file:</a:t>
            </a:r>
          </a:p>
          <a:p>
            <a:r>
              <a:rPr lang="en-US" dirty="0" err="1" smtClean="0"/>
              <a:t>ScriptEngine</a:t>
            </a:r>
            <a:r>
              <a:rPr lang="en-US" dirty="0" smtClean="0"/>
              <a:t> engine = new </a:t>
            </a:r>
            <a:r>
              <a:rPr lang="en-US" dirty="0" err="1" smtClean="0"/>
              <a:t>ScriptEngineManager</a:t>
            </a:r>
            <a:r>
              <a:rPr lang="en-US" dirty="0" smtClean="0"/>
              <a:t>().</a:t>
            </a:r>
            <a:r>
              <a:rPr lang="en-US" dirty="0" err="1" smtClean="0"/>
              <a:t>getEngineByName</a:t>
            </a:r>
            <a:r>
              <a:rPr lang="en-US" dirty="0" smtClean="0"/>
              <a:t>("</a:t>
            </a:r>
            <a:r>
              <a:rPr lang="en-US" dirty="0" err="1" smtClean="0"/>
              <a:t>nashorn</a:t>
            </a:r>
            <a:r>
              <a:rPr lang="en-US" dirty="0" smtClean="0"/>
              <a:t>");</a:t>
            </a:r>
          </a:p>
          <a:p>
            <a:r>
              <a:rPr lang="en-US" dirty="0" err="1" smtClean="0"/>
              <a:t>engine.eval</a:t>
            </a:r>
            <a:r>
              <a:rPr lang="en-US" dirty="0" smtClean="0"/>
              <a:t>(new </a:t>
            </a:r>
            <a:r>
              <a:rPr lang="en-US" dirty="0" err="1"/>
              <a:t>FileReader</a:t>
            </a:r>
            <a:r>
              <a:rPr lang="en-US" dirty="0"/>
              <a:t>("script.js"));</a:t>
            </a:r>
          </a:p>
        </p:txBody>
      </p:sp>
    </p:spTree>
    <p:extLst>
      <p:ext uri="{BB962C8B-B14F-4D97-AF65-F5344CB8AC3E}">
        <p14:creationId xmlns:p14="http://schemas.microsoft.com/office/powerpoint/2010/main" val="3693021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SE 8 </a:t>
            </a:r>
            <a:r>
              <a:rPr lang="en-US" b="1" dirty="0" smtClean="0"/>
              <a:t>: </a:t>
            </a:r>
            <a:r>
              <a:rPr lang="en-US" b="1" dirty="0"/>
              <a:t>Optional</a:t>
            </a:r>
          </a:p>
        </p:txBody>
      </p:sp>
      <p:sp>
        <p:nvSpPr>
          <p:cNvPr id="3" name="Content Placeholder 2"/>
          <p:cNvSpPr>
            <a:spLocks noGrp="1"/>
          </p:cNvSpPr>
          <p:nvPr>
            <p:ph idx="1"/>
          </p:nvPr>
        </p:nvSpPr>
        <p:spPr>
          <a:xfrm>
            <a:off x="638032" y="1524000"/>
            <a:ext cx="6347714" cy="3880773"/>
          </a:xfrm>
        </p:spPr>
        <p:txBody>
          <a:bodyPr>
            <a:normAutofit fontScale="92500" lnSpcReduction="20000"/>
          </a:bodyPr>
          <a:lstStyle/>
          <a:p>
            <a:r>
              <a:rPr lang="en-US" dirty="0"/>
              <a:t>public final class Optional&lt;T&gt;</a:t>
            </a:r>
          </a:p>
          <a:p>
            <a:r>
              <a:rPr lang="en-US" dirty="0"/>
              <a:t>extends Object</a:t>
            </a:r>
          </a:p>
          <a:p>
            <a:r>
              <a:rPr lang="en-US" dirty="0"/>
              <a:t>A container object which may or may not contain a non-null value. If a value is present, </a:t>
            </a:r>
            <a:r>
              <a:rPr lang="en-US" dirty="0" err="1"/>
              <a:t>isPresent</a:t>
            </a:r>
            <a:r>
              <a:rPr lang="en-US" dirty="0"/>
              <a:t>() will return true and get() will return the value.</a:t>
            </a:r>
          </a:p>
          <a:p>
            <a:r>
              <a:rPr lang="en-US" dirty="0"/>
              <a:t>Additional methods that depend on the presence or absence of a contained value are provided, such as </a:t>
            </a:r>
            <a:r>
              <a:rPr lang="en-US" dirty="0" err="1"/>
              <a:t>orElse</a:t>
            </a:r>
            <a:r>
              <a:rPr lang="en-US" dirty="0"/>
              <a:t>() (return a default value if value not present) and </a:t>
            </a:r>
            <a:r>
              <a:rPr lang="en-US" dirty="0" err="1"/>
              <a:t>ifPresent</a:t>
            </a:r>
            <a:r>
              <a:rPr lang="en-US" dirty="0"/>
              <a:t>() (execute a block of code if the value is present).</a:t>
            </a:r>
          </a:p>
          <a:p>
            <a:endParaRPr lang="en-US" dirty="0"/>
          </a:p>
          <a:p>
            <a:r>
              <a:rPr lang="en-US" dirty="0"/>
              <a:t>This is a value-based class; use of identity-sensitive operations (including reference equality (==), identity hash code, or synchronization) on instances of Optional may have unpredictable results and should be avoided.</a:t>
            </a:r>
          </a:p>
        </p:txBody>
      </p:sp>
    </p:spTree>
    <p:extLst>
      <p:ext uri="{BB962C8B-B14F-4D97-AF65-F5344CB8AC3E}">
        <p14:creationId xmlns:p14="http://schemas.microsoft.com/office/powerpoint/2010/main" val="1808348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SE </a:t>
            </a:r>
            <a:r>
              <a:rPr lang="en-US" b="1" dirty="0" smtClean="0"/>
              <a:t>8 : Date &amp; </a:t>
            </a:r>
            <a:r>
              <a:rPr lang="en-US" b="1" dirty="0"/>
              <a:t>Time</a:t>
            </a:r>
            <a:br>
              <a:rPr lang="en-US" b="1" dirty="0"/>
            </a:br>
            <a:endParaRPr lang="en-US" dirty="0"/>
          </a:p>
        </p:txBody>
      </p:sp>
      <p:sp>
        <p:nvSpPr>
          <p:cNvPr id="3" name="Content Placeholder 2"/>
          <p:cNvSpPr>
            <a:spLocks noGrp="1"/>
          </p:cNvSpPr>
          <p:nvPr>
            <p:ph idx="1"/>
          </p:nvPr>
        </p:nvSpPr>
        <p:spPr>
          <a:xfrm>
            <a:off x="609598" y="1447800"/>
            <a:ext cx="8382001" cy="4593563"/>
          </a:xfrm>
        </p:spPr>
        <p:txBody>
          <a:bodyPr>
            <a:normAutofit/>
          </a:bodyPr>
          <a:lstStyle/>
          <a:p>
            <a:r>
              <a:rPr lang="en-US" b="1" dirty="0"/>
              <a:t>Why do we need a new date and time library</a:t>
            </a:r>
            <a:r>
              <a:rPr lang="en-US" b="1" dirty="0" smtClean="0"/>
              <a:t>?</a:t>
            </a:r>
            <a:endParaRPr lang="en-US" dirty="0"/>
          </a:p>
          <a:p>
            <a:r>
              <a:rPr lang="en-US" dirty="0"/>
              <a:t>For example, the existing classes (such as </a:t>
            </a:r>
            <a:r>
              <a:rPr lang="en-US" dirty="0" err="1"/>
              <a:t>java.util.Date</a:t>
            </a:r>
            <a:r>
              <a:rPr lang="en-US" dirty="0"/>
              <a:t> and </a:t>
            </a:r>
            <a:r>
              <a:rPr lang="en-US" dirty="0" err="1"/>
              <a:t>SimpleDateFormatter</a:t>
            </a:r>
            <a:r>
              <a:rPr lang="en-US" dirty="0"/>
              <a:t>) aren’t thread-safe, leading to potential concurrency issues for users—not something the average developer would expect to deal with when writing date-handling code</a:t>
            </a:r>
            <a:r>
              <a:rPr lang="en-US" dirty="0" smtClean="0"/>
              <a:t>.</a:t>
            </a:r>
            <a:endParaRPr lang="en-US" dirty="0"/>
          </a:p>
          <a:p>
            <a:r>
              <a:rPr lang="en-US" dirty="0"/>
              <a:t>Some of the date and time classes also exhibit quite poor API design. For example, years in </a:t>
            </a:r>
            <a:r>
              <a:rPr lang="en-US" dirty="0" err="1"/>
              <a:t>java.util.Date</a:t>
            </a:r>
            <a:r>
              <a:rPr lang="en-US" dirty="0"/>
              <a:t> start at 1900, months start at 1, and days start at 0—not very intuitive</a:t>
            </a:r>
            <a:r>
              <a:rPr lang="en-US" dirty="0" smtClean="0"/>
              <a:t>.</a:t>
            </a:r>
            <a:endParaRPr lang="en-US" dirty="0"/>
          </a:p>
          <a:p>
            <a:r>
              <a:rPr lang="en-US" dirty="0"/>
              <a:t>In order to address these problems and provide better support in the JDK core, a new date and time API, which is free of these problems, has been designed for Java SE 8</a:t>
            </a:r>
            <a:r>
              <a:rPr lang="en-US" dirty="0" smtClean="0"/>
              <a:t>.</a:t>
            </a:r>
          </a:p>
          <a:p>
            <a:r>
              <a:rPr lang="en-US" dirty="0" smtClean="0"/>
              <a:t>Java.time.* package is used for date and time</a:t>
            </a:r>
            <a:endParaRPr lang="en-US" dirty="0"/>
          </a:p>
        </p:txBody>
      </p:sp>
    </p:spTree>
    <p:extLst>
      <p:ext uri="{BB962C8B-B14F-4D97-AF65-F5344CB8AC3E}">
        <p14:creationId xmlns:p14="http://schemas.microsoft.com/office/powerpoint/2010/main" val="28156455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SE 8 </a:t>
            </a:r>
            <a:r>
              <a:rPr lang="en-US" b="1" dirty="0" smtClean="0"/>
              <a:t>: </a:t>
            </a:r>
            <a:r>
              <a:rPr lang="en-US" b="1" dirty="0"/>
              <a:t>Streams</a:t>
            </a:r>
          </a:p>
        </p:txBody>
      </p:sp>
      <p:sp>
        <p:nvSpPr>
          <p:cNvPr id="3" name="Content Placeholder 2"/>
          <p:cNvSpPr>
            <a:spLocks noGrp="1"/>
          </p:cNvSpPr>
          <p:nvPr>
            <p:ph idx="1"/>
          </p:nvPr>
        </p:nvSpPr>
        <p:spPr>
          <a:xfrm>
            <a:off x="609599" y="1447800"/>
            <a:ext cx="6347714" cy="3880773"/>
          </a:xfrm>
        </p:spPr>
        <p:txBody>
          <a:bodyPr>
            <a:normAutofit/>
          </a:bodyPr>
          <a:lstStyle/>
          <a:p>
            <a:r>
              <a:rPr lang="en-US" dirty="0" smtClean="0"/>
              <a:t>The </a:t>
            </a:r>
            <a:r>
              <a:rPr lang="en-US" dirty="0"/>
              <a:t>key new library abstraction introduced in Java SE 8 is a stream, defined in package </a:t>
            </a:r>
            <a:r>
              <a:rPr lang="en-US" dirty="0" err="1"/>
              <a:t>java.util.stream</a:t>
            </a:r>
            <a:r>
              <a:rPr lang="en-US" dirty="0"/>
              <a:t>. (There are several stream types; Stream&lt;T&gt; represents a stream of object references, and there are specializations such as </a:t>
            </a:r>
            <a:r>
              <a:rPr lang="en-US" dirty="0" err="1"/>
              <a:t>IntStream</a:t>
            </a:r>
            <a:r>
              <a:rPr lang="en-US" dirty="0"/>
              <a:t> to describe streams of primitives.) A stream represents a sequence of values, and exposes a set of aggregate operations that allow us to express common manipulations on those values easily and clearly. The libraries provide convenient ways to obtain stream views of collections, arrays, and other data sources</a:t>
            </a:r>
          </a:p>
        </p:txBody>
      </p:sp>
    </p:spTree>
    <p:extLst>
      <p:ext uri="{BB962C8B-B14F-4D97-AF65-F5344CB8AC3E}">
        <p14:creationId xmlns:p14="http://schemas.microsoft.com/office/powerpoint/2010/main" val="39241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010401" cy="1320800"/>
          </a:xfrm>
        </p:spPr>
        <p:txBody>
          <a:bodyPr/>
          <a:lstStyle/>
          <a:p>
            <a:pPr fontAlgn="base"/>
            <a:r>
              <a:rPr lang="en-US" b="1" dirty="0"/>
              <a:t>Java SE 8 </a:t>
            </a:r>
            <a:r>
              <a:rPr lang="en-US" b="1" dirty="0" smtClean="0"/>
              <a:t>: Stream </a:t>
            </a:r>
            <a:r>
              <a:rPr lang="en-US" b="1" dirty="0"/>
              <a:t>O</a:t>
            </a:r>
            <a:r>
              <a:rPr lang="en-US" b="1" dirty="0" smtClean="0"/>
              <a:t>perations</a:t>
            </a:r>
            <a:endParaRPr lang="en-US" b="1" dirty="0"/>
          </a:p>
        </p:txBody>
      </p:sp>
      <p:sp>
        <p:nvSpPr>
          <p:cNvPr id="3" name="Content Placeholder 2"/>
          <p:cNvSpPr>
            <a:spLocks noGrp="1"/>
          </p:cNvSpPr>
          <p:nvPr>
            <p:ph idx="1"/>
          </p:nvPr>
        </p:nvSpPr>
        <p:spPr>
          <a:xfrm>
            <a:off x="609598" y="1371600"/>
            <a:ext cx="7848601" cy="4669763"/>
          </a:xfrm>
        </p:spPr>
        <p:txBody>
          <a:bodyPr>
            <a:normAutofit fontScale="92500" lnSpcReduction="20000"/>
          </a:bodyPr>
          <a:lstStyle/>
          <a:p>
            <a:r>
              <a:rPr lang="en-US" dirty="0"/>
              <a:t>The pipeline of operations are classified as intermediate and terminal operators. </a:t>
            </a:r>
            <a:endParaRPr lang="en-US" dirty="0" smtClean="0"/>
          </a:p>
          <a:p>
            <a:r>
              <a:rPr lang="en-US" dirty="0"/>
              <a:t>Intermediate operators apply logic so the incoming stream produces yet another stream</a:t>
            </a:r>
            <a:r>
              <a:rPr lang="en-US" dirty="0" smtClean="0"/>
              <a:t>.</a:t>
            </a:r>
            <a:r>
              <a:rPr lang="en-US" dirty="0"/>
              <a:t> filters and </a:t>
            </a:r>
            <a:r>
              <a:rPr lang="en-US" dirty="0" smtClean="0"/>
              <a:t>maps are the example of it.</a:t>
            </a:r>
          </a:p>
          <a:p>
            <a:r>
              <a:rPr lang="en-US" dirty="0" smtClean="0"/>
              <a:t>the </a:t>
            </a:r>
            <a:r>
              <a:rPr lang="en-US" dirty="0"/>
              <a:t>final operation to consume the stream is a terminal operation. Examples of terminal operators include </a:t>
            </a:r>
            <a:r>
              <a:rPr lang="en-US" dirty="0" err="1"/>
              <a:t>forEach</a:t>
            </a:r>
            <a:r>
              <a:rPr lang="en-US" dirty="0"/>
              <a:t>, reduce and collect.</a:t>
            </a:r>
          </a:p>
          <a:p>
            <a:r>
              <a:rPr lang="en-US" dirty="0" smtClean="0"/>
              <a:t>Filters : Filters </a:t>
            </a:r>
            <a:r>
              <a:rPr lang="en-US" dirty="0"/>
              <a:t>are intermediate operations that produce another stream with the same event properties by removing the unwanted </a:t>
            </a:r>
            <a:r>
              <a:rPr lang="en-US" dirty="0" smtClean="0"/>
              <a:t>items.</a:t>
            </a:r>
          </a:p>
          <a:p>
            <a:r>
              <a:rPr lang="en-US" dirty="0" smtClean="0"/>
              <a:t>Maps : A </a:t>
            </a:r>
            <a:r>
              <a:rPr lang="en-US" dirty="0"/>
              <a:t>stream of events can be transformed into another event by using mapping functionality. A transform operation can be performed on a stream by invoking the map </a:t>
            </a:r>
            <a:r>
              <a:rPr lang="en-US" dirty="0" smtClean="0"/>
              <a:t>method</a:t>
            </a:r>
            <a:endParaRPr lang="en-US" dirty="0"/>
          </a:p>
          <a:p>
            <a:r>
              <a:rPr lang="en-US" dirty="0" smtClean="0"/>
              <a:t>Collect : We </a:t>
            </a:r>
            <a:r>
              <a:rPr lang="en-US" dirty="0"/>
              <a:t>can also create additional data storage from the stream by using the collect method. For example, here’s what the code would look like if we needed to have some trades tapped into a list</a:t>
            </a:r>
            <a:r>
              <a:rPr lang="en-US" dirty="0" smtClean="0"/>
              <a:t>:</a:t>
            </a:r>
          </a:p>
          <a:p>
            <a:r>
              <a:rPr lang="en-US" dirty="0"/>
              <a:t>Parallel </a:t>
            </a:r>
            <a:r>
              <a:rPr lang="en-US" dirty="0" smtClean="0"/>
              <a:t>streams : Distributing </a:t>
            </a:r>
            <a:r>
              <a:rPr lang="en-US" dirty="0"/>
              <a:t>and performing parallel operations on collections can lead to threading issues as they are not “thread-safe” by nature</a:t>
            </a:r>
          </a:p>
        </p:txBody>
      </p:sp>
      <p:sp>
        <p:nvSpPr>
          <p:cNvPr id="4"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he final operation to consume the stream is a terminal operation. Examples of terminal operators include </a:t>
            </a:r>
            <a:r>
              <a:rPr kumimoji="0" lang="en-US" altLang="en-US" sz="900" b="0" i="0" u="none" strike="noStrike" cap="none" normalizeH="0" baseline="0" smtClean="0">
                <a:ln>
                  <a:noFill/>
                </a:ln>
                <a:solidFill>
                  <a:srgbClr val="333333"/>
                </a:solidFill>
                <a:effectLst/>
                <a:latin typeface="Monaco"/>
              </a:rPr>
              <a:t>forEach</a:t>
            </a:r>
            <a:r>
              <a:rPr kumimoji="0" lang="en-US" altLang="en-US" sz="11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 </a:t>
            </a:r>
            <a:r>
              <a:rPr kumimoji="0" lang="en-US" altLang="en-US" sz="900" b="0" i="0" u="none" strike="noStrike" cap="none" normalizeH="0" baseline="0" smtClean="0">
                <a:ln>
                  <a:noFill/>
                </a:ln>
                <a:solidFill>
                  <a:srgbClr val="333333"/>
                </a:solidFill>
                <a:effectLst/>
                <a:latin typeface="Monaco"/>
              </a:rPr>
              <a:t>reduce</a:t>
            </a:r>
            <a:r>
              <a:rPr kumimoji="0" lang="en-US" altLang="en-US" sz="11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 and </a:t>
            </a:r>
            <a:r>
              <a:rPr kumimoji="0" lang="en-US" altLang="en-US" sz="900" b="0" i="0" u="none" strike="noStrike" cap="none" normalizeH="0" baseline="0" smtClean="0">
                <a:ln>
                  <a:noFill/>
                </a:ln>
                <a:solidFill>
                  <a:srgbClr val="333333"/>
                </a:solidFill>
                <a:effectLst/>
                <a:latin typeface="Monaco"/>
              </a:rPr>
              <a:t>collect</a:t>
            </a:r>
            <a:r>
              <a:rPr kumimoji="0" lang="en-US" altLang="en-US" sz="11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052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1600200"/>
            <a:ext cx="7315201" cy="4441163"/>
          </a:xfrm>
        </p:spPr>
        <p:txBody>
          <a:bodyPr>
            <a:normAutofit/>
          </a:bodyPr>
          <a:lstStyle/>
          <a:p>
            <a:r>
              <a:rPr lang="en-US" b="1" dirty="0"/>
              <a:t>There are dozens of features added to Java 8, the most significant are mentioned below </a:t>
            </a:r>
            <a:r>
              <a:rPr lang="en-US" b="1" dirty="0" smtClean="0"/>
              <a:t>:</a:t>
            </a:r>
          </a:p>
          <a:p>
            <a:r>
              <a:rPr lang="en-US" dirty="0"/>
              <a:t>Memory Management </a:t>
            </a:r>
            <a:endParaRPr lang="en-US" dirty="0" smtClean="0"/>
          </a:p>
          <a:p>
            <a:r>
              <a:rPr lang="en-US" b="1" dirty="0" smtClean="0"/>
              <a:t>Functional </a:t>
            </a:r>
            <a:r>
              <a:rPr lang="en-US" b="1" dirty="0" smtClean="0"/>
              <a:t>Interface</a:t>
            </a:r>
            <a:endParaRPr lang="en-US" b="1" dirty="0"/>
          </a:p>
          <a:p>
            <a:r>
              <a:rPr lang="en-US" b="1" dirty="0"/>
              <a:t>Lambda </a:t>
            </a:r>
            <a:r>
              <a:rPr lang="en-US" b="1" dirty="0" smtClean="0"/>
              <a:t>Expression</a:t>
            </a:r>
            <a:r>
              <a:rPr lang="en-US" dirty="0"/>
              <a:t> </a:t>
            </a:r>
          </a:p>
          <a:p>
            <a:r>
              <a:rPr lang="en-US" b="1" dirty="0"/>
              <a:t>Default </a:t>
            </a:r>
            <a:r>
              <a:rPr lang="en-US" b="1" dirty="0" smtClean="0"/>
              <a:t>Method</a:t>
            </a:r>
            <a:r>
              <a:rPr lang="en-US" dirty="0"/>
              <a:t> </a:t>
            </a:r>
          </a:p>
          <a:p>
            <a:r>
              <a:rPr lang="en-US" b="1" dirty="0"/>
              <a:t>Method References</a:t>
            </a:r>
          </a:p>
          <a:p>
            <a:r>
              <a:rPr lang="en-US" b="1" dirty="0"/>
              <a:t>Stream API</a:t>
            </a:r>
            <a:r>
              <a:rPr lang="en-US" dirty="0"/>
              <a:t>  </a:t>
            </a:r>
          </a:p>
          <a:p>
            <a:r>
              <a:rPr lang="en-US" b="1" dirty="0"/>
              <a:t>Date Time API</a:t>
            </a:r>
            <a:r>
              <a:rPr lang="en-US" dirty="0"/>
              <a:t>  </a:t>
            </a:r>
          </a:p>
          <a:p>
            <a:r>
              <a:rPr lang="en-US" b="1" dirty="0"/>
              <a:t>Optional</a:t>
            </a:r>
            <a:r>
              <a:rPr lang="en-US" dirty="0"/>
              <a:t> </a:t>
            </a:r>
          </a:p>
          <a:p>
            <a:r>
              <a:rPr lang="en-US" b="1" dirty="0" err="1" smtClean="0"/>
              <a:t>Nashorn</a:t>
            </a:r>
            <a:r>
              <a:rPr lang="en-US" b="1" dirty="0"/>
              <a:t>, </a:t>
            </a:r>
            <a:r>
              <a:rPr lang="en-US" b="1" dirty="0" smtClean="0"/>
              <a:t>A JavaScript </a:t>
            </a:r>
            <a:r>
              <a:rPr lang="en-US" b="1" dirty="0"/>
              <a:t>Engine</a:t>
            </a:r>
            <a:r>
              <a:rPr lang="en-US" dirty="0"/>
              <a:t> </a:t>
            </a:r>
          </a:p>
          <a:p>
            <a:endParaRPr lang="en-US" dirty="0"/>
          </a:p>
        </p:txBody>
      </p:sp>
      <p:sp>
        <p:nvSpPr>
          <p:cNvPr id="5" name="Title 1"/>
          <p:cNvSpPr>
            <a:spLocks noGrp="1"/>
          </p:cNvSpPr>
          <p:nvPr>
            <p:ph type="title"/>
          </p:nvPr>
        </p:nvSpPr>
        <p:spPr>
          <a:xfrm>
            <a:off x="609599" y="609600"/>
            <a:ext cx="6347713" cy="1320800"/>
          </a:xfrm>
        </p:spPr>
        <p:txBody>
          <a:bodyPr/>
          <a:lstStyle/>
          <a:p>
            <a:r>
              <a:rPr lang="en-US" b="1" dirty="0"/>
              <a:t>Java SE 8 </a:t>
            </a:r>
            <a:r>
              <a:rPr lang="en-US" dirty="0" smtClean="0"/>
              <a:t>: </a:t>
            </a:r>
            <a:r>
              <a:rPr lang="en-US" b="1" dirty="0"/>
              <a:t>Features</a:t>
            </a:r>
          </a:p>
        </p:txBody>
      </p:sp>
    </p:spTree>
    <p:extLst>
      <p:ext uri="{BB962C8B-B14F-4D97-AF65-F5344CB8AC3E}">
        <p14:creationId xmlns:p14="http://schemas.microsoft.com/office/powerpoint/2010/main" val="3375303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90800"/>
            <a:ext cx="7010401" cy="1320800"/>
          </a:xfrm>
        </p:spPr>
        <p:txBody>
          <a:bodyPr>
            <a:normAutofit/>
          </a:bodyPr>
          <a:lstStyle/>
          <a:p>
            <a:pPr algn="ctr" fontAlgn="base"/>
            <a:r>
              <a:rPr lang="en-US" sz="7200" b="1" dirty="0"/>
              <a:t>Java SE 8 </a:t>
            </a:r>
            <a:r>
              <a:rPr lang="en-US" sz="7200" b="1" dirty="0" smtClean="0"/>
              <a:t>: QA</a:t>
            </a:r>
            <a:endParaRPr lang="en-US" sz="7200" b="1" dirty="0"/>
          </a:p>
        </p:txBody>
      </p:sp>
      <p:sp>
        <p:nvSpPr>
          <p:cNvPr id="4" name="Rectangle 1"/>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he final operation to consume the stream is a terminal operation. Examples of terminal operators include </a:t>
            </a:r>
            <a:r>
              <a:rPr kumimoji="0" lang="en-US" altLang="en-US" sz="900" b="0" i="0" u="none" strike="noStrike" cap="none" normalizeH="0" baseline="0" smtClean="0">
                <a:ln>
                  <a:noFill/>
                </a:ln>
                <a:solidFill>
                  <a:srgbClr val="333333"/>
                </a:solidFill>
                <a:effectLst/>
                <a:latin typeface="Monaco"/>
              </a:rPr>
              <a:t>forEach</a:t>
            </a:r>
            <a:r>
              <a:rPr kumimoji="0" lang="en-US" altLang="en-US" sz="11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 </a:t>
            </a:r>
            <a:r>
              <a:rPr kumimoji="0" lang="en-US" altLang="en-US" sz="900" b="0" i="0" u="none" strike="noStrike" cap="none" normalizeH="0" baseline="0" smtClean="0">
                <a:ln>
                  <a:noFill/>
                </a:ln>
                <a:solidFill>
                  <a:srgbClr val="333333"/>
                </a:solidFill>
                <a:effectLst/>
                <a:latin typeface="Monaco"/>
              </a:rPr>
              <a:t>reduce</a:t>
            </a:r>
            <a:r>
              <a:rPr kumimoji="0" lang="en-US" altLang="en-US" sz="11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 and </a:t>
            </a:r>
            <a:r>
              <a:rPr kumimoji="0" lang="en-US" altLang="en-US" sz="900" b="0" i="0" u="none" strike="noStrike" cap="none" normalizeH="0" baseline="0" smtClean="0">
                <a:ln>
                  <a:noFill/>
                </a:ln>
                <a:solidFill>
                  <a:srgbClr val="333333"/>
                </a:solidFill>
                <a:effectLst/>
                <a:latin typeface="Monaco"/>
              </a:rPr>
              <a:t>collect</a:t>
            </a:r>
            <a:r>
              <a:rPr kumimoji="0" lang="en-US" altLang="en-US" sz="11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1758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696201" cy="5736563"/>
          </a:xfrm>
        </p:spPr>
        <p:txBody>
          <a:bodyPr>
            <a:normAutofit fontScale="92500" lnSpcReduction="20000"/>
          </a:bodyPr>
          <a:lstStyle/>
          <a:p>
            <a:r>
              <a:rPr lang="en-US" b="1" dirty="0" smtClean="0"/>
              <a:t>Oracle </a:t>
            </a:r>
            <a:r>
              <a:rPr lang="en-US" b="1" dirty="0"/>
              <a:t>has completely gotten rid of ‘</a:t>
            </a:r>
            <a:r>
              <a:rPr lang="en-US" b="1" dirty="0" err="1"/>
              <a:t>PermGen</a:t>
            </a:r>
            <a:r>
              <a:rPr lang="en-US" b="1" dirty="0"/>
              <a:t>’ and replaced it with </a:t>
            </a:r>
            <a:r>
              <a:rPr lang="en-US" b="1" dirty="0" err="1"/>
              <a:t>Metaspace</a:t>
            </a:r>
            <a:r>
              <a:rPr lang="en-US" b="1" dirty="0"/>
              <a:t>.</a:t>
            </a:r>
          </a:p>
          <a:p>
            <a:r>
              <a:rPr lang="en-US" b="1" dirty="0"/>
              <a:t>What is </a:t>
            </a:r>
            <a:r>
              <a:rPr lang="en-US" b="1" dirty="0" err="1"/>
              <a:t>PermGen</a:t>
            </a:r>
            <a:r>
              <a:rPr lang="en-US" b="1" dirty="0"/>
              <a:t> ?</a:t>
            </a:r>
            <a:endParaRPr lang="en-US" dirty="0"/>
          </a:p>
          <a:p>
            <a:r>
              <a:rPr lang="en-US" dirty="0"/>
              <a:t>Short form for Permanent Generation, </a:t>
            </a:r>
            <a:r>
              <a:rPr lang="en-US" dirty="0" err="1"/>
              <a:t>PermGen</a:t>
            </a:r>
            <a:r>
              <a:rPr lang="en-US" dirty="0"/>
              <a:t> is the memory area in Heap that is used by the JVM to </a:t>
            </a:r>
            <a:r>
              <a:rPr lang="en-US" b="1" dirty="0"/>
              <a:t>store class and method objects</a:t>
            </a:r>
            <a:r>
              <a:rPr lang="en-US" dirty="0"/>
              <a:t>. If your application loads lots of classes, </a:t>
            </a:r>
            <a:r>
              <a:rPr lang="en-US" dirty="0" err="1"/>
              <a:t>PermGen</a:t>
            </a:r>
            <a:r>
              <a:rPr lang="en-US" dirty="0"/>
              <a:t> utilization will be high. </a:t>
            </a:r>
            <a:r>
              <a:rPr lang="en-US" dirty="0" err="1"/>
              <a:t>PermGen</a:t>
            </a:r>
            <a:r>
              <a:rPr lang="en-US" dirty="0"/>
              <a:t> also </a:t>
            </a:r>
            <a:r>
              <a:rPr lang="en-US" b="1" dirty="0"/>
              <a:t>holds ‘interned’ Strings</a:t>
            </a:r>
            <a:endParaRPr lang="en-US" dirty="0"/>
          </a:p>
          <a:p>
            <a:r>
              <a:rPr lang="en-US" dirty="0"/>
              <a:t>The size of the </a:t>
            </a:r>
            <a:r>
              <a:rPr lang="en-US" dirty="0" err="1"/>
              <a:t>PermGen</a:t>
            </a:r>
            <a:r>
              <a:rPr lang="en-US" dirty="0"/>
              <a:t> space is configured by the Java command line option</a:t>
            </a:r>
            <a:r>
              <a:rPr lang="en-US" b="1" dirty="0"/>
              <a:t> -</a:t>
            </a:r>
            <a:r>
              <a:rPr lang="en-US" b="1" dirty="0" err="1" smtClean="0"/>
              <a:t>XX:MaxPermSize</a:t>
            </a:r>
            <a:endParaRPr lang="en-US" dirty="0" smtClean="0"/>
          </a:p>
          <a:p>
            <a:r>
              <a:rPr lang="en-US" dirty="0" smtClean="0"/>
              <a:t>Typically </a:t>
            </a:r>
            <a:r>
              <a:rPr lang="en-US" dirty="0"/>
              <a:t>256 MB should be more than enough of </a:t>
            </a:r>
            <a:r>
              <a:rPr lang="en-US" dirty="0" err="1"/>
              <a:t>PermGen</a:t>
            </a:r>
            <a:r>
              <a:rPr lang="en-US" dirty="0"/>
              <a:t> space for most of the applications</a:t>
            </a:r>
          </a:p>
          <a:p>
            <a:r>
              <a:rPr lang="en-US" dirty="0"/>
              <a:t>However, It is not </a:t>
            </a:r>
            <a:r>
              <a:rPr lang="en-US" dirty="0" err="1"/>
              <a:t>unusal</a:t>
            </a:r>
            <a:r>
              <a:rPr lang="en-US" dirty="0"/>
              <a:t> to see the error “</a:t>
            </a:r>
            <a:r>
              <a:rPr lang="en-US" b="1" dirty="0" err="1"/>
              <a:t>java.lang.OutOfMemoryError</a:t>
            </a:r>
            <a:r>
              <a:rPr lang="en-US" b="1" dirty="0"/>
              <a:t>: </a:t>
            </a:r>
            <a:r>
              <a:rPr lang="en-US" b="1" dirty="0" err="1"/>
              <a:t>PermGen</a:t>
            </a:r>
            <a:r>
              <a:rPr lang="en-US" b="1" dirty="0"/>
              <a:t> space“</a:t>
            </a:r>
            <a:r>
              <a:rPr lang="en-US" dirty="0"/>
              <a:t> if you are loading unusual number of classes</a:t>
            </a:r>
            <a:r>
              <a:rPr lang="en-US" dirty="0" smtClean="0"/>
              <a:t>.</a:t>
            </a:r>
            <a:endParaRPr lang="en-US" dirty="0"/>
          </a:p>
          <a:p>
            <a:r>
              <a:rPr lang="en-US" dirty="0" smtClean="0"/>
              <a:t>Gone </a:t>
            </a:r>
            <a:r>
              <a:rPr lang="en-US" dirty="0"/>
              <a:t>are the days of </a:t>
            </a:r>
            <a:r>
              <a:rPr lang="en-US" dirty="0" err="1"/>
              <a:t>OutOfMemory</a:t>
            </a:r>
            <a:r>
              <a:rPr lang="en-US" dirty="0"/>
              <a:t> Errors due to </a:t>
            </a:r>
            <a:r>
              <a:rPr lang="en-US" dirty="0" err="1"/>
              <a:t>PermGen</a:t>
            </a:r>
            <a:r>
              <a:rPr lang="en-US" dirty="0"/>
              <a:t> space. </a:t>
            </a:r>
            <a:r>
              <a:rPr lang="en-US" b="1" dirty="0"/>
              <a:t>With Java 8, there is NO </a:t>
            </a:r>
            <a:r>
              <a:rPr lang="en-US" b="1" dirty="0" err="1"/>
              <a:t>PermGen</a:t>
            </a:r>
            <a:r>
              <a:rPr lang="en-US" dirty="0"/>
              <a:t>. That’s right. So no more </a:t>
            </a:r>
            <a:r>
              <a:rPr lang="en-US" dirty="0" err="1"/>
              <a:t>OutOfMemory</a:t>
            </a:r>
            <a:r>
              <a:rPr lang="en-US" dirty="0"/>
              <a:t> Errors due to </a:t>
            </a:r>
            <a:r>
              <a:rPr lang="en-US" dirty="0" err="1"/>
              <a:t>PermGen</a:t>
            </a:r>
            <a:endParaRPr lang="en-US" dirty="0"/>
          </a:p>
          <a:p>
            <a:r>
              <a:rPr lang="en-US" dirty="0"/>
              <a:t>The key difference between </a:t>
            </a:r>
            <a:r>
              <a:rPr lang="en-US" dirty="0" err="1"/>
              <a:t>PermGen</a:t>
            </a:r>
            <a:r>
              <a:rPr lang="en-US" dirty="0"/>
              <a:t> and </a:t>
            </a:r>
            <a:r>
              <a:rPr lang="en-US" dirty="0" err="1"/>
              <a:t>Metaspace</a:t>
            </a:r>
            <a:r>
              <a:rPr lang="en-US" dirty="0"/>
              <a:t> is this: while </a:t>
            </a:r>
            <a:r>
              <a:rPr lang="en-US" dirty="0" err="1"/>
              <a:t>PermGen</a:t>
            </a:r>
            <a:r>
              <a:rPr lang="en-US" dirty="0"/>
              <a:t> is part of Java Heap (Maximum size configured by -</a:t>
            </a:r>
            <a:r>
              <a:rPr lang="en-US" dirty="0" err="1"/>
              <a:t>Xmx</a:t>
            </a:r>
            <a:r>
              <a:rPr lang="en-US" dirty="0"/>
              <a:t> option), </a:t>
            </a:r>
            <a:r>
              <a:rPr lang="en-US" b="1" dirty="0" err="1"/>
              <a:t>Metaspace</a:t>
            </a:r>
            <a:r>
              <a:rPr lang="en-US" b="1" dirty="0"/>
              <a:t> is NOT part of Heap.</a:t>
            </a:r>
            <a:r>
              <a:rPr lang="en-US" dirty="0"/>
              <a:t> Rather </a:t>
            </a:r>
            <a:r>
              <a:rPr lang="en-US" dirty="0" err="1"/>
              <a:t>Metaspace</a:t>
            </a:r>
            <a:r>
              <a:rPr lang="en-US" dirty="0"/>
              <a:t> is part of </a:t>
            </a:r>
            <a:r>
              <a:rPr lang="en-US" b="1" dirty="0"/>
              <a:t>Native Memory (process memory)</a:t>
            </a:r>
            <a:r>
              <a:rPr lang="en-US" dirty="0"/>
              <a:t> which is only limited by the Host Operating System.</a:t>
            </a:r>
          </a:p>
          <a:p>
            <a:endParaRPr lang="en-US" dirty="0"/>
          </a:p>
        </p:txBody>
      </p:sp>
      <p:sp>
        <p:nvSpPr>
          <p:cNvPr id="4" name="Title 1"/>
          <p:cNvSpPr>
            <a:spLocks noGrp="1"/>
          </p:cNvSpPr>
          <p:nvPr>
            <p:ph type="title"/>
          </p:nvPr>
        </p:nvSpPr>
        <p:spPr>
          <a:xfrm>
            <a:off x="609599" y="609600"/>
            <a:ext cx="7772401" cy="1320800"/>
          </a:xfrm>
        </p:spPr>
        <p:txBody>
          <a:bodyPr>
            <a:normAutofit/>
          </a:bodyPr>
          <a:lstStyle/>
          <a:p>
            <a:r>
              <a:rPr lang="en-US" b="1" dirty="0"/>
              <a:t>Java SE 8 </a:t>
            </a:r>
            <a:r>
              <a:rPr lang="en-US" dirty="0" smtClean="0"/>
              <a:t>: </a:t>
            </a:r>
            <a:r>
              <a:rPr lang="en-US" dirty="0"/>
              <a:t>Memory Management </a:t>
            </a:r>
            <a:br>
              <a:rPr lang="en-US" dirty="0"/>
            </a:br>
            <a:endParaRPr lang="en-US" b="1" dirty="0"/>
          </a:p>
        </p:txBody>
      </p:sp>
    </p:spTree>
    <p:extLst>
      <p:ext uri="{BB962C8B-B14F-4D97-AF65-F5344CB8AC3E}">
        <p14:creationId xmlns:p14="http://schemas.microsoft.com/office/powerpoint/2010/main" val="409580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04800"/>
            <a:ext cx="8458200" cy="5457919"/>
          </a:xfrm>
        </p:spPr>
      </p:pic>
    </p:spTree>
    <p:extLst>
      <p:ext uri="{BB962C8B-B14F-4D97-AF65-F5344CB8AC3E}">
        <p14:creationId xmlns:p14="http://schemas.microsoft.com/office/powerpoint/2010/main" val="1351697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381000"/>
            <a:ext cx="8229601" cy="5660363"/>
          </a:xfrm>
        </p:spPr>
        <p:txBody>
          <a:bodyPr>
            <a:noAutofit/>
          </a:bodyPr>
          <a:lstStyle/>
          <a:p>
            <a:r>
              <a:rPr lang="en-US" dirty="0"/>
              <a:t>So, what is the significance of this change?</a:t>
            </a:r>
          </a:p>
          <a:p>
            <a:endParaRPr lang="en-US" dirty="0"/>
          </a:p>
          <a:p>
            <a:r>
              <a:rPr lang="en-US" dirty="0"/>
              <a:t>While you will NOT run out of </a:t>
            </a:r>
            <a:r>
              <a:rPr lang="en-US" dirty="0" err="1"/>
              <a:t>PermGen</a:t>
            </a:r>
            <a:r>
              <a:rPr lang="en-US" dirty="0"/>
              <a:t> space anymore (since there is NO </a:t>
            </a:r>
            <a:r>
              <a:rPr lang="en-US" dirty="0" err="1"/>
              <a:t>PermGen</a:t>
            </a:r>
            <a:r>
              <a:rPr lang="en-US" dirty="0"/>
              <a:t>), you may consume excessive Native memory making the total process size large. The issue is, if your application loads lots of classes (and/or interned strings), you may actually bring down the Entire Server (not just your application). Why ? Because the native memory is only limited by the Operating System. This means you can literally take up all the memory on the Server. Not good</a:t>
            </a:r>
            <a:r>
              <a:rPr lang="en-US" dirty="0" smtClean="0"/>
              <a:t>.</a:t>
            </a:r>
            <a:endParaRPr lang="en-US" dirty="0"/>
          </a:p>
          <a:p>
            <a:r>
              <a:rPr lang="en-US" dirty="0"/>
              <a:t>It is critical that you add the new option ” -</a:t>
            </a:r>
            <a:r>
              <a:rPr lang="en-US" dirty="0" err="1"/>
              <a:t>XX:MetaspaceSize</a:t>
            </a:r>
            <a:r>
              <a:rPr lang="en-US" dirty="0"/>
              <a:t> ” which sets the Maximum </a:t>
            </a:r>
            <a:r>
              <a:rPr lang="en-US" dirty="0" err="1"/>
              <a:t>Metaspace</a:t>
            </a:r>
            <a:r>
              <a:rPr lang="en-US" dirty="0"/>
              <a:t> size for your application</a:t>
            </a:r>
            <a:r>
              <a:rPr lang="en-US" dirty="0" smtClean="0"/>
              <a:t>.</a:t>
            </a:r>
            <a:endParaRPr lang="en-US" dirty="0"/>
          </a:p>
          <a:p>
            <a:r>
              <a:rPr lang="en-US" dirty="0"/>
              <a:t>Note that it is no longer sufficient to just monitor the Heap Size. You must also monitor the </a:t>
            </a:r>
            <a:r>
              <a:rPr lang="en-US" dirty="0" err="1"/>
              <a:t>Metaspace</a:t>
            </a:r>
            <a:r>
              <a:rPr lang="en-US" dirty="0"/>
              <a:t> which you can do by just keeping an eye on the ‘process size’ using your Operating System utilities (Example: ‘top’ in Unix/Linux, ‘Task Manager’ in Windows</a:t>
            </a:r>
            <a:r>
              <a:rPr lang="en-US" dirty="0" smtClean="0"/>
              <a:t>).</a:t>
            </a:r>
            <a:endParaRPr lang="en-US" dirty="0"/>
          </a:p>
        </p:txBody>
      </p:sp>
    </p:spTree>
    <p:extLst>
      <p:ext uri="{BB962C8B-B14F-4D97-AF65-F5344CB8AC3E}">
        <p14:creationId xmlns:p14="http://schemas.microsoft.com/office/powerpoint/2010/main" val="2548777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305801" cy="4593563"/>
          </a:xfrm>
        </p:spPr>
        <p:txBody>
          <a:bodyPr>
            <a:normAutofit/>
          </a:bodyPr>
          <a:lstStyle/>
          <a:p>
            <a:r>
              <a:rPr lang="en-US" dirty="0"/>
              <a:t>Bonus Tip:</a:t>
            </a:r>
          </a:p>
          <a:p>
            <a:r>
              <a:rPr lang="en-US" dirty="0"/>
              <a:t>You can use the </a:t>
            </a:r>
            <a:r>
              <a:rPr lang="en-US" dirty="0" err="1"/>
              <a:t>jmap</a:t>
            </a:r>
            <a:r>
              <a:rPr lang="en-US" dirty="0"/>
              <a:t> command to print out Memory statistics of your current pre Java 8 application.</a:t>
            </a:r>
          </a:p>
          <a:p>
            <a:r>
              <a:rPr lang="en-US" dirty="0" err="1"/>
              <a:t>jmap</a:t>
            </a:r>
            <a:r>
              <a:rPr lang="en-US" dirty="0"/>
              <a:t> -</a:t>
            </a:r>
            <a:r>
              <a:rPr lang="en-US" dirty="0" err="1"/>
              <a:t>permstat</a:t>
            </a:r>
            <a:r>
              <a:rPr lang="en-US" dirty="0"/>
              <a:t> &lt;PID&gt;</a:t>
            </a:r>
          </a:p>
          <a:p>
            <a:endParaRPr lang="en-US" dirty="0"/>
          </a:p>
          <a:p>
            <a:r>
              <a:rPr lang="en-US" dirty="0"/>
              <a:t>There you have it. With Java 8, </a:t>
            </a:r>
            <a:r>
              <a:rPr lang="en-US" dirty="0" err="1"/>
              <a:t>PermGen</a:t>
            </a:r>
            <a:r>
              <a:rPr lang="en-US" dirty="0"/>
              <a:t> is gone and </a:t>
            </a:r>
            <a:r>
              <a:rPr lang="en-US" dirty="0" err="1"/>
              <a:t>Metaspace</a:t>
            </a:r>
            <a:r>
              <a:rPr lang="en-US" dirty="0"/>
              <a:t> is in. </a:t>
            </a:r>
            <a:r>
              <a:rPr lang="en-US" dirty="0" err="1"/>
              <a:t>Metaspace</a:t>
            </a:r>
            <a:r>
              <a:rPr lang="en-US" dirty="0"/>
              <a:t> is part of Native Memory and NOT part of Java Heap. While this change may not be significant during development stage of the application, it is critical to consider this when going to production as you might not only bring down your application but bring down the entire server if your application eats up excessive </a:t>
            </a:r>
            <a:r>
              <a:rPr lang="en-US" dirty="0" err="1"/>
              <a:t>Metaspace</a:t>
            </a:r>
            <a:r>
              <a:rPr lang="en-US" dirty="0"/>
              <a:t>.</a:t>
            </a:r>
          </a:p>
          <a:p>
            <a:endParaRPr lang="en-US" dirty="0"/>
          </a:p>
        </p:txBody>
      </p:sp>
    </p:spTree>
    <p:extLst>
      <p:ext uri="{BB962C8B-B14F-4D97-AF65-F5344CB8AC3E}">
        <p14:creationId xmlns:p14="http://schemas.microsoft.com/office/powerpoint/2010/main" val="173050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371600"/>
            <a:ext cx="6347714" cy="4669763"/>
          </a:xfrm>
        </p:spPr>
        <p:txBody>
          <a:bodyPr>
            <a:normAutofit/>
          </a:bodyPr>
          <a:lstStyle/>
          <a:p>
            <a:endParaRPr lang="en-US" dirty="0" smtClean="0"/>
          </a:p>
          <a:p>
            <a:r>
              <a:rPr lang="en-US" b="1" dirty="0"/>
              <a:t>An interface which has Single Abstract Method can be called as Functional Interface.</a:t>
            </a:r>
          </a:p>
          <a:p>
            <a:r>
              <a:rPr lang="en-US" b="1" dirty="0"/>
              <a:t>Runnable, Comparator are some of the examples for Functional Interface.</a:t>
            </a:r>
          </a:p>
          <a:p>
            <a:r>
              <a:rPr lang="en-US" b="1" dirty="0"/>
              <a:t>We can implement these Functional Interfaces by using Lambda expression.</a:t>
            </a:r>
          </a:p>
          <a:p>
            <a:r>
              <a:rPr lang="en-US" b="1" dirty="0"/>
              <a:t>Syntax</a:t>
            </a:r>
          </a:p>
          <a:p>
            <a:r>
              <a:rPr lang="en-US" b="1" dirty="0"/>
              <a:t>@</a:t>
            </a:r>
            <a:r>
              <a:rPr lang="en-US" b="1" dirty="0" err="1"/>
              <a:t>FunctionalInterface</a:t>
            </a:r>
            <a:endParaRPr lang="en-US" b="1" dirty="0"/>
          </a:p>
          <a:p>
            <a:r>
              <a:rPr lang="en-US" b="1" dirty="0"/>
              <a:t>public interface </a:t>
            </a:r>
            <a:r>
              <a:rPr lang="en-US" b="1" dirty="0" err="1"/>
              <a:t>FunctionalInterfaceTest</a:t>
            </a:r>
            <a:endParaRPr lang="en-US" b="1" dirty="0"/>
          </a:p>
          <a:p>
            <a:r>
              <a:rPr lang="en-US" b="1" dirty="0"/>
              <a:t>{   void display(); }</a:t>
            </a:r>
          </a:p>
          <a:p>
            <a:endParaRPr lang="en-US" dirty="0"/>
          </a:p>
          <a:p>
            <a:endParaRPr lang="en-US" dirty="0"/>
          </a:p>
          <a:p>
            <a:endParaRPr lang="en-US" dirty="0"/>
          </a:p>
        </p:txBody>
      </p:sp>
      <p:sp>
        <p:nvSpPr>
          <p:cNvPr id="4" name="Title 1"/>
          <p:cNvSpPr>
            <a:spLocks noGrp="1"/>
          </p:cNvSpPr>
          <p:nvPr>
            <p:ph type="title"/>
          </p:nvPr>
        </p:nvSpPr>
        <p:spPr>
          <a:xfrm>
            <a:off x="609599" y="609600"/>
            <a:ext cx="7543801" cy="1287439"/>
          </a:xfrm>
        </p:spPr>
        <p:txBody>
          <a:bodyPr/>
          <a:lstStyle/>
          <a:p>
            <a:r>
              <a:rPr lang="en-US" b="1" dirty="0"/>
              <a:t>Java SE 8 </a:t>
            </a:r>
            <a:r>
              <a:rPr lang="en-US" b="1" dirty="0" smtClean="0"/>
              <a:t>: </a:t>
            </a:r>
            <a:r>
              <a:rPr lang="en-US" dirty="0" smtClean="0"/>
              <a:t>Functional Interface</a:t>
            </a:r>
            <a:endParaRPr lang="en-US" dirty="0"/>
          </a:p>
        </p:txBody>
      </p:sp>
    </p:spTree>
    <p:extLst>
      <p:ext uri="{BB962C8B-B14F-4D97-AF65-F5344CB8AC3E}">
        <p14:creationId xmlns:p14="http://schemas.microsoft.com/office/powerpoint/2010/main" val="4060084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1219200"/>
            <a:ext cx="8153401" cy="4822163"/>
          </a:xfrm>
        </p:spPr>
        <p:txBody>
          <a:bodyPr>
            <a:normAutofit/>
          </a:bodyPr>
          <a:lstStyle/>
          <a:p>
            <a:r>
              <a:rPr lang="en-US" b="1" dirty="0"/>
              <a:t>Do’s and </a:t>
            </a:r>
            <a:r>
              <a:rPr lang="en-US" b="1" dirty="0" smtClean="0"/>
              <a:t>Don'ts </a:t>
            </a:r>
            <a:r>
              <a:rPr lang="en-US" b="1" dirty="0"/>
              <a:t>in functional interfaces</a:t>
            </a:r>
          </a:p>
          <a:p>
            <a:r>
              <a:rPr lang="en-US" b="1" dirty="0"/>
              <a:t>A)  only one abstract method is allowed in any functional interface. Second abstract method is </a:t>
            </a:r>
            <a:r>
              <a:rPr lang="en-US" b="1" dirty="0" smtClean="0"/>
              <a:t>not </a:t>
            </a:r>
            <a:r>
              <a:rPr lang="en-US" b="1" dirty="0"/>
              <a:t>permitted in a functional interface. If we remove @</a:t>
            </a:r>
            <a:r>
              <a:rPr lang="en-US" b="1" dirty="0" err="1"/>
              <a:t>FunctionInterface</a:t>
            </a:r>
            <a:r>
              <a:rPr lang="en-US" b="1" dirty="0"/>
              <a:t> annotation then we are allowed to add another abstract method, but it will make the interface non-functional interface.</a:t>
            </a:r>
          </a:p>
          <a:p>
            <a:r>
              <a:rPr lang="en-US" b="1" dirty="0" smtClean="0"/>
              <a:t>B) A functional </a:t>
            </a:r>
            <a:r>
              <a:rPr lang="en-US" b="1" dirty="0"/>
              <a:t>interface</a:t>
            </a:r>
            <a:r>
              <a:rPr lang="en-US" b="1" dirty="0" smtClean="0"/>
              <a:t> is valid even if the @</a:t>
            </a:r>
            <a:r>
              <a:rPr lang="en-US" b="1" dirty="0" err="1" smtClean="0"/>
              <a:t>FunctionalInterface</a:t>
            </a:r>
            <a:r>
              <a:rPr lang="en-US" b="1" dirty="0" smtClean="0"/>
              <a:t> annotation would be omitted. It is only for informing the compiler to enforce single </a:t>
            </a:r>
            <a:r>
              <a:rPr lang="en-US" b="1" dirty="0"/>
              <a:t>abstract </a:t>
            </a:r>
            <a:r>
              <a:rPr lang="en-US" b="1" dirty="0" smtClean="0"/>
              <a:t>method</a:t>
            </a:r>
            <a:r>
              <a:rPr lang="en-US" b="1" dirty="0"/>
              <a:t> inside interface.</a:t>
            </a:r>
          </a:p>
          <a:p>
            <a:r>
              <a:rPr lang="en-US" b="1" dirty="0" smtClean="0"/>
              <a:t>C) Conceptually, a functional interface has exactly one abstract method. Since default methods have an implementation, they are not abstract. Since default methods are not abstract you’re free to add default methods to your functional interface as many as you like.</a:t>
            </a:r>
          </a:p>
          <a:p>
            <a:endParaRPr lang="en-US" dirty="0"/>
          </a:p>
        </p:txBody>
      </p:sp>
    </p:spTree>
    <p:extLst>
      <p:ext uri="{BB962C8B-B14F-4D97-AF65-F5344CB8AC3E}">
        <p14:creationId xmlns:p14="http://schemas.microsoft.com/office/powerpoint/2010/main" val="4151196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SE 8 </a:t>
            </a:r>
            <a:r>
              <a:rPr lang="en-US" b="1" dirty="0" smtClean="0"/>
              <a:t>: </a:t>
            </a:r>
            <a:r>
              <a:rPr lang="en-US" dirty="0" smtClean="0"/>
              <a:t>Default Method</a:t>
            </a:r>
            <a:endParaRPr lang="en-US" dirty="0"/>
          </a:p>
        </p:txBody>
      </p:sp>
      <p:sp>
        <p:nvSpPr>
          <p:cNvPr id="3" name="Content Placeholder 2"/>
          <p:cNvSpPr>
            <a:spLocks noGrp="1"/>
          </p:cNvSpPr>
          <p:nvPr>
            <p:ph idx="1"/>
          </p:nvPr>
        </p:nvSpPr>
        <p:spPr>
          <a:xfrm>
            <a:off x="609599" y="1371600"/>
            <a:ext cx="8001000" cy="3880773"/>
          </a:xfrm>
        </p:spPr>
        <p:txBody>
          <a:bodyPr>
            <a:noAutofit/>
          </a:bodyPr>
          <a:lstStyle/>
          <a:p>
            <a:r>
              <a:rPr lang="en-US" b="1" dirty="0"/>
              <a:t>Java 8 introduces “Default Method” or (Defender methods) new feature, which allows developer to add new methods to the interfaces without breaking the existing implementation of  these interface.</a:t>
            </a:r>
          </a:p>
          <a:p>
            <a:r>
              <a:rPr lang="en-US" b="1" dirty="0"/>
              <a:t>It provides flexibility to allow interface define implementation which will  use as default in the situation where a concrete class fails to provide an implementation  for that method. </a:t>
            </a:r>
          </a:p>
          <a:p>
            <a:endParaRPr lang="en-US" b="1" dirty="0"/>
          </a:p>
          <a:p>
            <a:pPr marL="0" indent="0">
              <a:buNone/>
            </a:pPr>
            <a:r>
              <a:rPr lang="en-US" b="1" dirty="0"/>
              <a:t>        </a:t>
            </a:r>
            <a:r>
              <a:rPr lang="en-US" b="1" u="sng" dirty="0"/>
              <a:t>Difference Between Default Method and Regular </a:t>
            </a:r>
            <a:r>
              <a:rPr lang="en-US" b="1" u="sng" dirty="0" smtClean="0"/>
              <a:t>Method</a:t>
            </a:r>
            <a:endParaRPr lang="en-US" b="1" dirty="0"/>
          </a:p>
          <a:p>
            <a:r>
              <a:rPr lang="en-US" b="1" dirty="0"/>
              <a:t>Default Method is different from the regular method in the sense that default method comes with default modifier. </a:t>
            </a:r>
          </a:p>
          <a:p>
            <a:r>
              <a:rPr lang="en-US" b="1" dirty="0"/>
              <a:t>Additionally, methods in classes can use and modify method arguments as well as the fields of their class but default method on the other hand, can only access its arguments as interfaces do not have any state.</a:t>
            </a:r>
          </a:p>
        </p:txBody>
      </p:sp>
    </p:spTree>
    <p:extLst>
      <p:ext uri="{BB962C8B-B14F-4D97-AF65-F5344CB8AC3E}">
        <p14:creationId xmlns:p14="http://schemas.microsoft.com/office/powerpoint/2010/main" val="3026456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4019</TotalTime>
  <Words>1339</Words>
  <Application>Microsoft Office PowerPoint</Application>
  <PresentationFormat>On-screen Show (4:3)</PresentationFormat>
  <Paragraphs>143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Monaco</vt:lpstr>
      <vt:lpstr>Trebuchet MS</vt:lpstr>
      <vt:lpstr>Wingdings 3</vt:lpstr>
      <vt:lpstr>Facet</vt:lpstr>
      <vt:lpstr>Java SE 8 : Background</vt:lpstr>
      <vt:lpstr>Java SE 8 : Features</vt:lpstr>
      <vt:lpstr>Java SE 8 : Memory Management  </vt:lpstr>
      <vt:lpstr>PowerPoint Presentation</vt:lpstr>
      <vt:lpstr>PowerPoint Presentation</vt:lpstr>
      <vt:lpstr>PowerPoint Presentation</vt:lpstr>
      <vt:lpstr>Java SE 8 : Functional Interface</vt:lpstr>
      <vt:lpstr>PowerPoint Presentation</vt:lpstr>
      <vt:lpstr>Java SE 8 : Default Method</vt:lpstr>
      <vt:lpstr>PowerPoint Presentation</vt:lpstr>
      <vt:lpstr>Java SE 8 : Lembda Expression</vt:lpstr>
      <vt:lpstr>Java SE 8 : Method References</vt:lpstr>
      <vt:lpstr>Use of Method Reference’s :</vt:lpstr>
      <vt:lpstr>Java SE 8 : Nashorn JVM JavaScript Engine </vt:lpstr>
      <vt:lpstr>PowerPoint Presentation</vt:lpstr>
      <vt:lpstr>Java SE 8 : Optional</vt:lpstr>
      <vt:lpstr>Java SE 8 : Date &amp; Time </vt:lpstr>
      <vt:lpstr>Java SE 8 : Streams</vt:lpstr>
      <vt:lpstr>Java SE 8 : Stream Operations</vt:lpstr>
      <vt:lpstr>Java SE 8 : QA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Aviral Mittal</dc:creator>
  <cp:lastModifiedBy>Preeti Jain</cp:lastModifiedBy>
  <cp:revision>193</cp:revision>
  <dcterms:created xsi:type="dcterms:W3CDTF">2015-10-29T06:51:58Z</dcterms:created>
  <dcterms:modified xsi:type="dcterms:W3CDTF">2016-03-18T11:28:55Z</dcterms:modified>
</cp:coreProperties>
</file>