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71" r:id="rId2"/>
    <p:sldId id="270" r:id="rId3"/>
    <p:sldId id="273" r:id="rId4"/>
    <p:sldId id="274" r:id="rId5"/>
    <p:sldId id="275" r:id="rId6"/>
    <p:sldId id="272" r:id="rId7"/>
    <p:sldId id="261" r:id="rId8"/>
    <p:sldId id="257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508C3-E698-4DEC-AE9D-EB0E452C7766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102C-4E3B-453B-B333-760D360D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6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02C-4E3B-453B-B333-760D360DB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941C-229F-4637-BF7F-9B02A64F6D47}" type="datetime1">
              <a:rPr lang="en-US" smtClean="0"/>
              <a:t>1/2/2017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BD5F-26F6-43AD-8DD7-DDE201E320C4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443-5111-482A-A659-61645BF205BC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6E74-0DF8-48DB-8D57-1F7546B7B1E2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3C18-2545-4D8E-9803-0DF4D88A7A39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ECA-D563-47F9-809E-36B3D3A2F38C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7154-EFAA-4960-9A21-0FD2F09EB21C}" type="datetime1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BBD0-EC53-4B9E-9965-C5FC308FD4BB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D214-707F-42F4-9C84-0749900A195D}" type="datetime1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35D-2922-44A1-9B0B-AA1B030B3CD2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FD8A-0266-4134-B7F8-4C0C5444D4AC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51F682-620F-4353-B066-3AF8B5E692D1}" type="datetime1">
              <a:rPr lang="en-US" smtClean="0"/>
              <a:t>1/2/2017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@Harish &amp; Anil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0FCEC4-095C-4E85-86EA-CC24E6607C0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bases-and-collections/#collections" TargetMode="External"/><Relationship Id="rId2" Type="http://schemas.openxmlformats.org/officeDocument/2006/relationships/hyperlink" Target="https://docs.mongodb.com/manual/core/document/#bson-document-forma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reference/glossary/#term-primary-key" TargetMode="External"/><Relationship Id="rId4" Type="http://schemas.openxmlformats.org/officeDocument/2006/relationships/hyperlink" Target="https://docs.mongodb.com/manual/reference/glossary/#term-i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insertOne/#db.collection.insertOne" TargetMode="External"/><Relationship Id="rId2" Type="http://schemas.openxmlformats.org/officeDocument/2006/relationships/hyperlink" Target="https://docs.mongodb.com/manual/reference/method/db.collection.insert/#db.collection.ins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ocs.mongodb.com/manual/reference/method/db.collection.insertMany/#db.collection.insertMan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bases-and-collections/#collections" TargetMode="External"/><Relationship Id="rId2" Type="http://schemas.openxmlformats.org/officeDocument/2006/relationships/hyperlink" Target="https://docs.mongodb.com/manual/core/document/#bson-document-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bases-and-collections/#collection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ocs.mongodb.com/manual/core/document/#bson-document-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method/db.collection.updateMany/#db.collection.updateMany" TargetMode="External"/><Relationship Id="rId5" Type="http://schemas.openxmlformats.org/officeDocument/2006/relationships/hyperlink" Target="https://docs.mongodb.com/manual/reference/method/db.collection.updateOne/#db.collection.updateOne" TargetMode="External"/><Relationship Id="rId4" Type="http://schemas.openxmlformats.org/officeDocument/2006/relationships/hyperlink" Target="https://docs.mongodb.com/manual/reference/method/db.collection.update/#db.collection.upda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program/mongod.exe/#bin.mongod.exe" TargetMode="External"/><Relationship Id="rId2" Type="http://schemas.openxmlformats.org/officeDocument/2006/relationships/hyperlink" Target="https://docs.mongodb.com/manual/reference/glossary/#term-dbpa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configuration-options/#systemLog.pa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Terminology and Concepts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4463"/>
              </p:ext>
            </p:extLst>
          </p:nvPr>
        </p:nvGraphicFramePr>
        <p:xfrm>
          <a:off x="1143000" y="1981200"/>
          <a:ext cx="5657850" cy="1706880"/>
        </p:xfrm>
        <a:graphic>
          <a:graphicData uri="http://schemas.openxmlformats.org/drawingml/2006/table">
            <a:tbl>
              <a:tblPr/>
              <a:tblGrid>
                <a:gridCol w="2828925"/>
                <a:gridCol w="282892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solidFill>
                            <a:srgbClr val="00B0F0"/>
                          </a:solidFill>
                          <a:effectLst/>
                          <a:latin typeface="Akzidenz Grotesk BQ Medium"/>
                        </a:rPr>
                        <a:t>MySQL</a:t>
                      </a:r>
                      <a:endParaRPr lang="en-US" b="0">
                        <a:solidFill>
                          <a:srgbClr val="00B0F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solidFill>
                            <a:srgbClr val="00B0F0"/>
                          </a:solidFill>
                          <a:effectLst/>
                          <a:latin typeface="Akzidenz Grotesk BQ Medium"/>
                        </a:rPr>
                        <a:t>MongoDB</a:t>
                      </a:r>
                      <a:endParaRPr lang="en-US" b="0" dirty="0">
                        <a:solidFill>
                          <a:srgbClr val="00B0F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Table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Collection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Row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Document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Column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Field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@Harish &amp; Anil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839200" cy="5410200"/>
          </a:xfrm>
        </p:spPr>
        <p:txBody>
          <a:bodyPr/>
          <a:lstStyle/>
          <a:p>
            <a:pPr marL="36576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6</a:t>
            </a:r>
            <a:r>
              <a:rPr lang="en-US" dirty="0" smtClean="0"/>
              <a:t>. 	Install </a:t>
            </a:r>
            <a:r>
              <a:rPr lang="en-US" dirty="0"/>
              <a:t>the MongoDB service</a:t>
            </a:r>
            <a:r>
              <a:rPr lang="en-US" b="1" dirty="0"/>
              <a:t>.</a:t>
            </a:r>
          </a:p>
          <a:p>
            <a:pPr marL="36576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"C:\Program Files\MongoDB\Server\3.4\bin\mongod.exe" --</a:t>
            </a:r>
            <a:r>
              <a:rPr lang="en-US" sz="2800" dirty="0" err="1">
                <a:solidFill>
                  <a:srgbClr val="0070C0"/>
                </a:solidFill>
              </a:rPr>
              <a:t>config</a:t>
            </a:r>
            <a:r>
              <a:rPr lang="en-US" sz="2800" dirty="0">
                <a:solidFill>
                  <a:srgbClr val="0070C0"/>
                </a:solidFill>
              </a:rPr>
              <a:t> "C:\Program Files\MongoDB\Server\3.4\</a:t>
            </a:r>
            <a:r>
              <a:rPr lang="en-US" sz="2800" dirty="0" err="1">
                <a:solidFill>
                  <a:srgbClr val="0070C0"/>
                </a:solidFill>
              </a:rPr>
              <a:t>mongod.cfg</a:t>
            </a:r>
            <a:r>
              <a:rPr lang="en-US" sz="2800" dirty="0">
                <a:solidFill>
                  <a:srgbClr val="0070C0"/>
                </a:solidFill>
              </a:rPr>
              <a:t>" --install</a:t>
            </a:r>
          </a:p>
          <a:p>
            <a:pPr marL="365760" lvl="1" indent="0">
              <a:buNone/>
            </a:pPr>
            <a:r>
              <a:rPr lang="en-US" dirty="0"/>
              <a:t> </a:t>
            </a:r>
          </a:p>
          <a:p>
            <a:pPr marL="36576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7</a:t>
            </a:r>
            <a:r>
              <a:rPr lang="en-US" b="1" dirty="0" smtClean="0"/>
              <a:t>.   Start </a:t>
            </a:r>
            <a:r>
              <a:rPr lang="en-US" b="1" dirty="0"/>
              <a:t>the MongoDB service.</a:t>
            </a:r>
          </a:p>
          <a:p>
            <a:pPr marL="365760" lvl="1" indent="0">
              <a:buNone/>
            </a:pPr>
            <a:r>
              <a:rPr lang="en-US" dirty="0" smtClean="0"/>
              <a:t>		net </a:t>
            </a:r>
            <a:r>
              <a:rPr lang="en-US" dirty="0"/>
              <a:t>start MongoDB</a:t>
            </a:r>
          </a:p>
          <a:p>
            <a:pPr marL="36576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8</a:t>
            </a:r>
            <a:r>
              <a:rPr lang="en-US" b="1" dirty="0" smtClean="0"/>
              <a:t>.   Stop </a:t>
            </a:r>
            <a:r>
              <a:rPr lang="en-US" b="1" dirty="0"/>
              <a:t>the MongoDB service.</a:t>
            </a:r>
          </a:p>
          <a:p>
            <a:pPr marL="365760" lvl="1" indent="0">
              <a:buNone/>
            </a:pPr>
            <a:r>
              <a:rPr lang="en-US" dirty="0" smtClean="0"/>
              <a:t>		net </a:t>
            </a:r>
            <a:r>
              <a:rPr lang="en-US" dirty="0"/>
              <a:t>stop MongoDB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sc.exe create MongoDB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binPath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"\"C:\Program Files\MongoDB\Server\3.4\bin\mongod.exe\" --service --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=\"C:\Program Files\MongoDB\Server\3.4\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mongod.cfg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\""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DisplayName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"MongoDB" start= "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auto“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sc.exe delete MongoDB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131332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Manually Create a Windows Service for MongoDB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96400" cy="5486400"/>
          </a:xfrm>
        </p:spPr>
        <p:txBody>
          <a:bodyPr/>
          <a:lstStyle/>
          <a:p>
            <a:r>
              <a:rPr lang="en-US" b="1" u="sng" dirty="0"/>
              <a:t>Start MongoDB (server</a:t>
            </a:r>
            <a:r>
              <a:rPr lang="en-US" b="1" u="sng" dirty="0" smtClean="0"/>
              <a:t>)</a:t>
            </a:r>
          </a:p>
          <a:p>
            <a:pPr marL="0" indent="0">
              <a:buNone/>
            </a:pPr>
            <a:endParaRPr lang="en-US" b="1" u="sng" dirty="0"/>
          </a:p>
          <a:p>
            <a:pPr lvl="1"/>
            <a:r>
              <a:rPr lang="en-US" sz="1800" u="sng" dirty="0"/>
              <a:t>To start MongoDB, run mongod.exe. For example, from the Command Prompt: </a:t>
            </a:r>
          </a:p>
          <a:p>
            <a:pPr marL="393192" lvl="1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	"</a:t>
            </a:r>
            <a:r>
              <a:rPr lang="en-US" b="1" dirty="0">
                <a:solidFill>
                  <a:srgbClr val="002060"/>
                </a:solidFill>
              </a:rPr>
              <a:t>C:\</a:t>
            </a:r>
            <a:r>
              <a:rPr lang="en-US" b="1" dirty="0" smtClean="0">
                <a:solidFill>
                  <a:srgbClr val="002060"/>
                </a:solidFill>
              </a:rPr>
              <a:t>ProgramFiles\MongoDB\Server\3.4\bin\mongod.exe</a:t>
            </a:r>
            <a:r>
              <a:rPr lang="en-US" b="1" dirty="0">
                <a:solidFill>
                  <a:srgbClr val="002060"/>
                </a:solidFill>
              </a:rPr>
              <a:t>"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Connect </a:t>
            </a:r>
            <a:r>
              <a:rPr lang="en-US" b="1" u="sng" dirty="0"/>
              <a:t>to MongoDB(client</a:t>
            </a:r>
            <a:r>
              <a:rPr lang="en-US" b="1" u="sng" dirty="0" smtClean="0"/>
              <a:t>)</a:t>
            </a:r>
          </a:p>
          <a:p>
            <a:pPr marL="0" indent="0">
              <a:buNone/>
            </a:pPr>
            <a:endParaRPr lang="en-US" b="1" u="sng" dirty="0"/>
          </a:p>
          <a:p>
            <a:pPr lvl="1"/>
            <a:r>
              <a:rPr lang="en-US" sz="1800" u="sng" dirty="0"/>
              <a:t>To connect to MongoDB through the mongo.exe shell, open another Command Prompt. </a:t>
            </a:r>
            <a:endParaRPr lang="en-US" sz="1800" u="sng" dirty="0" smtClean="0"/>
          </a:p>
          <a:p>
            <a:pPr marL="393192" lvl="1" indent="0">
              <a:buNone/>
            </a:pPr>
            <a:endParaRPr lang="en-US" sz="1800" u="sng" dirty="0" smtClean="0"/>
          </a:p>
          <a:p>
            <a:pPr marL="393192" lvl="1" indent="0"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"</a:t>
            </a:r>
            <a:r>
              <a:rPr lang="en-US" b="1" u="sng" dirty="0">
                <a:solidFill>
                  <a:srgbClr val="002060"/>
                </a:solidFill>
              </a:rPr>
              <a:t>C:\Program Files\MongoDB\Server\3.4\bin\mongo.exe</a:t>
            </a:r>
          </a:p>
          <a:p>
            <a:endParaRPr lang="en-US" b="1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mongoDB CRUD Operation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Create </a:t>
            </a:r>
            <a:r>
              <a:rPr lang="en-US" b="1" u="sng" dirty="0"/>
              <a:t>Operations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Create </a:t>
            </a:r>
            <a:r>
              <a:rPr lang="en-US" sz="2000" dirty="0"/>
              <a:t>or insert operations add new </a:t>
            </a:r>
            <a:r>
              <a:rPr lang="en-US" sz="2000" dirty="0">
                <a:solidFill>
                  <a:srgbClr val="002060"/>
                </a:solidFill>
                <a:hlinkClick r:id="rId2"/>
              </a:rPr>
              <a:t>documents</a:t>
            </a:r>
            <a:r>
              <a:rPr lang="en-US" sz="2000" dirty="0">
                <a:solidFill>
                  <a:srgbClr val="002060"/>
                </a:solidFill>
              </a:rPr>
              <a:t>/row</a:t>
            </a:r>
            <a:r>
              <a:rPr lang="en-US" sz="2000" dirty="0"/>
              <a:t> to a </a:t>
            </a:r>
            <a:r>
              <a:rPr lang="en-US" sz="2000" dirty="0">
                <a:hlinkClick r:id="rId3"/>
              </a:rPr>
              <a:t>collection</a:t>
            </a:r>
            <a:r>
              <a:rPr lang="en-US" sz="2000" dirty="0"/>
              <a:t>/table. If the collection does not currently exist, insert operations will create the new collection/table.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_id </a:t>
            </a:r>
            <a:r>
              <a:rPr lang="en-US" b="1" dirty="0" smtClean="0"/>
              <a:t>Field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In </a:t>
            </a:r>
            <a:r>
              <a:rPr lang="en-US" sz="1800" dirty="0"/>
              <a:t>MongoDB, each document stored in a collection requires a unique </a:t>
            </a:r>
            <a:r>
              <a:rPr lang="en-US" sz="1800" dirty="0">
                <a:hlinkClick r:id="rId4"/>
              </a:rPr>
              <a:t>_id</a:t>
            </a:r>
            <a:r>
              <a:rPr lang="en-US" sz="1800" dirty="0"/>
              <a:t> field that acts as a </a:t>
            </a:r>
            <a:r>
              <a:rPr lang="en-US" sz="1800" dirty="0">
                <a:hlinkClick r:id="rId5"/>
              </a:rPr>
              <a:t>primary key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Atomicity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 smtClean="0"/>
              <a:t>All </a:t>
            </a:r>
            <a:r>
              <a:rPr lang="en-US" sz="1900" dirty="0"/>
              <a:t>write operations in MongoDB are atomic on the level of a single document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lvl="0"/>
            <a:r>
              <a:rPr lang="en-US" dirty="0" err="1">
                <a:hlinkClick r:id="rId2" tooltip="db.collection.insert()"/>
              </a:rPr>
              <a:t>db.collection.insert</a:t>
            </a:r>
            <a:r>
              <a:rPr lang="en-US" dirty="0">
                <a:hlinkClick r:id="rId2" tooltip="db.collection.insert()"/>
              </a:rPr>
              <a:t>()</a:t>
            </a:r>
            <a:endParaRPr lang="en-US" dirty="0"/>
          </a:p>
          <a:p>
            <a:pPr lvl="0"/>
            <a:r>
              <a:rPr lang="en-US" dirty="0" err="1">
                <a:hlinkClick r:id="rId3" tooltip="db.collection.insertOne()"/>
              </a:rPr>
              <a:t>db.collection.insertOne</a:t>
            </a:r>
            <a:r>
              <a:rPr lang="en-US" dirty="0">
                <a:hlinkClick r:id="rId3" tooltip="db.collection.insertOne()"/>
              </a:rPr>
              <a:t>()</a:t>
            </a:r>
            <a:r>
              <a:rPr lang="en-US" dirty="0"/>
              <a:t> </a:t>
            </a:r>
            <a:r>
              <a:rPr lang="en-US" i="1" dirty="0"/>
              <a:t>New in version 3.2</a:t>
            </a:r>
            <a:endParaRPr lang="en-US" dirty="0"/>
          </a:p>
          <a:p>
            <a:pPr lvl="0"/>
            <a:r>
              <a:rPr lang="en-US" dirty="0" err="1">
                <a:hlinkClick r:id="rId4" tooltip="db.collection.insertMany()"/>
              </a:rPr>
              <a:t>db.collection.insertMany</a:t>
            </a:r>
            <a:r>
              <a:rPr lang="en-US" dirty="0">
                <a:hlinkClick r:id="rId4" tooltip="db.collection.insertMany()"/>
              </a:rPr>
              <a:t>()</a:t>
            </a:r>
            <a:r>
              <a:rPr lang="en-US" dirty="0"/>
              <a:t> </a:t>
            </a:r>
            <a:r>
              <a:rPr lang="en-US" i="1" dirty="0"/>
              <a:t>New in version 3.2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5791" y="2971800"/>
            <a:ext cx="9118209" cy="34337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667512" lvl="2" indent="0">
              <a:buNone/>
            </a:pPr>
            <a:r>
              <a:rPr lang="en-US" sz="1800" b="1" dirty="0" smtClean="0"/>
              <a:t>1. 	</a:t>
            </a:r>
            <a:r>
              <a:rPr lang="en-US" sz="1800" b="1" dirty="0" err="1" smtClean="0"/>
              <a:t>db.users.insert</a:t>
            </a:r>
            <a:r>
              <a:rPr lang="en-US" sz="1800" dirty="0"/>
              <a:t>(</a:t>
            </a:r>
          </a:p>
          <a:p>
            <a:pPr marL="667512" lvl="2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	{</a:t>
            </a:r>
            <a:endParaRPr lang="en-US" sz="1800" dirty="0"/>
          </a:p>
          <a:p>
            <a:pPr marL="667512" lvl="2" indent="0">
              <a:buNone/>
            </a:pPr>
            <a:r>
              <a:rPr lang="en-US" sz="1800" dirty="0"/>
              <a:t>      name: "</a:t>
            </a:r>
            <a:r>
              <a:rPr lang="en-US" sz="1800" dirty="0" err="1"/>
              <a:t>anil</a:t>
            </a:r>
            <a:r>
              <a:rPr lang="en-US" sz="1800" dirty="0"/>
              <a:t>", age: 26, status: "A" </a:t>
            </a:r>
          </a:p>
          <a:p>
            <a:pPr marL="667512" lvl="2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	 </a:t>
            </a:r>
            <a:r>
              <a:rPr lang="en-US" sz="1800" dirty="0"/>
              <a:t>}</a:t>
            </a:r>
          </a:p>
          <a:p>
            <a:pPr marL="667512" lvl="2" indent="0">
              <a:buNone/>
            </a:pPr>
            <a:r>
              <a:rPr lang="en-US" sz="1800" dirty="0" smtClean="0"/>
              <a:t>	)</a:t>
            </a:r>
          </a:p>
          <a:p>
            <a:pPr marL="667512" lvl="2" indent="0">
              <a:buNone/>
            </a:pPr>
            <a:endParaRPr lang="en-US" sz="1800" dirty="0"/>
          </a:p>
          <a:p>
            <a:pPr marL="365760" lvl="1" indent="0">
              <a:buNone/>
            </a:pPr>
            <a:r>
              <a:rPr lang="en-US" sz="1800" b="1" dirty="0" smtClean="0"/>
              <a:t>2. </a:t>
            </a:r>
            <a:r>
              <a:rPr lang="en-US" sz="1800" b="1" dirty="0" err="1" smtClean="0"/>
              <a:t>db.users.insertOne</a:t>
            </a:r>
            <a:r>
              <a:rPr lang="en-US" sz="1800" dirty="0"/>
              <a:t>(</a:t>
            </a:r>
          </a:p>
          <a:p>
            <a:pPr marL="365760" lvl="1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{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dirty="0"/>
              <a:t>      name: "Ravi",  age: 26, status: "A"</a:t>
            </a:r>
          </a:p>
          <a:p>
            <a:pPr marL="365760" lvl="1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	}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dirty="0" smtClean="0"/>
              <a:t>)</a:t>
            </a:r>
          </a:p>
          <a:p>
            <a:pPr marL="36576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2100" b="1" dirty="0" err="1"/>
              <a:t>db.users.insertMany</a:t>
            </a:r>
            <a:r>
              <a:rPr lang="en-US" sz="2100" dirty="0"/>
              <a:t>(</a:t>
            </a:r>
          </a:p>
          <a:p>
            <a:pPr marL="0" indent="0">
              <a:buNone/>
            </a:pPr>
            <a:r>
              <a:rPr lang="en-US" sz="2100" dirty="0"/>
              <a:t>   [</a:t>
            </a:r>
          </a:p>
          <a:p>
            <a:pPr marL="0" indent="0">
              <a:buNone/>
            </a:pPr>
            <a:r>
              <a:rPr lang="en-US" sz="2100" dirty="0"/>
              <a:t>     { name: "Manish", age: 29, status: "A", },</a:t>
            </a:r>
          </a:p>
          <a:p>
            <a:pPr marL="0" indent="0">
              <a:buNone/>
            </a:pPr>
            <a:r>
              <a:rPr lang="en-US" sz="2100" dirty="0"/>
              <a:t>     { name: "Satish", age: 27, status: "A", },</a:t>
            </a:r>
          </a:p>
          <a:p>
            <a:pPr marL="0" indent="0">
              <a:buNone/>
            </a:pPr>
            <a:r>
              <a:rPr lang="en-US" sz="2100" dirty="0"/>
              <a:t>     { name: "Harsh", age: 22, status: "D", }</a:t>
            </a:r>
          </a:p>
          <a:p>
            <a:pPr marL="0" indent="0">
              <a:buNone/>
            </a:pPr>
            <a:r>
              <a:rPr lang="en-US" sz="2100" dirty="0"/>
              <a:t>   ]</a:t>
            </a:r>
          </a:p>
          <a:p>
            <a:pPr marL="0" indent="0">
              <a:buNone/>
            </a:pPr>
            <a:r>
              <a:rPr lang="en-US" sz="2100" dirty="0"/>
              <a:t>)</a:t>
            </a:r>
          </a:p>
          <a:p>
            <a:pPr marL="365760" lvl="1" indent="0">
              <a:buNone/>
            </a:pPr>
            <a:endParaRPr lang="en-US" sz="1800" dirty="0"/>
          </a:p>
          <a:p>
            <a:pPr marL="6675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Read Operations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Read operations retrieves </a:t>
            </a:r>
            <a:r>
              <a:rPr lang="en-US" sz="1800" dirty="0">
                <a:hlinkClick r:id="rId2"/>
              </a:rPr>
              <a:t>documents</a:t>
            </a:r>
            <a:r>
              <a:rPr lang="en-US" sz="1800" dirty="0"/>
              <a:t> from a </a:t>
            </a:r>
            <a:r>
              <a:rPr lang="en-US" sz="1800" dirty="0">
                <a:hlinkClick r:id="rId3"/>
              </a:rPr>
              <a:t>collection</a:t>
            </a:r>
            <a:r>
              <a:rPr lang="en-US" sz="1800" dirty="0"/>
              <a:t>; i.e. queries a collection for documents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04800" y="2286000"/>
            <a:ext cx="8686800" cy="2971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629400"/>
          </a:xfrm>
        </p:spPr>
        <p:txBody>
          <a:bodyPr>
            <a:normAutofit fontScale="40000" lnSpcReduction="20000"/>
          </a:bodyPr>
          <a:lstStyle/>
          <a:p>
            <a:pPr lvl="0"/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800" dirty="0" err="1" smtClean="0"/>
              <a:t>db.users.find</a:t>
            </a:r>
            <a:r>
              <a:rPr lang="en-US" sz="3800" dirty="0"/>
              <a:t>( { status: "A" } 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800" dirty="0" err="1"/>
              <a:t>db.users.find</a:t>
            </a:r>
            <a:r>
              <a:rPr lang="en-US" sz="3800" dirty="0"/>
              <a:t>( { age: { $</a:t>
            </a:r>
            <a:r>
              <a:rPr lang="en-US" sz="3800" dirty="0" err="1"/>
              <a:t>lt</a:t>
            </a:r>
            <a:r>
              <a:rPr lang="en-US" sz="3800" dirty="0"/>
              <a:t>: 30 } }, {status: ""}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/>
              <a:t> 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800" dirty="0" smtClean="0"/>
              <a:t>.	</a:t>
            </a:r>
            <a:r>
              <a:rPr lang="en-US" sz="3800" dirty="0" err="1" smtClean="0"/>
              <a:t>db.users.find</a:t>
            </a:r>
            <a:r>
              <a:rPr lang="en-US" sz="3800" dirty="0"/>
              <a:t>( </a:t>
            </a:r>
          </a:p>
          <a:p>
            <a:pPr marL="914400" lvl="3" indent="0">
              <a:buNone/>
            </a:pPr>
            <a:r>
              <a:rPr lang="en-US" sz="3800" dirty="0"/>
              <a:t>{ age: { $</a:t>
            </a:r>
            <a:r>
              <a:rPr lang="en-US" sz="3800" dirty="0" err="1"/>
              <a:t>gt</a:t>
            </a:r>
            <a:r>
              <a:rPr lang="en-US" sz="3800" dirty="0"/>
              <a:t>: 18 } },</a:t>
            </a:r>
          </a:p>
          <a:p>
            <a:pPr marL="914400" lvl="3" indent="0">
              <a:buNone/>
            </a:pPr>
            <a:r>
              <a:rPr lang="en-US" sz="3800" dirty="0"/>
              <a:t>{ name: "" , age: ""} </a:t>
            </a:r>
            <a:r>
              <a:rPr lang="en-US" sz="3800" dirty="0" smtClean="0"/>
              <a:t>)</a:t>
            </a:r>
          </a:p>
          <a:p>
            <a:pPr marL="914400" lvl="3" indent="0">
              <a:buNone/>
            </a:pPr>
            <a:endParaRPr lang="en-US" sz="3800" dirty="0"/>
          </a:p>
          <a:p>
            <a:pPr lvl="0"/>
            <a:r>
              <a:rPr lang="en-US" sz="3800" dirty="0"/>
              <a:t> </a:t>
            </a:r>
            <a:r>
              <a:rPr lang="en-US" sz="3800" b="1" dirty="0"/>
              <a:t>AND</a:t>
            </a:r>
            <a:r>
              <a:rPr lang="en-US" sz="3800" dirty="0"/>
              <a:t> </a:t>
            </a:r>
            <a:r>
              <a:rPr lang="en-US" sz="3800" b="1" dirty="0"/>
              <a:t>condition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en-US" sz="3800" dirty="0" smtClean="0"/>
              <a:t>	 </a:t>
            </a:r>
            <a:r>
              <a:rPr lang="en-US" sz="3800" dirty="0" err="1"/>
              <a:t>db.users.find</a:t>
            </a:r>
            <a:r>
              <a:rPr lang="en-US" sz="3800" dirty="0"/>
              <a:t>( { status: "A", age: { $</a:t>
            </a:r>
            <a:r>
              <a:rPr lang="en-US" sz="3800" dirty="0" err="1"/>
              <a:t>lt</a:t>
            </a:r>
            <a:r>
              <a:rPr lang="en-US" sz="3800" dirty="0"/>
              <a:t>: 30 } } </a:t>
            </a:r>
            <a:r>
              <a:rPr lang="en-US" sz="3800" dirty="0" smtClean="0"/>
              <a:t>)</a:t>
            </a:r>
          </a:p>
          <a:p>
            <a:pPr marL="0" indent="0">
              <a:buNone/>
            </a:pPr>
            <a:endParaRPr lang="en-US" sz="3800" dirty="0"/>
          </a:p>
          <a:p>
            <a:pPr lvl="0"/>
            <a:r>
              <a:rPr lang="en-US" sz="3800" b="1" dirty="0"/>
              <a:t>OR condition</a:t>
            </a:r>
            <a:r>
              <a:rPr lang="en-US" sz="3800" dirty="0"/>
              <a:t>:</a:t>
            </a:r>
          </a:p>
          <a:p>
            <a:pPr marL="914400" lvl="3" indent="0">
              <a:buNone/>
            </a:pPr>
            <a:r>
              <a:rPr lang="en-US" sz="3800" dirty="0" err="1" smtClean="0"/>
              <a:t>db.users.find</a:t>
            </a:r>
            <a:r>
              <a:rPr lang="en-US" sz="3800" dirty="0" smtClean="0"/>
              <a:t>(</a:t>
            </a:r>
          </a:p>
          <a:p>
            <a:pPr marL="914400" lvl="3" indent="0">
              <a:buNone/>
            </a:pPr>
            <a:r>
              <a:rPr lang="en-US" sz="3800" dirty="0" smtClean="0"/>
              <a:t>{ $or: [ { status: "A" }, { age: { $</a:t>
            </a:r>
            <a:r>
              <a:rPr lang="en-US" sz="3800" dirty="0" err="1" smtClean="0"/>
              <a:t>lt</a:t>
            </a:r>
            <a:r>
              <a:rPr lang="en-US" sz="3800" dirty="0" smtClean="0"/>
              <a:t>: 30 } } ] }</a:t>
            </a:r>
          </a:p>
          <a:p>
            <a:pPr marL="914400" lvl="3" indent="0">
              <a:buNone/>
            </a:pPr>
            <a:r>
              <a:rPr lang="en-US" sz="3800" dirty="0" smtClean="0"/>
              <a:t>)</a:t>
            </a:r>
          </a:p>
          <a:p>
            <a:pPr marL="914400" lvl="3" indent="0">
              <a:buNone/>
            </a:pPr>
            <a:endParaRPr lang="en-US" sz="3800" dirty="0"/>
          </a:p>
          <a:p>
            <a:pPr lvl="0"/>
            <a:r>
              <a:rPr lang="en-US" sz="3800" b="1" dirty="0"/>
              <a:t>In</a:t>
            </a:r>
            <a:r>
              <a:rPr lang="en-US" sz="3800" dirty="0"/>
              <a:t> </a:t>
            </a:r>
            <a:r>
              <a:rPr lang="en-US" sz="3800" b="1" dirty="0"/>
              <a:t>condition</a:t>
            </a:r>
            <a:endParaRPr lang="en-US" sz="3800" dirty="0"/>
          </a:p>
          <a:p>
            <a:pPr marL="0" indent="0"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db.users.find</a:t>
            </a:r>
            <a:r>
              <a:rPr lang="en-US" sz="3800" dirty="0"/>
              <a:t>( { status: { $in: [ "P", "D" ] } } </a:t>
            </a:r>
            <a:r>
              <a:rPr lang="en-US" sz="3800" dirty="0" smtClean="0"/>
              <a:t>)</a:t>
            </a:r>
          </a:p>
          <a:p>
            <a:pPr marL="0" indent="0">
              <a:buNone/>
            </a:pPr>
            <a:endParaRPr lang="en-US" sz="3800" dirty="0"/>
          </a:p>
          <a:p>
            <a:pPr lvl="0"/>
            <a:r>
              <a:rPr lang="en-US" sz="3800" b="1" dirty="0"/>
              <a:t>AND &amp; OR </a:t>
            </a: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db.users.find</a:t>
            </a:r>
            <a:r>
              <a:rPr lang="en-US" sz="3800" dirty="0"/>
              <a:t>(</a:t>
            </a:r>
          </a:p>
          <a:p>
            <a:pPr marL="0" indent="0">
              <a:buNone/>
            </a:pPr>
            <a:r>
              <a:rPr lang="en-US" sz="3800" dirty="0" smtClean="0"/>
              <a:t>  </a:t>
            </a:r>
            <a:r>
              <a:rPr lang="en-US" sz="3800" dirty="0"/>
              <a:t>{ status: "A",   </a:t>
            </a:r>
          </a:p>
          <a:p>
            <a:pPr marL="0" indent="0">
              <a:buNone/>
            </a:pPr>
            <a:r>
              <a:rPr lang="en-US" sz="3800" dirty="0"/>
              <a:t>     $or: [ { age: { $</a:t>
            </a:r>
            <a:r>
              <a:rPr lang="en-US" sz="3800" dirty="0" err="1"/>
              <a:t>lt</a:t>
            </a:r>
            <a:r>
              <a:rPr lang="en-US" sz="3800" dirty="0"/>
              <a:t>: 30 } }, { name: "</a:t>
            </a:r>
            <a:r>
              <a:rPr lang="en-US" sz="3800" dirty="0" err="1"/>
              <a:t>manish</a:t>
            </a:r>
            <a:r>
              <a:rPr lang="en-US" sz="3800" dirty="0"/>
              <a:t>" } ] }</a:t>
            </a:r>
          </a:p>
          <a:p>
            <a:pPr marL="0" indent="0">
              <a:buNone/>
            </a:pPr>
            <a:r>
              <a:rPr lang="en-US" sz="3800" dirty="0"/>
              <a:t>)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Update Operations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 operations modify existing </a:t>
            </a:r>
            <a:r>
              <a:rPr lang="en-US" dirty="0">
                <a:hlinkClick r:id="rId2"/>
              </a:rPr>
              <a:t>documents</a:t>
            </a:r>
            <a:r>
              <a:rPr lang="en-US" dirty="0"/>
              <a:t> in a </a:t>
            </a:r>
            <a:r>
              <a:rPr lang="en-US" dirty="0" smtClean="0">
                <a:hlinkClick r:id="rId3"/>
              </a:rPr>
              <a:t>collection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sz="2800" dirty="0" err="1">
                <a:hlinkClick r:id="rId4" tooltip="db.collection.update()"/>
              </a:rPr>
              <a:t>db.collection.update</a:t>
            </a:r>
            <a:r>
              <a:rPr lang="en-US" sz="2800" dirty="0" smtClean="0">
                <a:hlinkClick r:id="rId4" tooltip="db.collection.update()"/>
              </a:rPr>
              <a:t>()</a:t>
            </a:r>
            <a:endParaRPr lang="en-US" sz="3600" dirty="0"/>
          </a:p>
          <a:p>
            <a:pPr lvl="0"/>
            <a:r>
              <a:rPr lang="en-US" sz="2800" dirty="0" err="1">
                <a:hlinkClick r:id="rId5" tooltip="db.collection.updateOne()"/>
              </a:rPr>
              <a:t>db.collection.updateOne</a:t>
            </a:r>
            <a:r>
              <a:rPr lang="en-US" sz="2800" dirty="0">
                <a:hlinkClick r:id="rId5" tooltip="db.collection.updateOne()"/>
              </a:rPr>
              <a:t>()</a:t>
            </a:r>
            <a:r>
              <a:rPr lang="en-US" sz="2800" dirty="0"/>
              <a:t> New in version 3.2</a:t>
            </a:r>
            <a:endParaRPr lang="en-US" sz="3600" dirty="0"/>
          </a:p>
          <a:p>
            <a:pPr lvl="1"/>
            <a:r>
              <a:rPr lang="en-US" dirty="0"/>
              <a:t>Updates at most a single document that match a specified filter even though multiple documents may match the specified filter</a:t>
            </a:r>
            <a:endParaRPr lang="en-US" sz="2800" dirty="0"/>
          </a:p>
          <a:p>
            <a:pPr lvl="0"/>
            <a:r>
              <a:rPr lang="en-US" sz="2800" dirty="0" err="1">
                <a:hlinkClick r:id="rId6" tooltip="db.collection.updateMany()"/>
              </a:rPr>
              <a:t>db.collection.updateMany</a:t>
            </a:r>
            <a:r>
              <a:rPr lang="en-US" sz="2800" dirty="0">
                <a:hlinkClick r:id="rId6" tooltip="db.collection.updateMany()"/>
              </a:rPr>
              <a:t>()</a:t>
            </a:r>
            <a:r>
              <a:rPr lang="en-US" sz="2800" dirty="0"/>
              <a:t> New in </a:t>
            </a:r>
            <a:r>
              <a:rPr lang="en-US" sz="2800"/>
              <a:t>version </a:t>
            </a:r>
            <a:r>
              <a:rPr lang="en-US" sz="2800" smtClean="0"/>
              <a:t>3.2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457200" y="2057401"/>
            <a:ext cx="8382000" cy="20431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documents from a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err="1"/>
              <a:t>db.users.deleteMany</a:t>
            </a:r>
            <a:r>
              <a:rPr lang="en-US" dirty="0" smtClean="0"/>
              <a:t>({})or  </a:t>
            </a:r>
            <a:r>
              <a:rPr lang="en-US" dirty="0" err="1" smtClean="0"/>
              <a:t>db.users.remove</a:t>
            </a:r>
            <a:r>
              <a:rPr lang="en-US" dirty="0" smtClean="0"/>
              <a:t>({})</a:t>
            </a:r>
          </a:p>
          <a:p>
            <a:r>
              <a:rPr lang="en-US" dirty="0" smtClean="0"/>
              <a:t>To </a:t>
            </a:r>
            <a:r>
              <a:rPr lang="en-US" dirty="0"/>
              <a:t>delete at most a single document that match a specified </a:t>
            </a:r>
            <a:r>
              <a:rPr lang="en-US" dirty="0" smtClean="0"/>
              <a:t>filter</a:t>
            </a:r>
          </a:p>
          <a:p>
            <a:pPr lvl="1"/>
            <a:r>
              <a:rPr lang="en-US" dirty="0" err="1"/>
              <a:t>db.users.deleteOne</a:t>
            </a:r>
            <a:r>
              <a:rPr lang="en-US" dirty="0"/>
              <a:t>( { status: "D" } </a:t>
            </a:r>
            <a:r>
              <a:rPr lang="en-US" dirty="0" smtClean="0"/>
              <a:t>) Or  </a:t>
            </a:r>
            <a:r>
              <a:rPr lang="en-US" dirty="0" err="1"/>
              <a:t>db.users.remove</a:t>
            </a:r>
            <a:r>
              <a:rPr lang="en-US" dirty="0"/>
              <a:t>( { status: "D" }, 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MongoDB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89120"/>
          </a:xfrm>
        </p:spPr>
        <p:txBody>
          <a:bodyPr/>
          <a:lstStyle/>
          <a:p>
            <a:r>
              <a:rPr lang="en-US" dirty="0" smtClean="0"/>
              <a:t>open-source </a:t>
            </a:r>
            <a:r>
              <a:rPr lang="en-US" dirty="0"/>
              <a:t>database developed by MongoDB, Inc. </a:t>
            </a:r>
            <a:endParaRPr lang="en-US" dirty="0" smtClean="0"/>
          </a:p>
          <a:p>
            <a:r>
              <a:rPr lang="en-US" dirty="0" smtClean="0"/>
              <a:t>NoSQL Database</a:t>
            </a:r>
          </a:p>
          <a:p>
            <a:r>
              <a:rPr lang="en-US" dirty="0" smtClean="0"/>
              <a:t>stores </a:t>
            </a:r>
            <a:r>
              <a:rPr lang="en-US" dirty="0"/>
              <a:t>data </a:t>
            </a:r>
            <a:r>
              <a:rPr lang="en-US" dirty="0" smtClean="0"/>
              <a:t>like </a:t>
            </a:r>
          </a:p>
          <a:p>
            <a:r>
              <a:rPr lang="en-US" dirty="0" smtClean="0"/>
              <a:t>fast </a:t>
            </a:r>
            <a:r>
              <a:rPr lang="en-US" dirty="0"/>
              <a:t>query access </a:t>
            </a:r>
            <a:endParaRPr lang="en-US" dirty="0" smtClean="0"/>
          </a:p>
          <a:p>
            <a:r>
              <a:rPr lang="en-US" dirty="0"/>
              <a:t>dynamic </a:t>
            </a:r>
            <a:r>
              <a:rPr lang="en-US" dirty="0" smtClean="0"/>
              <a:t>schemas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3820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8931467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2" y="990600"/>
            <a:ext cx="8458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248400"/>
            <a:ext cx="3352800" cy="365125"/>
          </a:xfrm>
        </p:spPr>
        <p:txBody>
          <a:bodyPr/>
          <a:lstStyle/>
          <a:p>
            <a:pPr algn="r"/>
            <a:r>
              <a:rPr lang="en-US" sz="2000" b="1" dirty="0"/>
              <a:t>@Harish &amp; Anil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35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Feature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531555"/>
              </p:ext>
            </p:extLst>
          </p:nvPr>
        </p:nvGraphicFramePr>
        <p:xfrm>
          <a:off x="594993" y="1935164"/>
          <a:ext cx="7954013" cy="4389434"/>
        </p:xfrm>
        <a:graphic>
          <a:graphicData uri="http://schemas.openxmlformats.org/drawingml/2006/table">
            <a:tbl>
              <a:tblPr/>
              <a:tblGrid>
                <a:gridCol w="2508022"/>
                <a:gridCol w="2508022"/>
                <a:gridCol w="2937969"/>
              </a:tblGrid>
              <a:tr h="677564">
                <a:tc>
                  <a:txBody>
                    <a:bodyPr/>
                    <a:lstStyle/>
                    <a:p>
                      <a:pPr algn="l" fontAlgn="t"/>
                      <a:endParaRPr lang="en-US" sz="1700" b="0" dirty="0"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kzidenz Grotesk BQ Medium"/>
                        </a:rPr>
                        <a:t>MySQL</a:t>
                      </a:r>
                      <a:endParaRPr lang="en-US" sz="17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mongoDB</a:t>
                      </a:r>
                      <a:endParaRPr lang="en-US" sz="17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8378" marR="88378" marT="44189" marB="44189">
                    <a:lnL>
                      <a:noFill/>
                    </a:lnL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Rich Data Model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Dynamic Schema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Typed Data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endParaRPr lang="en-US" sz="1700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b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Field Updates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Easy for Programmers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Complex Transactions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Auditing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430">
                <a:tc>
                  <a:txBody>
                    <a:bodyPr/>
                    <a:lstStyle/>
                    <a:p>
                      <a:pPr algn="l" fontAlgn="t"/>
                      <a:endParaRPr lang="en-US" sz="1700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b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73648" marR="73648" marT="73648" marB="736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2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410583"/>
              </p:ext>
            </p:extLst>
          </p:nvPr>
        </p:nvGraphicFramePr>
        <p:xfrm>
          <a:off x="76200" y="1594574"/>
          <a:ext cx="9220200" cy="377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7833"/>
                <a:gridCol w="5802367"/>
              </a:tblGrid>
              <a:tr h="46268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Component Set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Binaries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  <a:tr h="52634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Server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mongod.exe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  <a:tr h="46268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Router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mongos.exe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  <a:tr h="46268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Client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mongo.exe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  <a:tr h="46268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MonitoringTools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mongostat.exe, mongotop.exe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  <a:tr h="69895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ImportExportTools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mongodump.exe, mongorestore.exe, mongoexport.exe, mongoimport.exe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  <a:tr h="69895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>
                          <a:effectLst/>
                        </a:rPr>
                        <a:t>MiscellaneousTools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>
                          <a:effectLst/>
                        </a:rPr>
                        <a:t>bsondump.exe, mongofiles.exe, mongooplog.exe, mongoperf.exe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948291"/>
            <a:ext cx="8603629" cy="6462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Install MongoDB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  <a:hlinkClick r:id="rId2"/>
              </a:rPr>
              <a:t>https://www.mongodb.com/download-center?jmp=nav#community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 )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BD0D9">
                    <a:tint val="90000"/>
                    <a:satMod val="120000"/>
                  </a:srgbClr>
                </a:solidFill>
              </a:rPr>
              <a:t>Run mongoDB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Set up the MongoDB environment</a:t>
            </a:r>
          </a:p>
          <a:p>
            <a:r>
              <a:rPr lang="en-US" dirty="0"/>
              <a:t>MongoDB requires a </a:t>
            </a:r>
            <a:r>
              <a:rPr lang="en-US" dirty="0">
                <a:hlinkClick r:id="rId2"/>
              </a:rPr>
              <a:t>data directory</a:t>
            </a:r>
            <a:r>
              <a:rPr lang="en-US" dirty="0"/>
              <a:t> to store all data. You can specify an alternate path for data files using the </a:t>
            </a:r>
            <a:r>
              <a:rPr lang="en-US" i="1" dirty="0"/>
              <a:t>--</a:t>
            </a:r>
            <a:r>
              <a:rPr lang="en-US" i="1" dirty="0" err="1"/>
              <a:t>dbpath</a:t>
            </a:r>
            <a:r>
              <a:rPr lang="en-US" dirty="0"/>
              <a:t> option to </a:t>
            </a:r>
            <a:r>
              <a:rPr lang="en-US" dirty="0">
                <a:hlinkClick r:id="rId3" tooltip="mongod.exe"/>
              </a:rPr>
              <a:t>mongod.exe, for example:</a:t>
            </a:r>
            <a:r>
              <a:rPr lang="en-US" u="sng" dirty="0">
                <a:hlinkClick r:id="rId3" tooltip="mongod.exe"/>
              </a:rPr>
              <a:t> </a:t>
            </a:r>
            <a:endParaRPr lang="en-US" u="sng" dirty="0"/>
          </a:p>
          <a:p>
            <a:endParaRPr lang="en-US" b="1" u="sng" dirty="0"/>
          </a:p>
          <a:p>
            <a:r>
              <a:rPr lang="en-US" sz="2800" dirty="0"/>
              <a:t>"</a:t>
            </a:r>
            <a:r>
              <a:rPr lang="en-US" sz="2800" dirty="0">
                <a:solidFill>
                  <a:srgbClr val="0070C0"/>
                </a:solidFill>
              </a:rPr>
              <a:t>C:\Program Files\MongoDB\Server\3.4\bin\mongod.exe" --</a:t>
            </a:r>
            <a:r>
              <a:rPr lang="en-US" sz="2800" dirty="0" err="1">
                <a:solidFill>
                  <a:srgbClr val="0070C0"/>
                </a:solidFill>
              </a:rPr>
              <a:t>dbpath</a:t>
            </a:r>
            <a:r>
              <a:rPr lang="en-US" sz="2800" dirty="0">
                <a:solidFill>
                  <a:srgbClr val="0070C0"/>
                </a:solidFill>
              </a:rPr>
              <a:t> “d:\</a:t>
            </a:r>
            <a:r>
              <a:rPr lang="en-US" sz="2800" dirty="0" err="1">
                <a:solidFill>
                  <a:srgbClr val="0070C0"/>
                </a:solidFill>
              </a:rPr>
              <a:t>xavientPOC</a:t>
            </a:r>
            <a:r>
              <a:rPr lang="en-US" sz="2800" dirty="0">
                <a:solidFill>
                  <a:srgbClr val="0070C0"/>
                </a:solidFill>
              </a:rPr>
              <a:t>\</a:t>
            </a:r>
            <a:r>
              <a:rPr lang="en-US" sz="2800" dirty="0" err="1">
                <a:solidFill>
                  <a:srgbClr val="0070C0"/>
                </a:solidFill>
              </a:rPr>
              <a:t>mongodb</a:t>
            </a:r>
            <a:r>
              <a:rPr lang="en-US" sz="2800" dirty="0">
                <a:solidFill>
                  <a:srgbClr val="0070C0"/>
                </a:solidFill>
              </a:rPr>
              <a:t>\data</a:t>
            </a:r>
            <a:r>
              <a:rPr lang="en-US" sz="2800" dirty="0">
                <a:solidFill>
                  <a:srgbClr val="FFFF00"/>
                </a:solidFill>
              </a:rPr>
              <a:t>”</a:t>
            </a:r>
            <a:endParaRPr lang="en-US" sz="2800" b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r>
              <a:rPr lang="en-US" u="sng" dirty="0"/>
              <a:t>Using  configuration </a:t>
            </a:r>
            <a:r>
              <a:rPr lang="en-US" u="sng" dirty="0" smtClean="0"/>
              <a:t>file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an Administrator command prompt</a:t>
            </a:r>
            <a:r>
              <a:rPr lang="en-US" b="1" dirty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Create directories</a:t>
            </a:r>
            <a:r>
              <a:rPr lang="en-US" b="1" dirty="0"/>
              <a:t>. (D:\</a:t>
            </a:r>
            <a:r>
              <a:rPr lang="en-US" b="1" dirty="0" err="1"/>
              <a:t>xavientPOC</a:t>
            </a:r>
            <a:r>
              <a:rPr lang="en-US" b="1" dirty="0"/>
              <a:t>\mongoDB\</a:t>
            </a:r>
            <a:r>
              <a:rPr lang="en-US" b="1" dirty="0" err="1"/>
              <a:t>db</a:t>
            </a:r>
            <a:r>
              <a:rPr lang="en-US" b="1" dirty="0"/>
              <a:t>, d:\xavientPOC\mongoDB\\log 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Create a configuration  file </a:t>
            </a:r>
            <a:r>
              <a:rPr lang="en-US" dirty="0" smtClean="0"/>
              <a:t>at</a:t>
            </a:r>
            <a:r>
              <a:rPr lang="en-US" b="1" dirty="0" smtClean="0"/>
              <a:t> C</a:t>
            </a:r>
            <a:r>
              <a:rPr lang="en-US" b="1" dirty="0"/>
              <a:t>:\Program </a:t>
            </a:r>
            <a:r>
              <a:rPr lang="en-US" b="1" dirty="0" smtClean="0"/>
              <a:t>Files\MongoDB\Server\3.4\</a:t>
            </a:r>
            <a:r>
              <a:rPr lang="en-US" b="1" dirty="0" err="1" smtClean="0"/>
              <a:t>mongod.cfg</a:t>
            </a:r>
            <a:r>
              <a:rPr lang="en-US" b="1" dirty="0"/>
              <a:t> 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that specifies </a:t>
            </a:r>
            <a:r>
              <a:rPr lang="en-US" dirty="0" smtClean="0"/>
              <a:t>both</a:t>
            </a:r>
            <a:r>
              <a:rPr lang="en-US" dirty="0"/>
              <a:t> </a:t>
            </a:r>
            <a:r>
              <a:rPr lang="en-US" dirty="0" err="1">
                <a:hlinkClick r:id="rId2" tooltip="systemLog.path"/>
              </a:rPr>
              <a:t>systemLog.path</a:t>
            </a:r>
            <a:r>
              <a:rPr lang="en-US" dirty="0">
                <a:hlinkClick r:id="rId2" tooltip="systemLog.path"/>
              </a:rPr>
              <a:t> and </a:t>
            </a:r>
            <a:r>
              <a:rPr lang="en-US" dirty="0" err="1">
                <a:hlinkClick r:id="rId2" tooltip="systemLog.path"/>
              </a:rPr>
              <a:t>storage.dbPath</a:t>
            </a:r>
            <a:r>
              <a:rPr lang="en-US" dirty="0">
                <a:hlinkClick r:id="rId2" tooltip="systemLog.path"/>
              </a:rPr>
              <a:t>: 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sz="2800" i="1" dirty="0" err="1">
                <a:solidFill>
                  <a:srgbClr val="0070C0"/>
                </a:solidFill>
              </a:rPr>
              <a:t>systemLog</a:t>
            </a:r>
            <a:r>
              <a:rPr lang="en-US" sz="2800" i="1" dirty="0">
                <a:solidFill>
                  <a:srgbClr val="0070C0"/>
                </a:solidFill>
              </a:rPr>
              <a:t>:   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destination: file    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800" i="1" dirty="0" smtClean="0">
                <a:solidFill>
                  <a:srgbClr val="0070C0"/>
                </a:solidFill>
              </a:rPr>
              <a:t> path</a:t>
            </a:r>
            <a:r>
              <a:rPr lang="en-US" sz="2800" i="1" dirty="0">
                <a:solidFill>
                  <a:srgbClr val="0070C0"/>
                </a:solidFill>
              </a:rPr>
              <a:t>: d:\</a:t>
            </a:r>
            <a:r>
              <a:rPr lang="en-US" sz="2800" i="1" dirty="0" smtClean="0">
                <a:solidFill>
                  <a:srgbClr val="0070C0"/>
                </a:solidFill>
              </a:rPr>
              <a:t>xavientPOC\mongoDB\log\mongod.log</a:t>
            </a:r>
          </a:p>
          <a:p>
            <a:pPr marL="365760" lvl="1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storage</a:t>
            </a:r>
            <a:r>
              <a:rPr lang="en-US" sz="2800" i="1" dirty="0">
                <a:solidFill>
                  <a:srgbClr val="0070C0"/>
                </a:solidFill>
              </a:rPr>
              <a:t>:    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800" i="1" dirty="0" err="1" smtClean="0">
                <a:solidFill>
                  <a:srgbClr val="0070C0"/>
                </a:solidFill>
              </a:rPr>
              <a:t>dbPath</a:t>
            </a:r>
            <a:r>
              <a:rPr lang="en-US" sz="2800" i="1" dirty="0">
                <a:solidFill>
                  <a:srgbClr val="0070C0"/>
                </a:solidFill>
              </a:rPr>
              <a:t>: d:\xavientPOC\MongoDB\data\db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@Harish &amp; Anil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351</Words>
  <Application>Microsoft Office PowerPoint</Application>
  <PresentationFormat>On-screen Show (4:3)</PresentationFormat>
  <Paragraphs>191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Terminology and Concepts </vt:lpstr>
      <vt:lpstr>MongoDB </vt:lpstr>
      <vt:lpstr>PowerPoint Presentation</vt:lpstr>
      <vt:lpstr>PowerPoint Presentation</vt:lpstr>
      <vt:lpstr>PowerPoint Presentation</vt:lpstr>
      <vt:lpstr>Feature Comparison</vt:lpstr>
      <vt:lpstr>PowerPoint Presentation</vt:lpstr>
      <vt:lpstr>Run mongoDB  </vt:lpstr>
      <vt:lpstr>PowerPoint Presentation</vt:lpstr>
      <vt:lpstr>PowerPoint Presentation</vt:lpstr>
      <vt:lpstr>PowerPoint Presentation</vt:lpstr>
      <vt:lpstr>PowerPoint Presentation</vt:lpstr>
      <vt:lpstr>mongoDB CRUD Operation  Create Operations </vt:lpstr>
      <vt:lpstr>PowerPoint Presentation</vt:lpstr>
      <vt:lpstr>PowerPoint Presentation</vt:lpstr>
      <vt:lpstr>Read Operations </vt:lpstr>
      <vt:lpstr>PowerPoint Presentation</vt:lpstr>
      <vt:lpstr>Update Operations </vt:lpstr>
      <vt:lpstr>Delete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</dc:creator>
  <cp:lastModifiedBy>Harish Kumar</cp:lastModifiedBy>
  <cp:revision>24</cp:revision>
  <dcterms:created xsi:type="dcterms:W3CDTF">2017-01-02T05:20:48Z</dcterms:created>
  <dcterms:modified xsi:type="dcterms:W3CDTF">2017-01-02T09:35:11Z</dcterms:modified>
</cp:coreProperties>
</file>