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0" r:id="rId5"/>
    <p:sldId id="262" r:id="rId6"/>
    <p:sldId id="266" r:id="rId7"/>
    <p:sldId id="261" r:id="rId8"/>
    <p:sldId id="263" r:id="rId9"/>
    <p:sldId id="288" r:id="rId10"/>
    <p:sldId id="265" r:id="rId11"/>
    <p:sldId id="268" r:id="rId12"/>
    <p:sldId id="271" r:id="rId13"/>
    <p:sldId id="280" r:id="rId14"/>
    <p:sldId id="272" r:id="rId15"/>
    <p:sldId id="269" r:id="rId16"/>
    <p:sldId id="270" r:id="rId17"/>
    <p:sldId id="273" r:id="rId18"/>
    <p:sldId id="258" r:id="rId19"/>
    <p:sldId id="275" r:id="rId20"/>
    <p:sldId id="276" r:id="rId21"/>
    <p:sldId id="277" r:id="rId22"/>
    <p:sldId id="274" r:id="rId23"/>
    <p:sldId id="279" r:id="rId24"/>
    <p:sldId id="284" r:id="rId25"/>
    <p:sldId id="287" r:id="rId26"/>
    <p:sldId id="293" r:id="rId27"/>
    <p:sldId id="278" r:id="rId28"/>
    <p:sldId id="281" r:id="rId29"/>
    <p:sldId id="282" r:id="rId30"/>
    <p:sldId id="283"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1574" autoAdjust="0"/>
  </p:normalViewPr>
  <p:slideViewPr>
    <p:cSldViewPr>
      <p:cViewPr>
        <p:scale>
          <a:sx n="66" d="100"/>
          <a:sy n="66" d="100"/>
        </p:scale>
        <p:origin x="-642" y="30"/>
      </p:cViewPr>
      <p:guideLst>
        <p:guide orient="horz" pos="2160"/>
        <p:guide pos="2880"/>
      </p:guideLst>
    </p:cSldViewPr>
  </p:slideViewPr>
  <p:outlineViewPr>
    <p:cViewPr>
      <p:scale>
        <a:sx n="33" d="100"/>
        <a:sy n="33" d="100"/>
      </p:scale>
      <p:origin x="48" y="60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B28F0E-1065-48F8-B2CC-B8615BC4E165}" type="datetimeFigureOut">
              <a:rPr lang="en-US" smtClean="0"/>
              <a:t>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43324-88F8-4CC1-A12C-1D2B6F500897}" type="slidenum">
              <a:rPr lang="en-US" smtClean="0"/>
              <a:t>‹#›</a:t>
            </a:fld>
            <a:endParaRPr lang="en-US"/>
          </a:p>
        </p:txBody>
      </p:sp>
    </p:spTree>
    <p:extLst>
      <p:ext uri="{BB962C8B-B14F-4D97-AF65-F5344CB8AC3E}">
        <p14:creationId xmlns:p14="http://schemas.microsoft.com/office/powerpoint/2010/main" val="1176155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4</a:t>
            </a:fld>
            <a:endParaRPr lang="en-US"/>
          </a:p>
        </p:txBody>
      </p:sp>
    </p:spTree>
    <p:extLst>
      <p:ext uri="{BB962C8B-B14F-4D97-AF65-F5344CB8AC3E}">
        <p14:creationId xmlns:p14="http://schemas.microsoft.com/office/powerpoint/2010/main" val="138898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13</a:t>
            </a:fld>
            <a:endParaRPr lang="en-US"/>
          </a:p>
        </p:txBody>
      </p:sp>
    </p:spTree>
    <p:extLst>
      <p:ext uri="{BB962C8B-B14F-4D97-AF65-F5344CB8AC3E}">
        <p14:creationId xmlns:p14="http://schemas.microsoft.com/office/powerpoint/2010/main" val="840498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14</a:t>
            </a:fld>
            <a:endParaRPr lang="en-US"/>
          </a:p>
        </p:txBody>
      </p:sp>
    </p:spTree>
    <p:extLst>
      <p:ext uri="{BB962C8B-B14F-4D97-AF65-F5344CB8AC3E}">
        <p14:creationId xmlns:p14="http://schemas.microsoft.com/office/powerpoint/2010/main" val="840498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15</a:t>
            </a:fld>
            <a:endParaRPr lang="en-US"/>
          </a:p>
        </p:txBody>
      </p:sp>
    </p:spTree>
    <p:extLst>
      <p:ext uri="{BB962C8B-B14F-4D97-AF65-F5344CB8AC3E}">
        <p14:creationId xmlns:p14="http://schemas.microsoft.com/office/powerpoint/2010/main" val="84049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16</a:t>
            </a:fld>
            <a:endParaRPr lang="en-US"/>
          </a:p>
        </p:txBody>
      </p:sp>
    </p:spTree>
    <p:extLst>
      <p:ext uri="{BB962C8B-B14F-4D97-AF65-F5344CB8AC3E}">
        <p14:creationId xmlns:p14="http://schemas.microsoft.com/office/powerpoint/2010/main" val="840498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B43324-88F8-4CC1-A12C-1D2B6F500897}" type="slidenum">
              <a:rPr lang="en-US" smtClean="0"/>
              <a:t>17</a:t>
            </a:fld>
            <a:endParaRPr lang="en-US"/>
          </a:p>
        </p:txBody>
      </p:sp>
    </p:spTree>
    <p:extLst>
      <p:ext uri="{BB962C8B-B14F-4D97-AF65-F5344CB8AC3E}">
        <p14:creationId xmlns:p14="http://schemas.microsoft.com/office/powerpoint/2010/main" val="84049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18</a:t>
            </a:fld>
            <a:endParaRPr lang="en-US"/>
          </a:p>
        </p:txBody>
      </p:sp>
    </p:spTree>
    <p:extLst>
      <p:ext uri="{BB962C8B-B14F-4D97-AF65-F5344CB8AC3E}">
        <p14:creationId xmlns:p14="http://schemas.microsoft.com/office/powerpoint/2010/main" val="293968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19</a:t>
            </a:fld>
            <a:endParaRPr lang="en-US"/>
          </a:p>
        </p:txBody>
      </p:sp>
    </p:spTree>
    <p:extLst>
      <p:ext uri="{BB962C8B-B14F-4D97-AF65-F5344CB8AC3E}">
        <p14:creationId xmlns:p14="http://schemas.microsoft.com/office/powerpoint/2010/main" val="2939685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20</a:t>
            </a:fld>
            <a:endParaRPr lang="en-US"/>
          </a:p>
        </p:txBody>
      </p:sp>
    </p:spTree>
    <p:extLst>
      <p:ext uri="{BB962C8B-B14F-4D97-AF65-F5344CB8AC3E}">
        <p14:creationId xmlns:p14="http://schemas.microsoft.com/office/powerpoint/2010/main" val="2939685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21</a:t>
            </a:fld>
            <a:endParaRPr lang="en-US"/>
          </a:p>
        </p:txBody>
      </p:sp>
    </p:spTree>
    <p:extLst>
      <p:ext uri="{BB962C8B-B14F-4D97-AF65-F5344CB8AC3E}">
        <p14:creationId xmlns:p14="http://schemas.microsoft.com/office/powerpoint/2010/main" val="293968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22</a:t>
            </a:fld>
            <a:endParaRPr lang="en-US"/>
          </a:p>
        </p:txBody>
      </p:sp>
    </p:spTree>
    <p:extLst>
      <p:ext uri="{BB962C8B-B14F-4D97-AF65-F5344CB8AC3E}">
        <p14:creationId xmlns:p14="http://schemas.microsoft.com/office/powerpoint/2010/main" val="348460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5</a:t>
            </a:fld>
            <a:endParaRPr lang="en-US"/>
          </a:p>
        </p:txBody>
      </p:sp>
    </p:spTree>
    <p:extLst>
      <p:ext uri="{BB962C8B-B14F-4D97-AF65-F5344CB8AC3E}">
        <p14:creationId xmlns:p14="http://schemas.microsoft.com/office/powerpoint/2010/main" val="2672994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23</a:t>
            </a:fld>
            <a:endParaRPr lang="en-US"/>
          </a:p>
        </p:txBody>
      </p:sp>
    </p:spTree>
    <p:extLst>
      <p:ext uri="{BB962C8B-B14F-4D97-AF65-F5344CB8AC3E}">
        <p14:creationId xmlns:p14="http://schemas.microsoft.com/office/powerpoint/2010/main" val="3484604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B43324-88F8-4CC1-A12C-1D2B6F500897}" type="slidenum">
              <a:rPr lang="en-US" smtClean="0"/>
              <a:t>24</a:t>
            </a:fld>
            <a:endParaRPr lang="en-US"/>
          </a:p>
        </p:txBody>
      </p:sp>
    </p:spTree>
    <p:extLst>
      <p:ext uri="{BB962C8B-B14F-4D97-AF65-F5344CB8AC3E}">
        <p14:creationId xmlns:p14="http://schemas.microsoft.com/office/powerpoint/2010/main" val="3484604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B43324-88F8-4CC1-A12C-1D2B6F500897}" type="slidenum">
              <a:rPr lang="en-US" smtClean="0"/>
              <a:t>25</a:t>
            </a:fld>
            <a:endParaRPr lang="en-US"/>
          </a:p>
        </p:txBody>
      </p:sp>
    </p:spTree>
    <p:extLst>
      <p:ext uri="{BB962C8B-B14F-4D97-AF65-F5344CB8AC3E}">
        <p14:creationId xmlns:p14="http://schemas.microsoft.com/office/powerpoint/2010/main" val="3484604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B43324-88F8-4CC1-A12C-1D2B6F500897}" type="slidenum">
              <a:rPr lang="en-US" smtClean="0"/>
              <a:t>26</a:t>
            </a:fld>
            <a:endParaRPr lang="en-US"/>
          </a:p>
        </p:txBody>
      </p:sp>
    </p:spTree>
    <p:extLst>
      <p:ext uri="{BB962C8B-B14F-4D97-AF65-F5344CB8AC3E}">
        <p14:creationId xmlns:p14="http://schemas.microsoft.com/office/powerpoint/2010/main" val="3484604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29</a:t>
            </a:fld>
            <a:endParaRPr lang="en-US"/>
          </a:p>
        </p:txBody>
      </p:sp>
    </p:spTree>
    <p:extLst>
      <p:ext uri="{BB962C8B-B14F-4D97-AF65-F5344CB8AC3E}">
        <p14:creationId xmlns:p14="http://schemas.microsoft.com/office/powerpoint/2010/main" val="608843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30</a:t>
            </a:fld>
            <a:endParaRPr lang="en-US"/>
          </a:p>
        </p:txBody>
      </p:sp>
    </p:spTree>
    <p:extLst>
      <p:ext uri="{BB962C8B-B14F-4D97-AF65-F5344CB8AC3E}">
        <p14:creationId xmlns:p14="http://schemas.microsoft.com/office/powerpoint/2010/main" val="608843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31</a:t>
            </a:fld>
            <a:endParaRPr lang="en-US"/>
          </a:p>
        </p:txBody>
      </p:sp>
    </p:spTree>
    <p:extLst>
      <p:ext uri="{BB962C8B-B14F-4D97-AF65-F5344CB8AC3E}">
        <p14:creationId xmlns:p14="http://schemas.microsoft.com/office/powerpoint/2010/main" val="608843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32</a:t>
            </a:fld>
            <a:endParaRPr lang="en-US"/>
          </a:p>
        </p:txBody>
      </p:sp>
    </p:spTree>
    <p:extLst>
      <p:ext uri="{BB962C8B-B14F-4D97-AF65-F5344CB8AC3E}">
        <p14:creationId xmlns:p14="http://schemas.microsoft.com/office/powerpoint/2010/main" val="60884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6</a:t>
            </a:fld>
            <a:endParaRPr lang="en-US"/>
          </a:p>
        </p:txBody>
      </p:sp>
    </p:spTree>
    <p:extLst>
      <p:ext uri="{BB962C8B-B14F-4D97-AF65-F5344CB8AC3E}">
        <p14:creationId xmlns:p14="http://schemas.microsoft.com/office/powerpoint/2010/main" val="277915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7</a:t>
            </a:fld>
            <a:endParaRPr lang="en-US"/>
          </a:p>
        </p:txBody>
      </p:sp>
    </p:spTree>
    <p:extLst>
      <p:ext uri="{BB962C8B-B14F-4D97-AF65-F5344CB8AC3E}">
        <p14:creationId xmlns:p14="http://schemas.microsoft.com/office/powerpoint/2010/main" val="378084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8</a:t>
            </a:fld>
            <a:endParaRPr lang="en-US"/>
          </a:p>
        </p:txBody>
      </p:sp>
    </p:spTree>
    <p:extLst>
      <p:ext uri="{BB962C8B-B14F-4D97-AF65-F5344CB8AC3E}">
        <p14:creationId xmlns:p14="http://schemas.microsoft.com/office/powerpoint/2010/main" val="15550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9</a:t>
            </a:fld>
            <a:endParaRPr lang="en-US"/>
          </a:p>
        </p:txBody>
      </p:sp>
    </p:spTree>
    <p:extLst>
      <p:ext uri="{BB962C8B-B14F-4D97-AF65-F5344CB8AC3E}">
        <p14:creationId xmlns:p14="http://schemas.microsoft.com/office/powerpoint/2010/main" val="15550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10</a:t>
            </a:fld>
            <a:endParaRPr lang="en-US"/>
          </a:p>
        </p:txBody>
      </p:sp>
    </p:spTree>
    <p:extLst>
      <p:ext uri="{BB962C8B-B14F-4D97-AF65-F5344CB8AC3E}">
        <p14:creationId xmlns:p14="http://schemas.microsoft.com/office/powerpoint/2010/main" val="840498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11</a:t>
            </a:fld>
            <a:endParaRPr lang="en-US"/>
          </a:p>
        </p:txBody>
      </p:sp>
    </p:spTree>
    <p:extLst>
      <p:ext uri="{BB962C8B-B14F-4D97-AF65-F5344CB8AC3E}">
        <p14:creationId xmlns:p14="http://schemas.microsoft.com/office/powerpoint/2010/main" val="840498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B43324-88F8-4CC1-A12C-1D2B6F500897}" type="slidenum">
              <a:rPr lang="en-US" smtClean="0"/>
              <a:t>12</a:t>
            </a:fld>
            <a:endParaRPr lang="en-US"/>
          </a:p>
        </p:txBody>
      </p:sp>
    </p:spTree>
    <p:extLst>
      <p:ext uri="{BB962C8B-B14F-4D97-AF65-F5344CB8AC3E}">
        <p14:creationId xmlns:p14="http://schemas.microsoft.com/office/powerpoint/2010/main" val="84049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03A206-B10E-45CE-8EE8-56A4684BA6F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299847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3A206-B10E-45CE-8EE8-56A4684BA6F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303488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3A206-B10E-45CE-8EE8-56A4684BA6F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115255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3A206-B10E-45CE-8EE8-56A4684BA6F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25759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3A206-B10E-45CE-8EE8-56A4684BA6FA}" type="datetimeFigureOut">
              <a:rPr lang="en-US" smtClean="0"/>
              <a:t>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300150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03A206-B10E-45CE-8EE8-56A4684BA6FA}"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182303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03A206-B10E-45CE-8EE8-56A4684BA6FA}" type="datetimeFigureOut">
              <a:rPr lang="en-US" smtClean="0"/>
              <a:t>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361706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3A206-B10E-45CE-8EE8-56A4684BA6FA}" type="datetimeFigureOut">
              <a:rPr lang="en-US" smtClean="0"/>
              <a:t>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78987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3A206-B10E-45CE-8EE8-56A4684BA6FA}" type="datetimeFigureOut">
              <a:rPr lang="en-US" smtClean="0"/>
              <a:t>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266023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3A206-B10E-45CE-8EE8-56A4684BA6FA}"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81063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3A206-B10E-45CE-8EE8-56A4684BA6FA}" type="datetimeFigureOut">
              <a:rPr lang="en-US" smtClean="0"/>
              <a:t>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5089-647D-4B9B-9FD6-0C03FE87DA45}" type="slidenum">
              <a:rPr lang="en-US" smtClean="0"/>
              <a:t>‹#›</a:t>
            </a:fld>
            <a:endParaRPr lang="en-US"/>
          </a:p>
        </p:txBody>
      </p:sp>
    </p:spTree>
    <p:extLst>
      <p:ext uri="{BB962C8B-B14F-4D97-AF65-F5344CB8AC3E}">
        <p14:creationId xmlns:p14="http://schemas.microsoft.com/office/powerpoint/2010/main" val="135144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3A206-B10E-45CE-8EE8-56A4684BA6FA}" type="datetimeFigureOut">
              <a:rPr lang="en-US" smtClean="0"/>
              <a:t>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55089-647D-4B9B-9FD6-0C03FE87DA45}" type="slidenum">
              <a:rPr lang="en-US" smtClean="0"/>
              <a:t>‹#›</a:t>
            </a:fld>
            <a:endParaRPr lang="en-US"/>
          </a:p>
        </p:txBody>
      </p:sp>
    </p:spTree>
    <p:extLst>
      <p:ext uri="{BB962C8B-B14F-4D97-AF65-F5344CB8AC3E}">
        <p14:creationId xmlns:p14="http://schemas.microsoft.com/office/powerpoint/2010/main" val="3906045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dm.xml.soap.sample.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www.novell.com/documentation/extend5/Docs/help/Director/books/utoolsUnderstandingServices.html" TargetMode="External"/><Relationship Id="rId3" Type="http://schemas.openxmlformats.org/officeDocument/2006/relationships/hyperlink" Target="http://projects.spring.io/spring-ws/" TargetMode="External"/><Relationship Id="rId7" Type="http://schemas.openxmlformats.org/officeDocument/2006/relationships/hyperlink" Target="http://download.oracle.com/otn_hosted_doc/jdeveloper/1012/web_services/ws_genwebservicestubskeleton.html"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download.oracle.com/otn_hosted_doc/jdeveloper/1012/web_services/ws_a_creatingstubs.html" TargetMode="External"/><Relationship Id="rId11" Type="http://schemas.openxmlformats.org/officeDocument/2006/relationships/hyperlink" Target="http://www.java2blog.com/2016/06/difference-between-soap-and-rest-web-services.html" TargetMode="External"/><Relationship Id="rId5" Type="http://schemas.openxmlformats.org/officeDocument/2006/relationships/hyperlink" Target="http://javapapers.com/web-service/web-service-introduction-tutorial/" TargetMode="External"/><Relationship Id="rId10" Type="http://schemas.openxmlformats.org/officeDocument/2006/relationships/hyperlink" Target="http://blog.smartbear.com/apis/understanding-soap-and-rest-basics/" TargetMode="External"/><Relationship Id="rId4" Type="http://schemas.openxmlformats.org/officeDocument/2006/relationships/hyperlink" Target="http://docs.spring.io/spring-ws/site/reference/html/tutorial.html" TargetMode="External"/><Relationship Id="rId9" Type="http://schemas.openxmlformats.org/officeDocument/2006/relationships/hyperlink" Target="http://www.service-architecture.com/articles/web-services/soap.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fontScale="90000"/>
          </a:bodyPr>
          <a:lstStyle/>
          <a:p>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Soap </a:t>
            </a:r>
            <a:r>
              <a:rPr lang="en-US" dirty="0"/>
              <a:t>WS With Spring Boot &amp; AOP Implementation</a:t>
            </a:r>
            <a:br>
              <a:rPr lang="en-US" dirty="0"/>
            </a:br>
            <a:r>
              <a:rPr lang="en-US" dirty="0"/>
              <a:t/>
            </a:r>
            <a:br>
              <a:rPr lang="en-US" dirty="0"/>
            </a:br>
            <a:r>
              <a:rPr lang="en-US" dirty="0" smtClean="0"/>
              <a:t/>
            </a:r>
            <a:br>
              <a:rPr lang="en-US" dirty="0" smtClean="0"/>
            </a:br>
            <a:r>
              <a:rPr lang="en-US" dirty="0"/>
              <a:t/>
            </a:r>
            <a:br>
              <a:rPr lang="en-US" dirty="0"/>
            </a:br>
            <a:r>
              <a:rPr lang="en-US" dirty="0" smtClean="0"/>
              <a:t>				- Manu </a:t>
            </a:r>
            <a:r>
              <a:rPr lang="en-US" dirty="0" err="1" smtClean="0"/>
              <a:t>Lahariya</a:t>
            </a:r>
            <a:endParaRPr lang="en-US" dirty="0"/>
          </a:p>
        </p:txBody>
      </p:sp>
    </p:spTree>
    <p:extLst>
      <p:ext uri="{BB962C8B-B14F-4D97-AF65-F5344CB8AC3E}">
        <p14:creationId xmlns:p14="http://schemas.microsoft.com/office/powerpoint/2010/main" val="155255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lnSpcReduction="10000"/>
          </a:bodyPr>
          <a:lstStyle/>
          <a:p>
            <a:r>
              <a:rPr lang="en-US" dirty="0" smtClean="0"/>
              <a:t>WSDL</a:t>
            </a:r>
          </a:p>
          <a:p>
            <a:pPr marL="457200" indent="-457200" algn="l">
              <a:buFont typeface="Wingdings" panose="05000000000000000000" pitchFamily="2" charset="2"/>
              <a:buChar char="ü"/>
            </a:pPr>
            <a:r>
              <a:rPr lang="en-US" dirty="0"/>
              <a:t>WSDL stands for Web Services Description Language. It is the standard format for describing a web service. WSDL was developed jointly by Microsoft and IBM</a:t>
            </a:r>
            <a:r>
              <a:rPr lang="en-US" dirty="0" smtClean="0"/>
              <a:t>.</a:t>
            </a:r>
          </a:p>
          <a:p>
            <a:pPr marL="457200" indent="-457200" algn="l">
              <a:buFont typeface="Wingdings" panose="05000000000000000000" pitchFamily="2" charset="2"/>
              <a:buChar char="ü"/>
            </a:pPr>
            <a:r>
              <a:rPr lang="en-US" dirty="0" smtClean="0"/>
              <a:t>WSDL </a:t>
            </a:r>
            <a:r>
              <a:rPr lang="en-US" dirty="0"/>
              <a:t>is an XML-based protocol for information exchange in decentralized and distributed environments</a:t>
            </a:r>
            <a:r>
              <a:rPr lang="en-US" dirty="0" smtClean="0"/>
              <a:t>.</a:t>
            </a:r>
          </a:p>
          <a:p>
            <a:pPr marL="457200" indent="-457200" algn="l">
              <a:buFont typeface="Wingdings" panose="05000000000000000000" pitchFamily="2" charset="2"/>
              <a:buChar char="ü"/>
            </a:pPr>
            <a:r>
              <a:rPr lang="en-US" dirty="0"/>
              <a:t>WSDL definitions describe how to access a web service and what operations it will perform.</a:t>
            </a: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3801498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85000" lnSpcReduction="10000"/>
          </a:bodyPr>
          <a:lstStyle/>
          <a:p>
            <a:r>
              <a:rPr lang="en-US" dirty="0" smtClean="0"/>
              <a:t>WSDL Components</a:t>
            </a:r>
          </a:p>
          <a:p>
            <a:pPr marL="457200" indent="-457200" algn="l">
              <a:buFont typeface="Wingdings" panose="05000000000000000000" pitchFamily="2" charset="2"/>
              <a:buChar char="ü"/>
            </a:pPr>
            <a:r>
              <a:rPr lang="en-US" dirty="0"/>
              <a:t>The three major elements of WSDL that can be defined separately </a:t>
            </a:r>
            <a:r>
              <a:rPr lang="en-US" dirty="0" smtClean="0"/>
              <a:t>are:</a:t>
            </a:r>
          </a:p>
          <a:p>
            <a:pPr marL="457200" indent="-457200" algn="l">
              <a:buFont typeface="Wingdings" panose="05000000000000000000" pitchFamily="2" charset="2"/>
              <a:buChar char="ü"/>
            </a:pPr>
            <a:r>
              <a:rPr lang="en-US" dirty="0" smtClean="0"/>
              <a:t>Types</a:t>
            </a:r>
            <a:endParaRPr lang="en-US" dirty="0"/>
          </a:p>
          <a:p>
            <a:pPr marL="457200" indent="-457200" algn="l">
              <a:buFont typeface="Wingdings" panose="05000000000000000000" pitchFamily="2" charset="2"/>
              <a:buChar char="ü"/>
            </a:pPr>
            <a:r>
              <a:rPr lang="en-US" dirty="0" smtClean="0"/>
              <a:t>Operations</a:t>
            </a:r>
          </a:p>
          <a:p>
            <a:pPr marL="457200" indent="-457200" algn="l">
              <a:buFont typeface="Wingdings" panose="05000000000000000000" pitchFamily="2" charset="2"/>
              <a:buChar char="ü"/>
            </a:pPr>
            <a:r>
              <a:rPr lang="en-US" dirty="0" smtClean="0"/>
              <a:t>Binding</a:t>
            </a:r>
            <a:endParaRPr lang="en-US" dirty="0"/>
          </a:p>
          <a:p>
            <a:pPr marL="457200" indent="-457200" algn="l">
              <a:buFont typeface="Wingdings" panose="05000000000000000000" pitchFamily="2" charset="2"/>
              <a:buChar char="ü"/>
            </a:pPr>
            <a:r>
              <a:rPr lang="en-US" dirty="0"/>
              <a:t>A WSDL document contains the following elements</a:t>
            </a:r>
            <a:r>
              <a:rPr lang="en-US" dirty="0" smtClean="0"/>
              <a:t>:</a:t>
            </a:r>
          </a:p>
          <a:p>
            <a:pPr marL="457200" indent="-457200" algn="l">
              <a:buFont typeface="Wingdings" panose="05000000000000000000" pitchFamily="2" charset="2"/>
              <a:buChar char="ü"/>
            </a:pPr>
            <a:r>
              <a:rPr lang="en-US" b="1" dirty="0"/>
              <a:t>Definition</a:t>
            </a:r>
            <a:r>
              <a:rPr lang="en-US" dirty="0"/>
              <a:t> : It is the root element of all WSDL documents. It defines the name of the web service, declares multiple namespaces used throughout the remainder of the document, and contains all the service elements described here.</a:t>
            </a: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1978060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0000" lnSpcReduction="20000"/>
          </a:bodyPr>
          <a:lstStyle/>
          <a:p>
            <a:r>
              <a:rPr lang="en-US" dirty="0" smtClean="0"/>
              <a:t>WSDL Components</a:t>
            </a:r>
          </a:p>
          <a:p>
            <a:pPr marL="457200" indent="-457200" algn="l">
              <a:buFont typeface="Wingdings" panose="05000000000000000000" pitchFamily="2" charset="2"/>
              <a:buChar char="ü"/>
            </a:pPr>
            <a:r>
              <a:rPr lang="en-US" dirty="0"/>
              <a:t>The </a:t>
            </a:r>
            <a:r>
              <a:rPr lang="en-US" b="1" dirty="0"/>
              <a:t>&lt;definitions&gt;</a:t>
            </a:r>
            <a:r>
              <a:rPr lang="en-US" dirty="0"/>
              <a:t> element must be the root element of all WSDL documents. It defines the name of the web service</a:t>
            </a:r>
            <a:r>
              <a:rPr lang="en-US" dirty="0" smtClean="0"/>
              <a:t>. </a:t>
            </a:r>
            <a:r>
              <a:rPr lang="en-US" dirty="0"/>
              <a:t>name is optional</a:t>
            </a:r>
            <a:r>
              <a:rPr lang="en-US" dirty="0" smtClean="0"/>
              <a:t>.</a:t>
            </a:r>
          </a:p>
          <a:p>
            <a:pPr marL="457200" indent="-457200" algn="l">
              <a:buFont typeface="Wingdings" panose="05000000000000000000" pitchFamily="2" charset="2"/>
              <a:buChar char="ü"/>
            </a:pPr>
            <a:r>
              <a:rPr lang="en-US" dirty="0" err="1"/>
              <a:t>xmlns</a:t>
            </a:r>
            <a:r>
              <a:rPr lang="en-US" dirty="0"/>
              <a:t> is the default namespace of the WSDL document, and it is set to http://schemas.xmlsoap.org/wsdl/.</a:t>
            </a:r>
          </a:p>
          <a:p>
            <a:pPr marL="457200" indent="-457200" algn="l">
              <a:buFont typeface="Wingdings" panose="05000000000000000000" pitchFamily="2" charset="2"/>
              <a:buChar char="ü"/>
            </a:pPr>
            <a:r>
              <a:rPr lang="en-US" dirty="0" err="1"/>
              <a:t>xmlns:xsd</a:t>
            </a:r>
            <a:r>
              <a:rPr lang="en-US" dirty="0"/>
              <a:t> and </a:t>
            </a:r>
            <a:r>
              <a:rPr lang="en-US" dirty="0" err="1"/>
              <a:t>xmlns:soap</a:t>
            </a:r>
            <a:r>
              <a:rPr lang="en-US" dirty="0"/>
              <a:t> are standard namespace definitions that are used for specifying SOAP-specific </a:t>
            </a:r>
            <a:r>
              <a:rPr lang="en-US" dirty="0" smtClean="0"/>
              <a:t>information.</a:t>
            </a:r>
            <a:endParaRPr lang="en-US" dirty="0"/>
          </a:p>
          <a:p>
            <a:pPr marL="457200" indent="-457200" algn="l">
              <a:buFont typeface="Wingdings" panose="05000000000000000000" pitchFamily="2" charset="2"/>
              <a:buChar char="ü"/>
            </a:pPr>
            <a:endParaRPr lang="en-US" dirty="0" smtClean="0"/>
          </a:p>
          <a:p>
            <a:pPr algn="l"/>
            <a:r>
              <a:rPr lang="en-US" sz="1800" dirty="0" smtClean="0"/>
              <a:t>&lt;</a:t>
            </a:r>
            <a:r>
              <a:rPr lang="en-US" sz="2600" dirty="0" err="1" smtClean="0"/>
              <a:t>wsdl:definitions</a:t>
            </a:r>
            <a:r>
              <a:rPr lang="en-US" sz="2600" dirty="0" smtClean="0"/>
              <a:t> name="</a:t>
            </a:r>
            <a:r>
              <a:rPr lang="en-US" sz="2600" dirty="0" err="1" smtClean="0"/>
              <a:t>MathsDbServiceImplService</a:t>
            </a:r>
            <a:r>
              <a:rPr lang="en-US" sz="2600" dirty="0" smtClean="0"/>
              <a:t>"</a:t>
            </a:r>
          </a:p>
          <a:p>
            <a:pPr algn="l"/>
            <a:r>
              <a:rPr lang="en-US" sz="2600" dirty="0" smtClean="0"/>
              <a:t>	</a:t>
            </a:r>
            <a:r>
              <a:rPr lang="en-US" sz="2600" dirty="0" err="1" smtClean="0"/>
              <a:t>targetNamespace</a:t>
            </a:r>
            <a:r>
              <a:rPr lang="en-US" sz="2600" dirty="0" smtClean="0"/>
              <a:t>="http://dm.xml.soap.sample.com/" </a:t>
            </a:r>
            <a:r>
              <a:rPr lang="en-US" sz="2600" dirty="0" err="1" smtClean="0"/>
              <a:t>xmlns:wsdl</a:t>
            </a:r>
            <a:r>
              <a:rPr lang="en-US" sz="2600" dirty="0" smtClean="0"/>
              <a:t>="http://schemas.xmlsoap.org/</a:t>
            </a:r>
            <a:r>
              <a:rPr lang="en-US" sz="2600" dirty="0" err="1" smtClean="0"/>
              <a:t>wsdl</a:t>
            </a:r>
            <a:r>
              <a:rPr lang="en-US" sz="2600" dirty="0" smtClean="0"/>
              <a:t>/"</a:t>
            </a:r>
          </a:p>
          <a:p>
            <a:pPr algn="l"/>
            <a:r>
              <a:rPr lang="en-US" sz="2600" dirty="0" smtClean="0"/>
              <a:t>	</a:t>
            </a:r>
            <a:r>
              <a:rPr lang="en-US" sz="2600" dirty="0" err="1" smtClean="0"/>
              <a:t>xmlns:xsd</a:t>
            </a:r>
            <a:r>
              <a:rPr lang="en-US" sz="2600" dirty="0" smtClean="0"/>
              <a:t>="http://www.w3.org/2001/XMLSchema" </a:t>
            </a:r>
            <a:r>
              <a:rPr lang="en-US" sz="2600" dirty="0" err="1" smtClean="0"/>
              <a:t>xmlns:tns</a:t>
            </a:r>
            <a:r>
              <a:rPr lang="en-US" sz="2600" dirty="0" smtClean="0"/>
              <a:t>="http://dm.xml.soap.sample.com/"</a:t>
            </a:r>
          </a:p>
          <a:p>
            <a:pPr algn="l"/>
            <a:r>
              <a:rPr lang="en-US" sz="2600" dirty="0" smtClean="0"/>
              <a:t>	</a:t>
            </a:r>
            <a:r>
              <a:rPr lang="en-US" sz="2600" dirty="0" err="1" smtClean="0"/>
              <a:t>xmlns:soap</a:t>
            </a:r>
            <a:r>
              <a:rPr lang="en-US" sz="2600" dirty="0" smtClean="0"/>
              <a:t>="http://schemas.xmlsoap.org/</a:t>
            </a:r>
            <a:r>
              <a:rPr lang="en-US" sz="2600" dirty="0" err="1" smtClean="0"/>
              <a:t>wsdl</a:t>
            </a:r>
            <a:r>
              <a:rPr lang="en-US" sz="2600" dirty="0" smtClean="0"/>
              <a:t>/soap/"&gt;</a:t>
            </a:r>
          </a:p>
          <a:p>
            <a:pPr algn="l"/>
            <a:endParaRPr lang="en-US" sz="1800" dirty="0" smtClean="0"/>
          </a:p>
          <a:p>
            <a:pPr marL="457200" indent="-457200" algn="l">
              <a:buFont typeface="Wingdings" panose="05000000000000000000" pitchFamily="2" charset="2"/>
              <a:buChar char="ü"/>
            </a:pPr>
            <a:r>
              <a:rPr lang="en-US" dirty="0"/>
              <a:t>specifies a </a:t>
            </a:r>
            <a:r>
              <a:rPr lang="en-US" i="1" dirty="0" err="1"/>
              <a:t>targetNamespace</a:t>
            </a:r>
            <a:r>
              <a:rPr lang="en-US" dirty="0"/>
              <a:t> attribute. The </a:t>
            </a:r>
            <a:r>
              <a:rPr lang="en-US" i="1" dirty="0" err="1"/>
              <a:t>targetNamespace</a:t>
            </a:r>
            <a:r>
              <a:rPr lang="en-US" dirty="0"/>
              <a:t> is a convention of XML Schema that enables the WSDL document to refer to itself.</a:t>
            </a: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112376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62500" lnSpcReduction="20000"/>
          </a:bodyPr>
          <a:lstStyle/>
          <a:p>
            <a:r>
              <a:rPr lang="en-US" dirty="0" smtClean="0"/>
              <a:t>WSDL Components</a:t>
            </a:r>
          </a:p>
          <a:p>
            <a:pPr marL="514350" indent="-514350" algn="l">
              <a:buFont typeface="Wingdings" panose="05000000000000000000" pitchFamily="2" charset="2"/>
              <a:buChar char="ü"/>
            </a:pPr>
            <a:r>
              <a:rPr lang="en-US" dirty="0"/>
              <a:t>The target namespace in the WSDL file will be the name space associated with the SOAP service itself</a:t>
            </a:r>
            <a:r>
              <a:rPr lang="en-US" dirty="0" smtClean="0"/>
              <a:t>.</a:t>
            </a:r>
          </a:p>
          <a:p>
            <a:pPr marL="514350" indent="-514350" algn="l">
              <a:buFont typeface="Wingdings" panose="05000000000000000000" pitchFamily="2" charset="2"/>
              <a:buChar char="ü"/>
            </a:pPr>
            <a:r>
              <a:rPr lang="en-US" dirty="0"/>
              <a:t>Namespaces are a bit like Java packages they just allow you to define a hierarchy of </a:t>
            </a:r>
            <a:r>
              <a:rPr lang="en-US" dirty="0" smtClean="0"/>
              <a:t>objects.</a:t>
            </a:r>
          </a:p>
          <a:p>
            <a:pPr marL="514350" indent="-514350" algn="l">
              <a:buFont typeface="Wingdings" panose="05000000000000000000" pitchFamily="2" charset="2"/>
              <a:buChar char="ü"/>
            </a:pPr>
            <a:r>
              <a:rPr lang="en-US" dirty="0"/>
              <a:t>Namespace is like Java namespace. Each xml element is in a namespace. Providing a </a:t>
            </a:r>
            <a:r>
              <a:rPr lang="en-US" dirty="0" err="1"/>
              <a:t>targetNamespace</a:t>
            </a:r>
            <a:r>
              <a:rPr lang="en-US" dirty="0"/>
              <a:t> means that all elements (and types) defined within are in that namespace. It's similar to that all Java classes are within the package</a:t>
            </a:r>
            <a:r>
              <a:rPr lang="en-US" dirty="0" smtClean="0"/>
              <a:t>.</a:t>
            </a:r>
          </a:p>
          <a:p>
            <a:pPr marL="514350" indent="-514350" algn="l">
              <a:buFont typeface="Wingdings" panose="05000000000000000000" pitchFamily="2" charset="2"/>
              <a:buChar char="ü"/>
            </a:pPr>
            <a:r>
              <a:rPr lang="en-US" dirty="0" err="1"/>
              <a:t>targetNamespace</a:t>
            </a:r>
            <a:r>
              <a:rPr lang="en-US" dirty="0"/>
              <a:t> is the logical namespace for information about this service. WSDL documents can import other WSDL documents, and setting </a:t>
            </a:r>
            <a:r>
              <a:rPr lang="en-US" dirty="0" err="1"/>
              <a:t>targetNamespace</a:t>
            </a:r>
            <a:r>
              <a:rPr lang="en-US" dirty="0"/>
              <a:t> to a unique value ensures that the namespaces do not clash</a:t>
            </a:r>
            <a:r>
              <a:rPr lang="en-US" dirty="0" smtClean="0"/>
              <a:t>.</a:t>
            </a:r>
          </a:p>
          <a:p>
            <a:pPr marL="514350" indent="-514350" algn="l">
              <a:buFont typeface="Wingdings" panose="05000000000000000000" pitchFamily="2" charset="2"/>
              <a:buChar char="ü"/>
            </a:pPr>
            <a:r>
              <a:rPr lang="en-US" dirty="0"/>
              <a:t>Target namespace is a way of ensuring that your </a:t>
            </a:r>
            <a:r>
              <a:rPr lang="en-US" dirty="0" err="1"/>
              <a:t>taget</a:t>
            </a:r>
            <a:r>
              <a:rPr lang="en-US" dirty="0"/>
              <a:t> tag doesn't clash with anything else in your </a:t>
            </a:r>
            <a:r>
              <a:rPr lang="en-US" dirty="0" err="1"/>
              <a:t>wsdl</a:t>
            </a:r>
            <a:r>
              <a:rPr lang="en-US" dirty="0" smtClean="0"/>
              <a:t>. </a:t>
            </a:r>
            <a:r>
              <a:rPr lang="en-US" dirty="0"/>
              <a:t>Target is where the web service lives</a:t>
            </a:r>
            <a:r>
              <a:rPr lang="en-US" dirty="0" smtClean="0"/>
              <a:t>.</a:t>
            </a:r>
          </a:p>
          <a:p>
            <a:pPr marL="514350" indent="-514350" algn="l">
              <a:buFont typeface="Wingdings" panose="05000000000000000000" pitchFamily="2" charset="2"/>
              <a:buChar char="ü"/>
            </a:pPr>
            <a:r>
              <a:rPr lang="en-US" dirty="0" smtClean="0"/>
              <a:t>The </a:t>
            </a:r>
            <a:r>
              <a:rPr lang="en-US" dirty="0" err="1" smtClean="0"/>
              <a:t>targetNamespace</a:t>
            </a:r>
            <a:r>
              <a:rPr lang="en-US" dirty="0" smtClean="0"/>
              <a:t> in the &lt;</a:t>
            </a:r>
            <a:r>
              <a:rPr lang="en-US" dirty="0" err="1" smtClean="0"/>
              <a:t>wsdl:definitions</a:t>
            </a:r>
            <a:r>
              <a:rPr lang="en-US" dirty="0" smtClean="0"/>
              <a:t>&gt; element creates a namespace for all the elements that you define in the WSDL document (messages, </a:t>
            </a:r>
            <a:r>
              <a:rPr lang="en-US" dirty="0" err="1" smtClean="0"/>
              <a:t>portTypes</a:t>
            </a:r>
            <a:r>
              <a:rPr lang="en-US" dirty="0" smtClean="0"/>
              <a:t>, bindings, services, and ports). Although the attribute is optional, you should always create a namespace.</a:t>
            </a:r>
            <a:br>
              <a:rPr lang="en-US" dirty="0" smtClean="0"/>
            </a:br>
            <a:endParaRPr lang="en-US" dirty="0"/>
          </a:p>
          <a:p>
            <a:pPr marL="514350" indent="-51435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2358502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7500" lnSpcReduction="20000"/>
          </a:bodyPr>
          <a:lstStyle/>
          <a:p>
            <a:r>
              <a:rPr lang="en-US" dirty="0" smtClean="0"/>
              <a:t>WSDL Components</a:t>
            </a:r>
          </a:p>
          <a:p>
            <a:pPr marL="457200" indent="-457200" algn="l">
              <a:buFont typeface="Wingdings" panose="05000000000000000000" pitchFamily="2" charset="2"/>
              <a:buChar char="ü"/>
            </a:pPr>
            <a:r>
              <a:rPr lang="en-US" b="1" dirty="0" smtClean="0"/>
              <a:t>Data types</a:t>
            </a:r>
            <a:r>
              <a:rPr lang="en-US" dirty="0" smtClean="0"/>
              <a:t> : </a:t>
            </a:r>
            <a:r>
              <a:rPr lang="en-US" dirty="0"/>
              <a:t>A web service needs to define its inputs and outputs and how they are mapped into and out of the services. WSDL </a:t>
            </a:r>
            <a:r>
              <a:rPr lang="en-US" b="1" dirty="0"/>
              <a:t>&lt;types&gt;</a:t>
            </a:r>
            <a:r>
              <a:rPr lang="en-US" dirty="0"/>
              <a:t> element takes care of defining the data types that are used by the web service. </a:t>
            </a:r>
            <a:endParaRPr lang="en-US" dirty="0" smtClean="0"/>
          </a:p>
          <a:p>
            <a:r>
              <a:rPr lang="en-US" b="1" dirty="0" smtClean="0"/>
              <a:t>Message</a:t>
            </a:r>
            <a:r>
              <a:rPr lang="en-US" dirty="0" smtClean="0"/>
              <a:t> :</a:t>
            </a:r>
            <a:r>
              <a:rPr lang="en-US" dirty="0"/>
              <a:t>The </a:t>
            </a:r>
            <a:r>
              <a:rPr lang="en-US" b="1" dirty="0"/>
              <a:t>&lt;message&gt;</a:t>
            </a:r>
            <a:r>
              <a:rPr lang="en-US" dirty="0"/>
              <a:t> element describes the data being exchanged between the web service providers and the </a:t>
            </a:r>
            <a:r>
              <a:rPr lang="en-US" dirty="0" smtClean="0"/>
              <a:t>consumers. Each </a:t>
            </a:r>
            <a:r>
              <a:rPr lang="en-US" dirty="0"/>
              <a:t>Web Service has two messages: input and output</a:t>
            </a:r>
            <a:r>
              <a:rPr lang="en-US" dirty="0" smtClean="0"/>
              <a:t>. </a:t>
            </a:r>
            <a:r>
              <a:rPr lang="en-US" dirty="0"/>
              <a:t>The input describes the parameters for the web service and the output describes the return data from the web service</a:t>
            </a:r>
            <a:r>
              <a:rPr lang="en-US" dirty="0" smtClean="0"/>
              <a:t>. </a:t>
            </a:r>
            <a:r>
              <a:rPr lang="en-US" dirty="0"/>
              <a:t>Each message contains zero or more </a:t>
            </a:r>
            <a:r>
              <a:rPr lang="en-US" b="1" dirty="0"/>
              <a:t>&lt;part&gt;</a:t>
            </a:r>
            <a:r>
              <a:rPr lang="en-US" dirty="0"/>
              <a:t> parameters, one for each parameter of the web service function.</a:t>
            </a:r>
          </a:p>
          <a:p>
            <a:r>
              <a:rPr lang="en-US" dirty="0"/>
              <a:t>Each </a:t>
            </a:r>
            <a:r>
              <a:rPr lang="en-US" b="1" dirty="0"/>
              <a:t>&lt;part&gt;</a:t>
            </a:r>
            <a:r>
              <a:rPr lang="en-US" dirty="0"/>
              <a:t> parameter associates with a concrete type defined in the </a:t>
            </a:r>
            <a:r>
              <a:rPr lang="en-US" b="1" dirty="0"/>
              <a:t>&lt;types&gt;</a:t>
            </a:r>
            <a:r>
              <a:rPr lang="en-US" dirty="0"/>
              <a:t> container element.</a:t>
            </a:r>
          </a:p>
          <a:p>
            <a:pPr marL="457200" indent="-457200" algn="l">
              <a:buFont typeface="Wingdings" panose="05000000000000000000" pitchFamily="2" charset="2"/>
              <a:buChar char="ü"/>
            </a:pPr>
            <a:endParaRPr lang="en-US" dirty="0" smtClean="0"/>
          </a:p>
          <a:p>
            <a:pPr marL="457200" indent="-457200" algn="l">
              <a:buFont typeface="Wingdings" panose="05000000000000000000" pitchFamily="2" charset="2"/>
              <a:buChar char="ü"/>
            </a:pPr>
            <a:endParaRPr lang="en-US" dirty="0" smtClean="0"/>
          </a:p>
          <a:p>
            <a:pPr algn="l"/>
            <a:endParaRPr lang="en-US" dirty="0" smtClean="0"/>
          </a:p>
          <a:p>
            <a:pPr marL="457200" indent="-4572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111669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92500" lnSpcReduction="20000"/>
          </a:bodyPr>
          <a:lstStyle/>
          <a:p>
            <a:r>
              <a:rPr lang="en-US" dirty="0" smtClean="0"/>
              <a:t>WSDL Components</a:t>
            </a:r>
          </a:p>
          <a:p>
            <a:pPr marL="514350" indent="-514350" algn="l">
              <a:buFont typeface="Wingdings" panose="05000000000000000000" pitchFamily="2" charset="2"/>
              <a:buChar char="ü"/>
            </a:pPr>
            <a:r>
              <a:rPr lang="en-US" b="1" dirty="0" smtClean="0"/>
              <a:t>Port </a:t>
            </a:r>
            <a:r>
              <a:rPr lang="en-US" b="1" dirty="0"/>
              <a:t>type</a:t>
            </a:r>
            <a:r>
              <a:rPr lang="en-US" dirty="0"/>
              <a:t> : It is an abstract set of </a:t>
            </a:r>
            <a:r>
              <a:rPr lang="en-US" dirty="0" smtClean="0"/>
              <a:t>operations, </a:t>
            </a:r>
            <a:r>
              <a:rPr lang="en-US" dirty="0"/>
              <a:t>defining the collection of </a:t>
            </a:r>
            <a:r>
              <a:rPr lang="en-US" dirty="0" smtClean="0"/>
              <a:t>operations. </a:t>
            </a:r>
            <a:r>
              <a:rPr lang="en-US" dirty="0"/>
              <a:t>element combines multiple message elements to form a complete </a:t>
            </a:r>
            <a:r>
              <a:rPr lang="en-US" dirty="0" smtClean="0"/>
              <a:t>operation.</a:t>
            </a:r>
          </a:p>
          <a:p>
            <a:pPr algn="l"/>
            <a:r>
              <a:rPr lang="en-US" sz="2300" dirty="0"/>
              <a:t>&lt;</a:t>
            </a:r>
            <a:r>
              <a:rPr lang="en-US" sz="2300" dirty="0" err="1"/>
              <a:t>wsdl:portType</a:t>
            </a:r>
            <a:r>
              <a:rPr lang="en-US" sz="2300" dirty="0"/>
              <a:t> name=</a:t>
            </a:r>
            <a:r>
              <a:rPr lang="en-US" sz="2300" i="1" dirty="0"/>
              <a:t>"</a:t>
            </a:r>
            <a:r>
              <a:rPr lang="en-US" sz="2300" i="1" dirty="0" err="1"/>
              <a:t>MathsDbService</a:t>
            </a:r>
            <a:r>
              <a:rPr lang="en-US" sz="2300" i="1" dirty="0"/>
              <a:t>"&gt;</a:t>
            </a:r>
          </a:p>
          <a:p>
            <a:pPr algn="l"/>
            <a:r>
              <a:rPr lang="en-US" sz="2300" dirty="0"/>
              <a:t>&lt;</a:t>
            </a:r>
            <a:r>
              <a:rPr lang="en-US" sz="2300" dirty="0" err="1"/>
              <a:t>wsdl:operation</a:t>
            </a:r>
            <a:r>
              <a:rPr lang="en-US" sz="2300" dirty="0"/>
              <a:t> name=</a:t>
            </a:r>
            <a:r>
              <a:rPr lang="en-US" sz="2300" i="1" dirty="0"/>
              <a:t>"</a:t>
            </a:r>
            <a:r>
              <a:rPr lang="en-US" sz="2300" i="1" dirty="0" err="1"/>
              <a:t>selectAllEmpAllData</a:t>
            </a:r>
            <a:r>
              <a:rPr lang="en-US" sz="2300" i="1" dirty="0"/>
              <a:t>"&gt;</a:t>
            </a:r>
          </a:p>
          <a:p>
            <a:pPr algn="l"/>
            <a:r>
              <a:rPr lang="en-US" sz="2300" dirty="0"/>
              <a:t>&lt;</a:t>
            </a:r>
            <a:r>
              <a:rPr lang="en-US" sz="2300" dirty="0" err="1"/>
              <a:t>wsdl:input</a:t>
            </a:r>
            <a:r>
              <a:rPr lang="en-US" sz="2300" dirty="0"/>
              <a:t> name=</a:t>
            </a:r>
            <a:r>
              <a:rPr lang="en-US" sz="2300" i="1" dirty="0"/>
              <a:t>"</a:t>
            </a:r>
            <a:r>
              <a:rPr lang="en-US" sz="2300" i="1" dirty="0" err="1"/>
              <a:t>selectAllEmpAllData</a:t>
            </a:r>
            <a:r>
              <a:rPr lang="en-US" sz="2300" i="1" dirty="0"/>
              <a:t>" message="</a:t>
            </a:r>
            <a:r>
              <a:rPr lang="en-US" sz="2300" i="1" dirty="0" err="1"/>
              <a:t>tns:selectAllEmpAllData</a:t>
            </a:r>
            <a:r>
              <a:rPr lang="en-US" sz="2300" i="1" dirty="0"/>
              <a:t>"&gt;</a:t>
            </a:r>
          </a:p>
          <a:p>
            <a:pPr algn="l"/>
            <a:r>
              <a:rPr lang="en-US" sz="2300" dirty="0"/>
              <a:t>&lt;/</a:t>
            </a:r>
            <a:r>
              <a:rPr lang="en-US" sz="2300" dirty="0" err="1"/>
              <a:t>wsdl:input</a:t>
            </a:r>
            <a:r>
              <a:rPr lang="en-US" sz="2300" dirty="0"/>
              <a:t>&gt;</a:t>
            </a:r>
          </a:p>
          <a:p>
            <a:pPr algn="l"/>
            <a:r>
              <a:rPr lang="en-US" sz="2300" dirty="0"/>
              <a:t>&lt;</a:t>
            </a:r>
            <a:r>
              <a:rPr lang="en-US" sz="2300" dirty="0" err="1"/>
              <a:t>wsdl:output</a:t>
            </a:r>
            <a:r>
              <a:rPr lang="en-US" sz="2300" dirty="0"/>
              <a:t> name=</a:t>
            </a:r>
            <a:r>
              <a:rPr lang="en-US" sz="2300" i="1" dirty="0"/>
              <a:t>"</a:t>
            </a:r>
            <a:r>
              <a:rPr lang="en-US" sz="2300" i="1" dirty="0" err="1"/>
              <a:t>selectAllEmpAllDataResponse</a:t>
            </a:r>
            <a:r>
              <a:rPr lang="en-US" sz="2300" i="1" dirty="0"/>
              <a:t>" message="</a:t>
            </a:r>
            <a:r>
              <a:rPr lang="en-US" sz="2300" i="1" dirty="0" err="1"/>
              <a:t>tns:selectAllEmpAllDataResponse</a:t>
            </a:r>
            <a:r>
              <a:rPr lang="en-US" sz="2300" i="1" dirty="0"/>
              <a:t>"&gt;</a:t>
            </a:r>
          </a:p>
          <a:p>
            <a:pPr algn="l"/>
            <a:r>
              <a:rPr lang="en-US" sz="2300" dirty="0"/>
              <a:t>&lt;/</a:t>
            </a:r>
            <a:r>
              <a:rPr lang="en-US" sz="2300" dirty="0" err="1"/>
              <a:t>wsdl:output</a:t>
            </a:r>
            <a:r>
              <a:rPr lang="en-US" sz="2300" dirty="0"/>
              <a:t>&gt;</a:t>
            </a:r>
          </a:p>
          <a:p>
            <a:pPr algn="l"/>
            <a:r>
              <a:rPr lang="en-US" sz="2300" dirty="0"/>
              <a:t>&lt;/</a:t>
            </a:r>
            <a:r>
              <a:rPr lang="en-US" sz="2300" dirty="0" err="1"/>
              <a:t>wsdl:operation</a:t>
            </a:r>
            <a:r>
              <a:rPr lang="en-US" sz="2300" dirty="0" smtClean="0"/>
              <a:t>&gt;</a:t>
            </a:r>
          </a:p>
          <a:p>
            <a:pPr algn="l"/>
            <a:r>
              <a:rPr lang="en-US" sz="2300" dirty="0"/>
              <a:t>&lt;/</a:t>
            </a:r>
            <a:r>
              <a:rPr lang="en-US" sz="2300" dirty="0" err="1"/>
              <a:t>wsdl:portType</a:t>
            </a:r>
            <a:r>
              <a:rPr lang="en-US" sz="2300" dirty="0"/>
              <a:t>&gt;</a:t>
            </a:r>
            <a:endParaRPr lang="en-US" sz="2300" dirty="0" smtClean="0"/>
          </a:p>
          <a:p>
            <a:pPr marL="514350" indent="-51435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2434858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a:bodyPr>
          <a:lstStyle/>
          <a:p>
            <a:r>
              <a:rPr lang="en-US" dirty="0" smtClean="0"/>
              <a:t>WSDL Components</a:t>
            </a:r>
          </a:p>
          <a:p>
            <a:pPr marL="514350" indent="-514350" algn="l">
              <a:buFont typeface="Wingdings" panose="05000000000000000000" pitchFamily="2" charset="2"/>
              <a:buChar char="ü"/>
            </a:pPr>
            <a:r>
              <a:rPr lang="en-US" b="1" dirty="0" smtClean="0"/>
              <a:t>Binding</a:t>
            </a:r>
            <a:r>
              <a:rPr lang="en-US" dirty="0" smtClean="0"/>
              <a:t> : </a:t>
            </a:r>
            <a:r>
              <a:rPr lang="en-US" dirty="0"/>
              <a:t>element provides specific details on how a </a:t>
            </a:r>
            <a:r>
              <a:rPr lang="en-US" i="1" dirty="0" err="1"/>
              <a:t>portType</a:t>
            </a:r>
            <a:r>
              <a:rPr lang="en-US" dirty="0"/>
              <a:t> operation will actually be transmitted over the wire</a:t>
            </a:r>
            <a:r>
              <a:rPr lang="en-US" dirty="0" smtClean="0"/>
              <a:t>. </a:t>
            </a:r>
            <a:r>
              <a:rPr lang="en-US" dirty="0"/>
              <a:t>The bindings provide concrete information on what protocol is being used to transfer </a:t>
            </a:r>
            <a:r>
              <a:rPr lang="en-US" i="1" dirty="0" err="1"/>
              <a:t>portType</a:t>
            </a:r>
            <a:r>
              <a:rPr lang="en-US" dirty="0"/>
              <a:t> operations</a:t>
            </a:r>
            <a:r>
              <a:rPr lang="en-US" dirty="0" smtClean="0"/>
              <a:t>. </a:t>
            </a:r>
            <a:r>
              <a:rPr lang="en-US" dirty="0"/>
              <a:t>The bindings provide information where the service is located.</a:t>
            </a:r>
            <a:endParaRPr lang="en-US" dirty="0" smtClean="0"/>
          </a:p>
          <a:p>
            <a:pPr marL="514350" indent="-514350" algn="l">
              <a:buFont typeface="Wingdings" panose="05000000000000000000" pitchFamily="2" charset="2"/>
              <a:buChar char="ü"/>
            </a:pPr>
            <a:endParaRPr lang="en-US" dirty="0"/>
          </a:p>
          <a:p>
            <a:pPr algn="l"/>
            <a:endParaRPr lang="en-US" dirty="0" smtClean="0"/>
          </a:p>
          <a:p>
            <a:pPr marL="514350" indent="-51435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762957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0000" lnSpcReduction="20000"/>
          </a:bodyPr>
          <a:lstStyle/>
          <a:p>
            <a:r>
              <a:rPr lang="en-US" dirty="0" smtClean="0"/>
              <a:t>WSDL Components</a:t>
            </a:r>
          </a:p>
          <a:p>
            <a:pPr marL="514350" indent="-514350" algn="l">
              <a:buFont typeface="Wingdings" panose="05000000000000000000" pitchFamily="2" charset="2"/>
              <a:buChar char="ü"/>
            </a:pPr>
            <a:r>
              <a:rPr lang="en-US" b="1" dirty="0" smtClean="0"/>
              <a:t>Service</a:t>
            </a:r>
            <a:r>
              <a:rPr lang="en-US" dirty="0"/>
              <a:t> </a:t>
            </a:r>
            <a:r>
              <a:rPr lang="en-US" dirty="0" smtClean="0"/>
              <a:t>: </a:t>
            </a:r>
            <a:r>
              <a:rPr lang="en-US" dirty="0"/>
              <a:t>The </a:t>
            </a:r>
            <a:r>
              <a:rPr lang="en-US" b="1" dirty="0"/>
              <a:t>&lt;service&gt;</a:t>
            </a:r>
            <a:r>
              <a:rPr lang="en-US" dirty="0"/>
              <a:t> element defines the ports supported by the </a:t>
            </a:r>
            <a:r>
              <a:rPr lang="en-US" dirty="0" smtClean="0"/>
              <a:t>web </a:t>
            </a:r>
            <a:r>
              <a:rPr lang="en-US" dirty="0"/>
              <a:t>service. </a:t>
            </a:r>
            <a:endParaRPr lang="en-US" dirty="0" smtClean="0"/>
          </a:p>
          <a:p>
            <a:pPr marL="514350" indent="-514350" algn="l">
              <a:buFont typeface="Wingdings" panose="05000000000000000000" pitchFamily="2" charset="2"/>
              <a:buChar char="ü"/>
            </a:pPr>
            <a:r>
              <a:rPr lang="en-US" dirty="0"/>
              <a:t>Web service clients can learn the following from the service </a:t>
            </a:r>
            <a:r>
              <a:rPr lang="en-US" dirty="0" smtClean="0"/>
              <a:t>element:</a:t>
            </a:r>
          </a:p>
          <a:p>
            <a:pPr marL="514350" indent="-514350" algn="l">
              <a:buFont typeface="Wingdings" panose="05000000000000000000" pitchFamily="2" charset="2"/>
              <a:buChar char="ü"/>
            </a:pPr>
            <a:r>
              <a:rPr lang="en-US" dirty="0" smtClean="0"/>
              <a:t>where </a:t>
            </a:r>
            <a:r>
              <a:rPr lang="en-US" dirty="0"/>
              <a:t>to access the </a:t>
            </a:r>
            <a:r>
              <a:rPr lang="en-US" dirty="0" smtClean="0"/>
              <a:t>service, through </a:t>
            </a:r>
            <a:r>
              <a:rPr lang="en-US" dirty="0"/>
              <a:t>which port to access the web service, </a:t>
            </a:r>
            <a:r>
              <a:rPr lang="en-US" dirty="0" smtClean="0"/>
              <a:t>and how </a:t>
            </a:r>
            <a:r>
              <a:rPr lang="en-US" dirty="0"/>
              <a:t>the communication messages are defined.</a:t>
            </a:r>
          </a:p>
          <a:p>
            <a:pPr marL="514350" indent="-514350" algn="l">
              <a:buFont typeface="Wingdings" panose="05000000000000000000" pitchFamily="2" charset="2"/>
              <a:buChar char="ü"/>
            </a:pPr>
            <a:r>
              <a:rPr lang="en-US" dirty="0"/>
              <a:t>The service element includes a documentation element to provide human-readable documentation</a:t>
            </a:r>
            <a:r>
              <a:rPr lang="en-US" dirty="0" smtClean="0"/>
              <a:t>.</a:t>
            </a:r>
          </a:p>
          <a:p>
            <a:pPr marL="514350" indent="-514350" algn="l">
              <a:buFont typeface="Wingdings" panose="05000000000000000000" pitchFamily="2" charset="2"/>
              <a:buChar char="ü"/>
            </a:pPr>
            <a:r>
              <a:rPr lang="en-US" dirty="0" smtClean="0"/>
              <a:t>	&lt;</a:t>
            </a:r>
            <a:r>
              <a:rPr lang="en-US" dirty="0" err="1" smtClean="0"/>
              <a:t>wsdl:service</a:t>
            </a:r>
            <a:r>
              <a:rPr lang="en-US" dirty="0" smtClean="0"/>
              <a:t> name="</a:t>
            </a:r>
            <a:r>
              <a:rPr lang="en-US" dirty="0" err="1" smtClean="0"/>
              <a:t>MathsDbServiceImplService</a:t>
            </a:r>
            <a:r>
              <a:rPr lang="en-US" dirty="0" smtClean="0"/>
              <a:t>"&gt;</a:t>
            </a:r>
          </a:p>
          <a:p>
            <a:pPr marL="514350" indent="-514350" algn="l">
              <a:buFont typeface="Wingdings" panose="05000000000000000000" pitchFamily="2" charset="2"/>
              <a:buChar char="ü"/>
            </a:pPr>
            <a:r>
              <a:rPr lang="en-US" dirty="0" smtClean="0"/>
              <a:t>		&lt;</a:t>
            </a:r>
            <a:r>
              <a:rPr lang="en-US" dirty="0" err="1" smtClean="0"/>
              <a:t>wsdl:port</a:t>
            </a:r>
            <a:r>
              <a:rPr lang="en-US" dirty="0" smtClean="0"/>
              <a:t> name="</a:t>
            </a:r>
            <a:r>
              <a:rPr lang="en-US" dirty="0" err="1" smtClean="0"/>
              <a:t>MathsDbServiceImplPort</a:t>
            </a:r>
            <a:r>
              <a:rPr lang="en-US" dirty="0" smtClean="0"/>
              <a:t>" binding="</a:t>
            </a:r>
            <a:r>
              <a:rPr lang="en-US" dirty="0" err="1" smtClean="0"/>
              <a:t>tns:MathsDbServiceImplServiceSoapBinding</a:t>
            </a:r>
            <a:r>
              <a:rPr lang="en-US" dirty="0" smtClean="0"/>
              <a:t>"&gt;</a:t>
            </a:r>
          </a:p>
          <a:p>
            <a:pPr marL="514350" indent="-514350" algn="l">
              <a:buFont typeface="Wingdings" panose="05000000000000000000" pitchFamily="2" charset="2"/>
              <a:buChar char="ü"/>
            </a:pPr>
            <a:r>
              <a:rPr lang="en-US" dirty="0" smtClean="0"/>
              <a:t>			&lt;</a:t>
            </a:r>
            <a:r>
              <a:rPr lang="en-US" dirty="0" err="1" smtClean="0"/>
              <a:t>soap:address</a:t>
            </a:r>
            <a:r>
              <a:rPr lang="en-US" dirty="0" smtClean="0"/>
              <a:t> location="http://localhost:8080/</a:t>
            </a:r>
            <a:r>
              <a:rPr lang="en-US" dirty="0" err="1" smtClean="0"/>
              <a:t>DmService</a:t>
            </a:r>
            <a:r>
              <a:rPr lang="en-US" dirty="0" smtClean="0"/>
              <a:t>/1.0" /&gt;</a:t>
            </a:r>
          </a:p>
          <a:p>
            <a:pPr marL="514350" indent="-514350" algn="l">
              <a:buFont typeface="Wingdings" panose="05000000000000000000" pitchFamily="2" charset="2"/>
              <a:buChar char="ü"/>
            </a:pPr>
            <a:r>
              <a:rPr lang="en-US" dirty="0" smtClean="0"/>
              <a:t>		&lt;/</a:t>
            </a:r>
            <a:r>
              <a:rPr lang="en-US" dirty="0" err="1" smtClean="0"/>
              <a:t>wsdl:port</a:t>
            </a:r>
            <a:r>
              <a:rPr lang="en-US" dirty="0" smtClean="0"/>
              <a:t>&gt;</a:t>
            </a:r>
          </a:p>
          <a:p>
            <a:pPr marL="514350" indent="-514350" algn="l">
              <a:buFont typeface="Wingdings" panose="05000000000000000000" pitchFamily="2" charset="2"/>
              <a:buChar char="ü"/>
            </a:pPr>
            <a:r>
              <a:rPr lang="en-US" dirty="0" smtClean="0"/>
              <a:t>	&lt;/</a:t>
            </a:r>
            <a:r>
              <a:rPr lang="en-US" dirty="0" err="1" smtClean="0"/>
              <a:t>wsdl:service</a:t>
            </a:r>
            <a:r>
              <a:rPr lang="en-US" dirty="0" smtClean="0"/>
              <a:t>&gt;</a:t>
            </a:r>
          </a:p>
          <a:p>
            <a:pPr marL="514350" indent="-514350" algn="l">
              <a:buFont typeface="Wingdings" panose="05000000000000000000" pitchFamily="2" charset="2"/>
              <a:buChar char="ü"/>
            </a:pPr>
            <a:endParaRPr lang="en-US" dirty="0" smtClean="0"/>
          </a:p>
          <a:p>
            <a:pPr marL="514350" indent="-51435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09237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92500" lnSpcReduction="20000"/>
          </a:bodyPr>
          <a:lstStyle/>
          <a:p>
            <a:r>
              <a:rPr lang="en-US" dirty="0" smtClean="0"/>
              <a:t>Soap </a:t>
            </a:r>
          </a:p>
          <a:p>
            <a:pPr marL="457200" indent="-457200" algn="l">
              <a:buFont typeface="Wingdings" panose="05000000000000000000" pitchFamily="2" charset="2"/>
              <a:buChar char="ü"/>
            </a:pPr>
            <a:r>
              <a:rPr lang="en-US" dirty="0"/>
              <a:t>SOAP stands for </a:t>
            </a:r>
            <a:r>
              <a:rPr lang="en-US" b="1" dirty="0"/>
              <a:t>S</a:t>
            </a:r>
            <a:r>
              <a:rPr lang="en-US" dirty="0"/>
              <a:t>imple </a:t>
            </a:r>
            <a:r>
              <a:rPr lang="en-US" b="1" dirty="0"/>
              <a:t>O</a:t>
            </a:r>
            <a:r>
              <a:rPr lang="en-US" dirty="0"/>
              <a:t>bject </a:t>
            </a:r>
            <a:r>
              <a:rPr lang="en-US" b="1" dirty="0"/>
              <a:t>A</a:t>
            </a:r>
            <a:r>
              <a:rPr lang="en-US" dirty="0"/>
              <a:t>ccess </a:t>
            </a:r>
            <a:r>
              <a:rPr lang="en-US" b="1" dirty="0"/>
              <a:t>P</a:t>
            </a:r>
            <a:r>
              <a:rPr lang="en-US" dirty="0"/>
              <a:t>rotocol</a:t>
            </a:r>
          </a:p>
          <a:p>
            <a:pPr marL="457200" indent="-457200" algn="l">
              <a:buFont typeface="Wingdings" panose="05000000000000000000" pitchFamily="2" charset="2"/>
              <a:buChar char="ü"/>
            </a:pPr>
            <a:r>
              <a:rPr lang="en-US" dirty="0"/>
              <a:t>SOAP is an application communication </a:t>
            </a:r>
            <a:r>
              <a:rPr lang="en-US" dirty="0" smtClean="0"/>
              <a:t>protocol SOAP </a:t>
            </a:r>
            <a:r>
              <a:rPr lang="en-US" dirty="0"/>
              <a:t>is a format for sending and receiving messages</a:t>
            </a:r>
          </a:p>
          <a:p>
            <a:pPr marL="457200" indent="-457200" algn="l">
              <a:buFont typeface="Wingdings" panose="05000000000000000000" pitchFamily="2" charset="2"/>
              <a:buChar char="ü"/>
            </a:pPr>
            <a:r>
              <a:rPr lang="en-US" dirty="0"/>
              <a:t>SOAP is platform independent</a:t>
            </a:r>
          </a:p>
          <a:p>
            <a:pPr marL="457200" indent="-457200" algn="l">
              <a:buFont typeface="Wingdings" panose="05000000000000000000" pitchFamily="2" charset="2"/>
              <a:buChar char="ü"/>
            </a:pPr>
            <a:r>
              <a:rPr lang="en-US" dirty="0"/>
              <a:t>SOAP is based on XML</a:t>
            </a:r>
          </a:p>
          <a:p>
            <a:pPr marL="457200" indent="-457200" algn="l">
              <a:buFont typeface="Wingdings" panose="05000000000000000000" pitchFamily="2" charset="2"/>
              <a:buChar char="ü"/>
            </a:pPr>
            <a:r>
              <a:rPr lang="en-US" dirty="0"/>
              <a:t>SOAP is a W3C </a:t>
            </a:r>
            <a:r>
              <a:rPr lang="en-US" dirty="0" smtClean="0"/>
              <a:t>recommendation</a:t>
            </a:r>
          </a:p>
          <a:p>
            <a:pPr marL="457200" indent="-457200" algn="l">
              <a:buFont typeface="Wingdings" panose="05000000000000000000" pitchFamily="2" charset="2"/>
              <a:buChar char="ü"/>
            </a:pPr>
            <a:r>
              <a:rPr lang="en-US" dirty="0"/>
              <a:t>SOAP is a protocol specification for exchanging structured information in the implementation of Web services in computer networks. It relies on XML as its message format.</a:t>
            </a:r>
            <a:br>
              <a:rPr lang="en-US" dirty="0"/>
            </a:br>
            <a:endParaRPr lang="en-US" dirty="0" smtClean="0"/>
          </a:p>
        </p:txBody>
      </p:sp>
    </p:spTree>
    <p:extLst>
      <p:ext uri="{BB962C8B-B14F-4D97-AF65-F5344CB8AC3E}">
        <p14:creationId xmlns:p14="http://schemas.microsoft.com/office/powerpoint/2010/main" val="3149730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92500" lnSpcReduction="10000"/>
          </a:bodyPr>
          <a:lstStyle/>
          <a:p>
            <a:r>
              <a:rPr lang="en-US" dirty="0" smtClean="0"/>
              <a:t>Soap Building Blocks</a:t>
            </a:r>
          </a:p>
          <a:p>
            <a:pPr marL="457200" indent="-457200" algn="l">
              <a:buFont typeface="Wingdings" panose="05000000000000000000" pitchFamily="2" charset="2"/>
              <a:buChar char="ü"/>
            </a:pPr>
            <a:r>
              <a:rPr lang="en-US" dirty="0"/>
              <a:t>A SOAP message is an ordinary XML document containing the following elements:</a:t>
            </a:r>
          </a:p>
          <a:p>
            <a:pPr marL="457200" indent="-457200" algn="l">
              <a:buFont typeface="Wingdings" panose="05000000000000000000" pitchFamily="2" charset="2"/>
              <a:buChar char="ü"/>
            </a:pPr>
            <a:r>
              <a:rPr lang="en-US" dirty="0"/>
              <a:t>An Envelope element that identifies the XML document as a SOAP message</a:t>
            </a:r>
          </a:p>
          <a:p>
            <a:pPr marL="457200" indent="-457200" algn="l">
              <a:buFont typeface="Wingdings" panose="05000000000000000000" pitchFamily="2" charset="2"/>
              <a:buChar char="ü"/>
            </a:pPr>
            <a:r>
              <a:rPr lang="en-US" dirty="0"/>
              <a:t>A Header element that contains header information</a:t>
            </a:r>
          </a:p>
          <a:p>
            <a:pPr marL="457200" indent="-457200" algn="l">
              <a:buFont typeface="Wingdings" panose="05000000000000000000" pitchFamily="2" charset="2"/>
              <a:buChar char="ü"/>
            </a:pPr>
            <a:r>
              <a:rPr lang="en-US" dirty="0"/>
              <a:t>A Body element that contains call and response information</a:t>
            </a:r>
          </a:p>
          <a:p>
            <a:pPr marL="457200" indent="-457200" algn="l">
              <a:buFont typeface="Wingdings" panose="05000000000000000000" pitchFamily="2" charset="2"/>
              <a:buChar char="ü"/>
            </a:pPr>
            <a:r>
              <a:rPr lang="en-US" dirty="0"/>
              <a:t>A Fault element containing errors and status information</a:t>
            </a:r>
          </a:p>
          <a:p>
            <a:pPr marL="457200" indent="-4572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95644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92500"/>
          </a:bodyPr>
          <a:lstStyle/>
          <a:p>
            <a:r>
              <a:rPr lang="en-US" dirty="0" smtClean="0"/>
              <a:t>Topic</a:t>
            </a:r>
          </a:p>
          <a:p>
            <a:pPr marL="514350" indent="-514350" algn="l">
              <a:buAutoNum type="arabicPeriod"/>
            </a:pPr>
            <a:r>
              <a:rPr lang="en-US" dirty="0" smtClean="0"/>
              <a:t>Micro services</a:t>
            </a:r>
          </a:p>
          <a:p>
            <a:pPr marL="514350" indent="-514350" algn="l">
              <a:buAutoNum type="arabicPeriod"/>
            </a:pPr>
            <a:r>
              <a:rPr lang="en-US" dirty="0" smtClean="0"/>
              <a:t>WSDL structure, target namespace (</a:t>
            </a:r>
            <a:r>
              <a:rPr lang="en-US" dirty="0" err="1" smtClean="0"/>
              <a:t>tns</a:t>
            </a:r>
            <a:r>
              <a:rPr lang="en-US" dirty="0" smtClean="0"/>
              <a:t>)</a:t>
            </a:r>
          </a:p>
          <a:p>
            <a:pPr marL="514350" indent="-514350" algn="l">
              <a:buAutoNum type="arabicPeriod"/>
            </a:pPr>
            <a:r>
              <a:rPr lang="en-US" dirty="0" smtClean="0"/>
              <a:t>Soap Protocol</a:t>
            </a:r>
            <a:endParaRPr lang="en-US" dirty="0"/>
          </a:p>
          <a:p>
            <a:pPr marL="514350" indent="-514350" algn="l">
              <a:buAutoNum type="arabicPeriod"/>
            </a:pPr>
            <a:r>
              <a:rPr lang="en-US" dirty="0" smtClean="0"/>
              <a:t>Soap Message (Structure)</a:t>
            </a:r>
          </a:p>
          <a:p>
            <a:pPr marL="514350" indent="-514350" algn="l">
              <a:buAutoNum type="arabicPeriod"/>
            </a:pPr>
            <a:r>
              <a:rPr lang="en-US" dirty="0" smtClean="0"/>
              <a:t>Soap Fault</a:t>
            </a:r>
          </a:p>
          <a:p>
            <a:pPr marL="514350" indent="-514350" algn="l">
              <a:buAutoNum type="arabicPeriod"/>
            </a:pPr>
            <a:r>
              <a:rPr lang="en-US" dirty="0" smtClean="0"/>
              <a:t>Tools (</a:t>
            </a:r>
            <a:r>
              <a:rPr lang="en-US" dirty="0" err="1" smtClean="0"/>
              <a:t>wsimport</a:t>
            </a:r>
            <a:r>
              <a:rPr lang="en-US" dirty="0" smtClean="0"/>
              <a:t> / </a:t>
            </a:r>
            <a:r>
              <a:rPr lang="en-US" dirty="0" err="1" smtClean="0"/>
              <a:t>wsgen</a:t>
            </a:r>
            <a:r>
              <a:rPr lang="en-US" dirty="0" smtClean="0"/>
              <a:t>)</a:t>
            </a:r>
          </a:p>
          <a:p>
            <a:pPr marL="514350" indent="-514350" algn="l">
              <a:buAutoNum type="arabicPeriod"/>
            </a:pPr>
            <a:r>
              <a:rPr lang="en-US" dirty="0" smtClean="0"/>
              <a:t>Soap-service implementation via Spring Boot</a:t>
            </a:r>
          </a:p>
          <a:p>
            <a:pPr marL="514350" indent="-514350" algn="l">
              <a:buAutoNum type="arabicPeriod"/>
            </a:pPr>
            <a:r>
              <a:rPr lang="en-US" dirty="0" err="1" smtClean="0"/>
              <a:t>Aop</a:t>
            </a:r>
            <a:r>
              <a:rPr lang="en-US" dirty="0" smtClean="0"/>
              <a:t> Components</a:t>
            </a:r>
          </a:p>
          <a:p>
            <a:pPr marL="514350" indent="-514350" algn="l">
              <a:buAutoNum type="arabicPeriod"/>
            </a:pPr>
            <a:r>
              <a:rPr lang="en-US" dirty="0" err="1" smtClean="0"/>
              <a:t>Aop</a:t>
            </a:r>
            <a:r>
              <a:rPr lang="en-US" dirty="0" smtClean="0"/>
              <a:t> Implementation in Spring Boot Soap </a:t>
            </a:r>
            <a:r>
              <a:rPr lang="en-US" dirty="0" err="1"/>
              <a:t>w</a:t>
            </a:r>
            <a:r>
              <a:rPr lang="en-US" dirty="0" err="1" smtClean="0"/>
              <a:t>s</a:t>
            </a: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2572281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0000" lnSpcReduction="20000"/>
          </a:bodyPr>
          <a:lstStyle/>
          <a:p>
            <a:r>
              <a:rPr lang="en-US" dirty="0" smtClean="0"/>
              <a:t>Soap Building Blocks</a:t>
            </a:r>
          </a:p>
          <a:p>
            <a:pPr marL="457200" indent="-457200" algn="l">
              <a:buFont typeface="Wingdings" panose="05000000000000000000" pitchFamily="2" charset="2"/>
              <a:buChar char="ü"/>
            </a:pPr>
            <a:r>
              <a:rPr lang="en-US" dirty="0"/>
              <a:t>The SOAP Envelope </a:t>
            </a:r>
            <a:r>
              <a:rPr lang="en-US" dirty="0" smtClean="0"/>
              <a:t>Element: </a:t>
            </a:r>
            <a:r>
              <a:rPr lang="en-US" dirty="0"/>
              <a:t>The required SOAP Envelope element is the root element of a SOAP message. This element defines the XML document as a SOAP message</a:t>
            </a:r>
            <a:r>
              <a:rPr lang="en-US" dirty="0" smtClean="0"/>
              <a:t>.</a:t>
            </a:r>
          </a:p>
          <a:p>
            <a:pPr marL="457200" indent="-457200" algn="l">
              <a:buFont typeface="Wingdings" panose="05000000000000000000" pitchFamily="2" charset="2"/>
              <a:buChar char="ü"/>
            </a:pPr>
            <a:r>
              <a:rPr lang="en-US" dirty="0" smtClean="0"/>
              <a:t>&lt;</a:t>
            </a:r>
            <a:r>
              <a:rPr lang="en-US" dirty="0" err="1" smtClean="0"/>
              <a:t>soapenv:Envelope</a:t>
            </a:r>
            <a:r>
              <a:rPr lang="en-US" dirty="0" smtClean="0"/>
              <a:t> </a:t>
            </a:r>
            <a:r>
              <a:rPr lang="en-US" dirty="0" err="1" smtClean="0"/>
              <a:t>xmlns:dm</a:t>
            </a:r>
            <a:r>
              <a:rPr lang="en-US" dirty="0" smtClean="0"/>
              <a:t>=</a:t>
            </a:r>
            <a:r>
              <a:rPr lang="en-US" dirty="0" smtClean="0">
                <a:hlinkClick r:id="rId3"/>
              </a:rPr>
              <a:t>http://dm.xml.soap.sample.com/</a:t>
            </a:r>
            <a:r>
              <a:rPr lang="en-US" dirty="0"/>
              <a:t> </a:t>
            </a:r>
            <a:r>
              <a:rPr lang="en-US" dirty="0" err="1" smtClean="0"/>
              <a:t>xmlns:soapenv</a:t>
            </a:r>
            <a:r>
              <a:rPr lang="en-US" dirty="0" smtClean="0"/>
              <a:t>="http://schemas.xmlsoap.org/soap/envelope/"&gt;</a:t>
            </a:r>
          </a:p>
          <a:p>
            <a:pPr marL="457200" indent="-457200" algn="l">
              <a:buFont typeface="Wingdings" panose="05000000000000000000" pitchFamily="2" charset="2"/>
              <a:buChar char="ü"/>
            </a:pPr>
            <a:r>
              <a:rPr lang="en-US" dirty="0"/>
              <a:t>The namespace defines the Envelope as a SOAP Envelope</a:t>
            </a:r>
            <a:r>
              <a:rPr lang="en-US" dirty="0" smtClean="0"/>
              <a:t>. </a:t>
            </a:r>
            <a:r>
              <a:rPr lang="en-US" dirty="0"/>
              <a:t>If a different namespace is used, the application generates an error and discards the message</a:t>
            </a:r>
            <a:r>
              <a:rPr lang="en-US" dirty="0" smtClean="0"/>
              <a:t>.</a:t>
            </a:r>
          </a:p>
          <a:p>
            <a:r>
              <a:rPr lang="en-US" dirty="0"/>
              <a:t>The </a:t>
            </a:r>
            <a:r>
              <a:rPr lang="en-US" dirty="0" err="1"/>
              <a:t>encodingStyle</a:t>
            </a:r>
            <a:r>
              <a:rPr lang="en-US" dirty="0"/>
              <a:t> attribute is used to define the data types used in the document. This attribute may appear on any SOAP element, and applies to the element's contents and all child elements.</a:t>
            </a:r>
          </a:p>
          <a:p>
            <a:r>
              <a:rPr lang="en-US" dirty="0"/>
              <a:t>A SOAP message has no default encoding</a:t>
            </a:r>
            <a:r>
              <a:rPr lang="en-US" dirty="0" smtClean="0"/>
              <a:t>. </a:t>
            </a:r>
            <a:r>
              <a:rPr lang="en-US" dirty="0" err="1"/>
              <a:t>soap:encodingStyle</a:t>
            </a:r>
            <a:r>
              <a:rPr lang="en-US" dirty="0"/>
              <a:t>="</a:t>
            </a:r>
            <a:r>
              <a:rPr lang="en-US" i="1" dirty="0" smtClean="0"/>
              <a:t>URI</a:t>
            </a:r>
            <a:r>
              <a:rPr lang="en-US" dirty="0" smtClean="0"/>
              <a:t>“</a:t>
            </a:r>
          </a:p>
          <a:p>
            <a:pPr marL="457200" indent="-457200" algn="l">
              <a:buFont typeface="Wingdings" panose="05000000000000000000" pitchFamily="2" charset="2"/>
              <a:buChar char="ü"/>
            </a:pPr>
            <a:r>
              <a:rPr lang="en-US" dirty="0"/>
              <a:t>The optional SOAP Header element contains application-specific information (like authentication, payment, </a:t>
            </a:r>
            <a:r>
              <a:rPr lang="en-US" dirty="0" err="1"/>
              <a:t>etc</a:t>
            </a:r>
            <a:r>
              <a:rPr lang="en-US" dirty="0"/>
              <a:t>) about the SOAP message</a:t>
            </a:r>
            <a:r>
              <a:rPr lang="en-US" dirty="0" smtClean="0"/>
              <a:t>. </a:t>
            </a:r>
            <a:r>
              <a:rPr lang="en-US" dirty="0"/>
              <a:t>If the Header element is present, it must be the first child element of the Envelope element.</a:t>
            </a:r>
          </a:p>
          <a:p>
            <a:pPr marL="457200" indent="-457200" algn="l">
              <a:buFont typeface="Wingdings" panose="05000000000000000000" pitchFamily="2" charset="2"/>
              <a:buChar char="ü"/>
            </a:pPr>
            <a:endParaRPr lang="en-US" dirty="0"/>
          </a:p>
          <a:p>
            <a:pPr marL="457200" indent="-4572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870186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92500" lnSpcReduction="20000"/>
          </a:bodyPr>
          <a:lstStyle/>
          <a:p>
            <a:r>
              <a:rPr lang="en-US" dirty="0" smtClean="0"/>
              <a:t>Soap Building Blocks</a:t>
            </a:r>
          </a:p>
          <a:p>
            <a:pPr marL="457200" indent="-457200" algn="l">
              <a:buFont typeface="Wingdings" panose="05000000000000000000" pitchFamily="2" charset="2"/>
              <a:buChar char="ü"/>
            </a:pPr>
            <a:r>
              <a:rPr lang="en-US" dirty="0" smtClean="0"/>
              <a:t>The </a:t>
            </a:r>
            <a:r>
              <a:rPr lang="en-US" dirty="0"/>
              <a:t>SOAP Body </a:t>
            </a:r>
            <a:r>
              <a:rPr lang="en-US" dirty="0" smtClean="0"/>
              <a:t>Element : </a:t>
            </a:r>
            <a:r>
              <a:rPr lang="en-US" dirty="0"/>
              <a:t>contains the actual SOAP message intended for the ultimate endpoint of the message</a:t>
            </a:r>
            <a:r>
              <a:rPr lang="en-US" dirty="0" smtClean="0"/>
              <a:t>. </a:t>
            </a:r>
            <a:r>
              <a:rPr lang="en-US" dirty="0"/>
              <a:t>Immediate child elements of the SOAP Body element may be namespace-qualified</a:t>
            </a:r>
            <a:r>
              <a:rPr lang="en-US" dirty="0" smtClean="0"/>
              <a:t>.</a:t>
            </a:r>
          </a:p>
          <a:p>
            <a:pPr marL="457200" indent="-457200" algn="l">
              <a:buFont typeface="Wingdings" panose="05000000000000000000" pitchFamily="2" charset="2"/>
              <a:buChar char="ü"/>
            </a:pPr>
            <a:r>
              <a:rPr lang="en-US" dirty="0"/>
              <a:t>The SOAP Fault </a:t>
            </a:r>
            <a:r>
              <a:rPr lang="en-US" dirty="0" smtClean="0"/>
              <a:t>Element: </a:t>
            </a:r>
            <a:r>
              <a:rPr lang="en-US" dirty="0"/>
              <a:t>The optional SOAP Fault element is used to indicate error messages</a:t>
            </a:r>
            <a:r>
              <a:rPr lang="en-US" dirty="0" smtClean="0"/>
              <a:t>. </a:t>
            </a:r>
            <a:r>
              <a:rPr lang="en-US" dirty="0"/>
              <a:t>The SOAP Fault element holds errors and status information for a SOAP message</a:t>
            </a:r>
            <a:r>
              <a:rPr lang="en-US" dirty="0" smtClean="0"/>
              <a:t>.</a:t>
            </a:r>
            <a:r>
              <a:rPr lang="en-US" dirty="0"/>
              <a:t> If a Fault element is present, it must appear as a child element of the Body element. A Fault element can only appear once in a SOAP message.</a:t>
            </a:r>
          </a:p>
          <a:p>
            <a:pPr marL="457200" indent="-457200" algn="l">
              <a:buFont typeface="Wingdings" panose="05000000000000000000" pitchFamily="2" charset="2"/>
              <a:buChar char="ü"/>
            </a:pPr>
            <a:endParaRPr lang="en-US" dirty="0"/>
          </a:p>
          <a:p>
            <a:pPr marL="457200" indent="-457200" algn="l">
              <a:buFont typeface="Wingdings" panose="05000000000000000000" pitchFamily="2" charset="2"/>
              <a:buChar char="ü"/>
            </a:pPr>
            <a:endParaRPr lang="en-US" dirty="0"/>
          </a:p>
          <a:p>
            <a:pPr marL="457200" indent="-4572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583910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85000" lnSpcReduction="20000"/>
          </a:bodyPr>
          <a:lstStyle/>
          <a:p>
            <a:r>
              <a:rPr lang="en-US" dirty="0" smtClean="0"/>
              <a:t>Tools</a:t>
            </a:r>
          </a:p>
          <a:p>
            <a:pPr marL="457200" indent="-457200" algn="l">
              <a:buFont typeface="Wingdings" panose="05000000000000000000" pitchFamily="2" charset="2"/>
              <a:buChar char="ü"/>
            </a:pPr>
            <a:r>
              <a:rPr lang="en-US" b="1" dirty="0"/>
              <a:t>The </a:t>
            </a:r>
            <a:r>
              <a:rPr lang="en-US" b="1" dirty="0" err="1"/>
              <a:t>wsimport</a:t>
            </a:r>
            <a:r>
              <a:rPr lang="en-US" b="1" dirty="0"/>
              <a:t> </a:t>
            </a:r>
            <a:r>
              <a:rPr lang="en-US" b="1" dirty="0" smtClean="0"/>
              <a:t>tool: </a:t>
            </a:r>
            <a:r>
              <a:rPr lang="en-US" b="1" dirty="0"/>
              <a:t>reads a WSDL</a:t>
            </a:r>
            <a:r>
              <a:rPr lang="en-US" dirty="0"/>
              <a:t> and generates all the required artifacts for web service development, deployment, and invocation</a:t>
            </a:r>
            <a:r>
              <a:rPr lang="en-US" dirty="0" smtClean="0"/>
              <a:t>. </a:t>
            </a:r>
            <a:r>
              <a:rPr lang="en-US" b="1" dirty="0"/>
              <a:t>supports the top-down approach</a:t>
            </a:r>
            <a:r>
              <a:rPr lang="en-US" dirty="0"/>
              <a:t> to developing JAX-WS Web services, where you are starting from a </a:t>
            </a:r>
            <a:r>
              <a:rPr lang="en-US" dirty="0" err="1"/>
              <a:t>wsdl</a:t>
            </a:r>
            <a:r>
              <a:rPr lang="en-US" dirty="0" smtClean="0"/>
              <a:t>.</a:t>
            </a:r>
          </a:p>
          <a:p>
            <a:pPr marL="457200" indent="-457200" algn="l">
              <a:buFont typeface="Wingdings" panose="05000000000000000000" pitchFamily="2" charset="2"/>
              <a:buChar char="ü"/>
            </a:pPr>
            <a:r>
              <a:rPr lang="en-US" dirty="0"/>
              <a:t>The </a:t>
            </a:r>
            <a:r>
              <a:rPr lang="en-US" dirty="0" err="1"/>
              <a:t>wsimport</a:t>
            </a:r>
            <a:r>
              <a:rPr lang="en-US" dirty="0"/>
              <a:t> tool generated JAX-WS portable artifacts </a:t>
            </a:r>
            <a:r>
              <a:rPr lang="en-US" dirty="0" smtClean="0"/>
              <a:t>include Service </a:t>
            </a:r>
            <a:r>
              <a:rPr lang="en-US" dirty="0"/>
              <a:t>Endpoint Interface (SEI),</a:t>
            </a:r>
          </a:p>
          <a:p>
            <a:pPr algn="l"/>
            <a:r>
              <a:rPr lang="en-US" dirty="0"/>
              <a:t>Service, Exception class mapped from </a:t>
            </a:r>
            <a:r>
              <a:rPr lang="en-US" dirty="0" err="1"/>
              <a:t>wsdl:fault</a:t>
            </a:r>
            <a:r>
              <a:rPr lang="en-US" dirty="0"/>
              <a:t> (if any</a:t>
            </a:r>
            <a:r>
              <a:rPr lang="en-US" dirty="0" smtClean="0"/>
              <a:t>), JAXB </a:t>
            </a:r>
            <a:r>
              <a:rPr lang="en-US" dirty="0"/>
              <a:t>generated value types (mapped java classes from schema types) etc</a:t>
            </a:r>
            <a:r>
              <a:rPr lang="en-US" dirty="0" smtClean="0"/>
              <a:t>.</a:t>
            </a:r>
          </a:p>
          <a:p>
            <a:pPr marL="457200" indent="-457200" algn="l">
              <a:buFont typeface="Wingdings" panose="05000000000000000000" pitchFamily="2" charset="2"/>
              <a:buChar char="ü"/>
            </a:pPr>
            <a:r>
              <a:rPr lang="en-US" dirty="0"/>
              <a:t>The </a:t>
            </a:r>
            <a:r>
              <a:rPr lang="en-US" dirty="0" err="1"/>
              <a:t>wsimport</a:t>
            </a:r>
            <a:r>
              <a:rPr lang="en-US" dirty="0"/>
              <a:t> tool can be </a:t>
            </a:r>
            <a:r>
              <a:rPr lang="en-US" b="1" dirty="0"/>
              <a:t>launched using</a:t>
            </a:r>
            <a:r>
              <a:rPr lang="en-US" dirty="0"/>
              <a:t> the command line script wsimport.sh (Unix) or wsimport.bat (windows</a:t>
            </a:r>
            <a:r>
              <a:rPr lang="en-US" dirty="0" smtClean="0"/>
              <a:t>).</a:t>
            </a:r>
          </a:p>
          <a:p>
            <a:pPr marL="457200" indent="-457200" algn="l">
              <a:buFont typeface="Wingdings" panose="05000000000000000000" pitchFamily="2" charset="2"/>
              <a:buChar char="ü"/>
            </a:pPr>
            <a:r>
              <a:rPr lang="en-US" dirty="0" err="1" smtClean="0"/>
              <a:t>Wsimport</a:t>
            </a:r>
            <a:r>
              <a:rPr lang="en-US" dirty="0" smtClean="0"/>
              <a:t> –keep </a:t>
            </a:r>
            <a:r>
              <a:rPr lang="en-US" dirty="0" err="1" smtClean="0"/>
              <a:t>wsdl</a:t>
            </a:r>
            <a:r>
              <a:rPr lang="en-US" dirty="0" smtClean="0"/>
              <a:t> location</a:t>
            </a:r>
            <a:endParaRPr lang="en-US" dirty="0"/>
          </a:p>
          <a:p>
            <a:pPr marL="457200" indent="-457200" algn="l">
              <a:buFont typeface="Wingdings" panose="05000000000000000000" pitchFamily="2" charset="2"/>
              <a:buChar char="ü"/>
            </a:pPr>
            <a:endParaRPr lang="en-US" b="1" dirty="0"/>
          </a:p>
          <a:p>
            <a:pPr marL="457200" indent="-457200" algn="l">
              <a:buFont typeface="Wingdings" panose="05000000000000000000" pitchFamily="2" charset="2"/>
              <a:buChar char="§"/>
            </a:pP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275113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0000" lnSpcReduction="20000"/>
          </a:bodyPr>
          <a:lstStyle/>
          <a:p>
            <a:r>
              <a:rPr lang="en-US" dirty="0" smtClean="0"/>
              <a:t>Tools</a:t>
            </a:r>
          </a:p>
          <a:p>
            <a:pPr marL="457200" indent="-457200" algn="l">
              <a:buFont typeface="Wingdings" panose="05000000000000000000" pitchFamily="2" charset="2"/>
              <a:buChar char="ü"/>
            </a:pPr>
            <a:r>
              <a:rPr lang="en-US" b="1" dirty="0"/>
              <a:t>The </a:t>
            </a:r>
            <a:r>
              <a:rPr lang="en-US" b="1" dirty="0" err="1"/>
              <a:t>wsgen</a:t>
            </a:r>
            <a:r>
              <a:rPr lang="en-US" b="1" dirty="0"/>
              <a:t> </a:t>
            </a:r>
            <a:r>
              <a:rPr lang="en-US" b="1" dirty="0" smtClean="0"/>
              <a:t>tool: </a:t>
            </a:r>
            <a:r>
              <a:rPr lang="en-US" dirty="0"/>
              <a:t>The </a:t>
            </a:r>
            <a:r>
              <a:rPr lang="en-US" dirty="0" err="1"/>
              <a:t>wsgen</a:t>
            </a:r>
            <a:r>
              <a:rPr lang="en-US" dirty="0"/>
              <a:t> tool </a:t>
            </a:r>
            <a:r>
              <a:rPr lang="en-US" b="1" dirty="0"/>
              <a:t>reads an existing web service implementation class (SIB)</a:t>
            </a:r>
            <a:r>
              <a:rPr lang="en-US" u="sng" dirty="0"/>
              <a:t> </a:t>
            </a:r>
            <a:r>
              <a:rPr lang="en-US" dirty="0"/>
              <a:t>and generates the required JAX–WS portable artifacts for web service development and deployment</a:t>
            </a:r>
            <a:r>
              <a:rPr lang="en-US" dirty="0" smtClean="0"/>
              <a:t>.</a:t>
            </a:r>
          </a:p>
          <a:p>
            <a:pPr marL="457200" indent="-457200" algn="l">
              <a:buFont typeface="Wingdings" panose="05000000000000000000" pitchFamily="2" charset="2"/>
              <a:buChar char="ü"/>
            </a:pPr>
            <a:r>
              <a:rPr lang="en-US" dirty="0"/>
              <a:t>The </a:t>
            </a:r>
            <a:r>
              <a:rPr lang="en-US" dirty="0" err="1"/>
              <a:t>wsgen</a:t>
            </a:r>
            <a:r>
              <a:rPr lang="en-US" dirty="0"/>
              <a:t> tool can be used </a:t>
            </a:r>
            <a:r>
              <a:rPr lang="en-US" b="1" dirty="0"/>
              <a:t>for bottoms-up approach</a:t>
            </a:r>
            <a:r>
              <a:rPr lang="en-US" dirty="0"/>
              <a:t>, where you are starting from a service endpoint implementation (SIB) rather than a </a:t>
            </a:r>
            <a:r>
              <a:rPr lang="en-US" dirty="0" err="1"/>
              <a:t>wsdl</a:t>
            </a:r>
            <a:r>
              <a:rPr lang="en-US" dirty="0" smtClean="0"/>
              <a:t>.</a:t>
            </a:r>
          </a:p>
          <a:p>
            <a:pPr marL="457200" indent="-457200" algn="l">
              <a:buFont typeface="Wingdings" panose="05000000000000000000" pitchFamily="2" charset="2"/>
              <a:buChar char="ü"/>
            </a:pPr>
            <a:r>
              <a:rPr lang="en-US" dirty="0"/>
              <a:t>From JAX-WS RI 2.1.4 onwards, you don't have to run </a:t>
            </a:r>
            <a:r>
              <a:rPr lang="en-US" dirty="0" err="1"/>
              <a:t>wsgen</a:t>
            </a:r>
            <a:r>
              <a:rPr lang="en-US" dirty="0"/>
              <a:t>, the runtime takes care of it by generating all required classes dynamically.</a:t>
            </a:r>
            <a:endParaRPr lang="en-US" b="1" dirty="0"/>
          </a:p>
          <a:p>
            <a:pPr marL="457200" indent="-457200" algn="l">
              <a:buFont typeface="Wingdings" panose="05000000000000000000" pitchFamily="2" charset="2"/>
              <a:buChar char="ü"/>
            </a:pPr>
            <a:r>
              <a:rPr lang="en-US" dirty="0"/>
              <a:t>The </a:t>
            </a:r>
            <a:r>
              <a:rPr lang="en-US" dirty="0" err="1"/>
              <a:t>wsgen</a:t>
            </a:r>
            <a:r>
              <a:rPr lang="en-US" dirty="0"/>
              <a:t> utility generates</a:t>
            </a:r>
            <a:r>
              <a:rPr lang="en-US" dirty="0" smtClean="0"/>
              <a:t>: </a:t>
            </a:r>
            <a:r>
              <a:rPr lang="en-US" dirty="0"/>
              <a:t>JAXB </a:t>
            </a:r>
            <a:r>
              <a:rPr lang="en-US" dirty="0" smtClean="0"/>
              <a:t>classes, </a:t>
            </a:r>
            <a:r>
              <a:rPr lang="en-US" dirty="0"/>
              <a:t>WSDL file if -</a:t>
            </a:r>
            <a:r>
              <a:rPr lang="en-US" dirty="0" err="1"/>
              <a:t>wsdl</a:t>
            </a:r>
            <a:r>
              <a:rPr lang="en-US" dirty="0"/>
              <a:t> option is specified.</a:t>
            </a:r>
          </a:p>
          <a:p>
            <a:pPr marL="457200" indent="-457200" algn="l">
              <a:buFont typeface="Wingdings" panose="05000000000000000000" pitchFamily="2" charset="2"/>
              <a:buChar char="ü"/>
            </a:pPr>
            <a:r>
              <a:rPr lang="en-US" b="1" dirty="0"/>
              <a:t>Example of generating a WSDL document</a:t>
            </a:r>
          </a:p>
          <a:p>
            <a:pPr algn="l"/>
            <a:r>
              <a:rPr lang="en-US" dirty="0"/>
              <a:t> </a:t>
            </a:r>
            <a:r>
              <a:rPr lang="en-US" dirty="0" smtClean="0"/>
              <a:t>      % </a:t>
            </a:r>
            <a:r>
              <a:rPr lang="en-US" dirty="0" err="1" smtClean="0"/>
              <a:t>wsgen</a:t>
            </a:r>
            <a:r>
              <a:rPr lang="en-US" dirty="0" smtClean="0"/>
              <a:t> -</a:t>
            </a:r>
            <a:r>
              <a:rPr lang="en-US" dirty="0" err="1" smtClean="0"/>
              <a:t>cp</a:t>
            </a:r>
            <a:r>
              <a:rPr lang="en-US" dirty="0" smtClean="0"/>
              <a:t> "." -</a:t>
            </a:r>
            <a:r>
              <a:rPr lang="en-US" dirty="0" err="1" smtClean="0"/>
              <a:t>wsdl</a:t>
            </a:r>
            <a:r>
              <a:rPr lang="en-US" dirty="0" smtClean="0"/>
              <a:t> ch01.es.ExamServerImpl</a:t>
            </a:r>
          </a:p>
          <a:p>
            <a:pPr marL="457200" indent="-457200" algn="l">
              <a:buFont typeface="Wingdings" panose="05000000000000000000" pitchFamily="2" charset="2"/>
              <a:buChar char="ü"/>
            </a:pPr>
            <a:r>
              <a:rPr lang="en-US" b="1" dirty="0"/>
              <a:t>Example of generating artifacts</a:t>
            </a:r>
          </a:p>
          <a:p>
            <a:pPr algn="l"/>
            <a:r>
              <a:rPr lang="en-US" dirty="0" smtClean="0"/>
              <a:t>       % </a:t>
            </a:r>
            <a:r>
              <a:rPr lang="en-US" dirty="0" err="1" smtClean="0"/>
              <a:t>wsgen</a:t>
            </a:r>
            <a:r>
              <a:rPr lang="en-US" dirty="0" smtClean="0"/>
              <a:t> -keep -</a:t>
            </a:r>
            <a:r>
              <a:rPr lang="en-US" dirty="0" err="1" smtClean="0"/>
              <a:t>cp</a:t>
            </a:r>
            <a:r>
              <a:rPr lang="en-US" dirty="0" smtClean="0"/>
              <a:t> . ch01.ts.TimeServerImpl</a:t>
            </a:r>
            <a:endParaRPr lang="en-US" dirty="0"/>
          </a:p>
          <a:p>
            <a:pPr marL="457200" indent="-457200" algn="l">
              <a:buFont typeface="Wingdings" panose="05000000000000000000" pitchFamily="2" charset="2"/>
              <a:buChar char="ü"/>
            </a:pPr>
            <a:endParaRPr lang="en-US" b="1" dirty="0"/>
          </a:p>
          <a:p>
            <a:pPr marL="457200" indent="-457200" algn="l">
              <a:buFont typeface="Wingdings" panose="05000000000000000000" pitchFamily="2" charset="2"/>
              <a:buChar char="§"/>
            </a:pP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433396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52400"/>
            <a:ext cx="8077200" cy="6400800"/>
          </a:xfrm>
        </p:spPr>
        <p:txBody>
          <a:bodyPr>
            <a:normAutofit fontScale="70000" lnSpcReduction="20000"/>
          </a:bodyPr>
          <a:lstStyle/>
          <a:p>
            <a:r>
              <a:rPr lang="en-US" dirty="0" smtClean="0"/>
              <a:t>Stub &amp; Skelton</a:t>
            </a:r>
          </a:p>
          <a:p>
            <a:endParaRPr lang="en-US" dirty="0" smtClean="0"/>
          </a:p>
          <a:p>
            <a:pPr algn="l"/>
            <a:endParaRPr lang="en-US" dirty="0" smtClean="0"/>
          </a:p>
          <a:p>
            <a:pPr algn="l"/>
            <a:endParaRPr lang="en-US" dirty="0"/>
          </a:p>
          <a:p>
            <a:pPr algn="l"/>
            <a:endParaRPr lang="en-US" dirty="0" smtClean="0"/>
          </a:p>
          <a:p>
            <a:pPr algn="l"/>
            <a:endParaRPr lang="en-US" dirty="0" smtClean="0"/>
          </a:p>
          <a:p>
            <a:endParaRPr lang="en-US" dirty="0" smtClean="0"/>
          </a:p>
          <a:p>
            <a:endParaRPr lang="en-US" dirty="0"/>
          </a:p>
          <a:p>
            <a:endParaRPr lang="en-US" dirty="0" smtClean="0"/>
          </a:p>
          <a:p>
            <a:pPr marL="457200" indent="-457200" algn="l">
              <a:buFont typeface="Wingdings" panose="05000000000000000000" pitchFamily="2" charset="2"/>
              <a:buChar char="ü"/>
            </a:pPr>
            <a:r>
              <a:rPr lang="en-US" dirty="0" smtClean="0"/>
              <a:t>Stub </a:t>
            </a:r>
            <a:r>
              <a:rPr lang="en-US" dirty="0"/>
              <a:t>and skeleton are counterparts in a web service setup. </a:t>
            </a:r>
          </a:p>
          <a:p>
            <a:pPr marL="457200" indent="-457200" algn="l">
              <a:buFont typeface="Wingdings" panose="05000000000000000000" pitchFamily="2" charset="2"/>
              <a:buChar char="ü"/>
            </a:pPr>
            <a:r>
              <a:rPr lang="en-US" dirty="0"/>
              <a:t>Skeleton belongs to service provider side and stub belongs to receiver side. </a:t>
            </a:r>
          </a:p>
          <a:p>
            <a:pPr marL="457200" indent="-457200" algn="l">
              <a:buFont typeface="Wingdings" panose="05000000000000000000" pitchFamily="2" charset="2"/>
              <a:buChar char="ü"/>
            </a:pPr>
            <a:r>
              <a:rPr lang="en-US" dirty="0"/>
              <a:t>At lower level stub and skeleton communicate with each other. </a:t>
            </a:r>
          </a:p>
          <a:p>
            <a:pPr marL="457200" indent="-457200" algn="l">
              <a:buFont typeface="Wingdings" panose="05000000000000000000" pitchFamily="2" charset="2"/>
              <a:buChar char="ü"/>
            </a:pPr>
            <a:r>
              <a:rPr lang="en-US" dirty="0"/>
              <a:t>From client side the business objects communicates with stub objects and stub takes the responsibility form the message and invoke the web service. </a:t>
            </a:r>
          </a:p>
          <a:p>
            <a:pPr marL="457200" indent="-457200" algn="l">
              <a:buFont typeface="Wingdings" panose="05000000000000000000" pitchFamily="2" charset="2"/>
              <a:buChar char="ü"/>
            </a:pPr>
            <a:r>
              <a:rPr lang="en-US" dirty="0"/>
              <a:t>Once the invoking is done, at service provider side, skeleton is the parallel object for stub and it receives the request message and understands it and passes on the information to service side business objects.</a:t>
            </a:r>
          </a:p>
          <a:p>
            <a:pPr algn="l"/>
            <a:endParaRPr lang="en-US" dirty="0" smtClean="0"/>
          </a:p>
          <a:p>
            <a:pPr marL="514350" indent="-514350" algn="l">
              <a:buAutoNum type="arabicPeriod"/>
            </a:pPr>
            <a:endParaRPr lang="en-US" dirty="0" smtClean="0"/>
          </a:p>
          <a:p>
            <a:pPr marL="514350" indent="-514350" algn="l">
              <a:buAutoNum type="arabicPeriod"/>
            </a:pPr>
            <a:endParaRPr lang="en-US" dirty="0" smtClean="0"/>
          </a:p>
        </p:txBody>
      </p:sp>
      <p:pic>
        <p:nvPicPr>
          <p:cNvPr id="5" name="Picture 4" descr="Web Service"/>
          <p:cNvPicPr/>
          <p:nvPr/>
        </p:nvPicPr>
        <p:blipFill>
          <a:blip r:embed="rId3">
            <a:extLst>
              <a:ext uri="{28A0092B-C50C-407E-A947-70E740481C1C}">
                <a14:useLocalDpi xmlns:a14="http://schemas.microsoft.com/office/drawing/2010/main" val="0"/>
              </a:ext>
            </a:extLst>
          </a:blip>
          <a:srcRect/>
          <a:stretch>
            <a:fillRect/>
          </a:stretch>
        </p:blipFill>
        <p:spPr bwMode="auto">
          <a:xfrm>
            <a:off x="1295400" y="838200"/>
            <a:ext cx="6400800" cy="2114222"/>
          </a:xfrm>
          <a:prstGeom prst="rect">
            <a:avLst/>
          </a:prstGeom>
          <a:noFill/>
          <a:ln>
            <a:noFill/>
          </a:ln>
        </p:spPr>
      </p:pic>
    </p:spTree>
    <p:extLst>
      <p:ext uri="{BB962C8B-B14F-4D97-AF65-F5344CB8AC3E}">
        <p14:creationId xmlns:p14="http://schemas.microsoft.com/office/powerpoint/2010/main" val="2885090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52400"/>
            <a:ext cx="8077200" cy="6400800"/>
          </a:xfrm>
        </p:spPr>
        <p:txBody>
          <a:bodyPr>
            <a:normAutofit/>
          </a:bodyPr>
          <a:lstStyle/>
          <a:p>
            <a:r>
              <a:rPr lang="en-US" dirty="0" smtClean="0"/>
              <a:t>Stub &amp; Skelton</a:t>
            </a:r>
          </a:p>
          <a:p>
            <a:pPr marL="457200" indent="-457200" algn="l">
              <a:buFont typeface="Wingdings" panose="05000000000000000000" pitchFamily="2" charset="2"/>
              <a:buChar char="ü"/>
            </a:pPr>
            <a:r>
              <a:rPr lang="en-US" dirty="0" smtClean="0"/>
              <a:t>A </a:t>
            </a:r>
            <a:r>
              <a:rPr lang="en-US" dirty="0"/>
              <a:t>client SOAP Engine contains the stubs objects. The server SOAP Engine </a:t>
            </a:r>
            <a:r>
              <a:rPr lang="en-US" dirty="0" smtClean="0"/>
              <a:t>contains </a:t>
            </a:r>
            <a:r>
              <a:rPr lang="en-US" dirty="0"/>
              <a:t>the skeleton objects. </a:t>
            </a: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728913"/>
            <a:ext cx="574357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72000"/>
            <a:ext cx="41148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264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01000" cy="5486400"/>
          </a:xfrm>
        </p:spPr>
        <p:txBody>
          <a:bodyPr>
            <a:normAutofit/>
          </a:bodyPr>
          <a:lstStyle/>
          <a:p>
            <a:r>
              <a:rPr lang="en-US" dirty="0" smtClean="0"/>
              <a:t>Disadvantages of Soap web service</a:t>
            </a:r>
          </a:p>
          <a:p>
            <a:pPr marL="457200" indent="-457200" algn="l">
              <a:buFont typeface="Wingdings" panose="05000000000000000000" pitchFamily="2" charset="2"/>
              <a:buChar char="ü"/>
            </a:pPr>
            <a:r>
              <a:rPr lang="en-US" b="1" dirty="0"/>
              <a:t>Slow</a:t>
            </a:r>
            <a:r>
              <a:rPr lang="en-US" dirty="0"/>
              <a:t>: SOAP uses XML format that must be parsed to be read. It defines many standards that must be followed while developing the SOAP applications. So it is slow and consumes more bandwidth and resource</a:t>
            </a:r>
            <a:r>
              <a:rPr lang="en-US" dirty="0" smtClean="0"/>
              <a:t>.</a:t>
            </a:r>
          </a:p>
          <a:p>
            <a:pPr marL="457200" indent="-457200" algn="l">
              <a:buFont typeface="Wingdings" panose="05000000000000000000" pitchFamily="2" charset="2"/>
              <a:buChar char="ü"/>
            </a:pPr>
            <a:r>
              <a:rPr lang="en-US" b="1" dirty="0"/>
              <a:t>WSDL dependent</a:t>
            </a:r>
            <a:r>
              <a:rPr lang="en-US" dirty="0"/>
              <a:t>: SOAP uses WSDL and doesn't have any other mechanism to discover the service.</a:t>
            </a: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3392754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lnSpcReduction="10000"/>
          </a:bodyPr>
          <a:lstStyle/>
          <a:p>
            <a:r>
              <a:rPr lang="en-US" dirty="0" smtClean="0"/>
              <a:t>Aspect Oriented Programming (AOP)</a:t>
            </a:r>
          </a:p>
          <a:p>
            <a:pPr marL="457200" indent="-457200" algn="l">
              <a:buFont typeface="Wingdings" panose="05000000000000000000" pitchFamily="2" charset="2"/>
              <a:buChar char="ü"/>
            </a:pPr>
            <a:r>
              <a:rPr lang="en-US" dirty="0"/>
              <a:t>Spring AOP enables Aspect-Oriented Programming in spring applications. </a:t>
            </a:r>
            <a:endParaRPr lang="en-US" dirty="0" smtClean="0"/>
          </a:p>
          <a:p>
            <a:pPr marL="457200" indent="-457200" algn="l">
              <a:buFont typeface="Wingdings" panose="05000000000000000000" pitchFamily="2" charset="2"/>
              <a:buChar char="ü"/>
            </a:pPr>
            <a:r>
              <a:rPr lang="en-US" dirty="0"/>
              <a:t>In AOP, aspects enable the modularization of concerns such as transaction management, logging or security that cut across multiple types and objects (often termed crosscutting concerns</a:t>
            </a:r>
            <a:r>
              <a:rPr lang="en-US" dirty="0" smtClean="0"/>
              <a:t>).</a:t>
            </a:r>
          </a:p>
          <a:p>
            <a:pPr marL="457200" indent="-457200" algn="l">
              <a:buFont typeface="Wingdings" panose="05000000000000000000" pitchFamily="2" charset="2"/>
              <a:buChar char="ü"/>
            </a:pPr>
            <a:r>
              <a:rPr lang="en-US" dirty="0"/>
              <a:t>Another important term in AOP is advice. It is the action taken by an aspect at a particular join point. </a:t>
            </a: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725483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92500"/>
          </a:bodyPr>
          <a:lstStyle/>
          <a:p>
            <a:r>
              <a:rPr lang="en-US" dirty="0" smtClean="0"/>
              <a:t>Aspect Oriented Programming (AOP)</a:t>
            </a:r>
          </a:p>
          <a:p>
            <a:pPr marL="457200" indent="-457200" algn="l">
              <a:buFont typeface="Wingdings" panose="05000000000000000000" pitchFamily="2" charset="2"/>
              <a:buChar char="ü"/>
            </a:pPr>
            <a:r>
              <a:rPr lang="en-US" dirty="0" smtClean="0"/>
              <a:t>Aspect: </a:t>
            </a:r>
            <a:r>
              <a:rPr lang="en-US" dirty="0"/>
              <a:t>A modularization of a concern that cuts across multiple classes</a:t>
            </a:r>
            <a:r>
              <a:rPr lang="en-US" dirty="0" smtClean="0"/>
              <a:t>. Use </a:t>
            </a:r>
            <a:r>
              <a:rPr lang="en-US" dirty="0"/>
              <a:t>@</a:t>
            </a:r>
            <a:r>
              <a:rPr lang="en-US" dirty="0" smtClean="0"/>
              <a:t>Aspect.</a:t>
            </a:r>
          </a:p>
          <a:p>
            <a:pPr marL="457200" indent="-457200" algn="l">
              <a:buFont typeface="Wingdings" panose="05000000000000000000" pitchFamily="2" charset="2"/>
              <a:buChar char="ü"/>
            </a:pPr>
            <a:r>
              <a:rPr lang="en-US" dirty="0" smtClean="0"/>
              <a:t>Join point: A </a:t>
            </a:r>
            <a:r>
              <a:rPr lang="en-US" dirty="0"/>
              <a:t>join point </a:t>
            </a:r>
            <a:r>
              <a:rPr lang="en-US" i="1" dirty="0"/>
              <a:t>always</a:t>
            </a:r>
            <a:r>
              <a:rPr lang="en-US" dirty="0"/>
              <a:t> represents a method execution</a:t>
            </a:r>
            <a:r>
              <a:rPr lang="en-US" dirty="0" smtClean="0"/>
              <a:t>.</a:t>
            </a:r>
          </a:p>
          <a:p>
            <a:pPr marL="457200" indent="-457200" algn="l">
              <a:buFont typeface="Wingdings" panose="05000000000000000000" pitchFamily="2" charset="2"/>
              <a:buChar char="ü"/>
            </a:pPr>
            <a:r>
              <a:rPr lang="en-US" dirty="0" err="1" smtClean="0"/>
              <a:t>Pointcut</a:t>
            </a:r>
            <a:r>
              <a:rPr lang="en-US" dirty="0" smtClean="0"/>
              <a:t>: A </a:t>
            </a:r>
            <a:r>
              <a:rPr lang="en-US" dirty="0"/>
              <a:t>predicate that matches join points</a:t>
            </a:r>
            <a:r>
              <a:rPr lang="en-US" dirty="0" smtClean="0"/>
              <a:t>. </a:t>
            </a:r>
            <a:r>
              <a:rPr lang="en-US" dirty="0"/>
              <a:t>Spring uses the AspectJ </a:t>
            </a:r>
            <a:r>
              <a:rPr lang="en-US" dirty="0" err="1"/>
              <a:t>pointcut</a:t>
            </a:r>
            <a:r>
              <a:rPr lang="en-US" dirty="0"/>
              <a:t> expression language by default</a:t>
            </a:r>
            <a:r>
              <a:rPr lang="en-US" dirty="0" smtClean="0"/>
              <a:t>.</a:t>
            </a:r>
          </a:p>
          <a:p>
            <a:pPr marL="457200" indent="-457200" algn="l">
              <a:buFont typeface="Wingdings" panose="05000000000000000000" pitchFamily="2" charset="2"/>
              <a:buChar char="ü"/>
            </a:pPr>
            <a:r>
              <a:rPr lang="en-US" dirty="0"/>
              <a:t>@</a:t>
            </a:r>
            <a:r>
              <a:rPr lang="en-US" dirty="0" err="1"/>
              <a:t>Pointcut</a:t>
            </a:r>
            <a:r>
              <a:rPr lang="en-US" dirty="0"/>
              <a:t>("execution(* com.example.spring.boot.rest.service.DmServiceImpl.queryEmpConfigs(..)) &amp;&amp; </a:t>
            </a:r>
            <a:r>
              <a:rPr lang="en-US" dirty="0" err="1"/>
              <a:t>args</a:t>
            </a:r>
            <a:r>
              <a:rPr lang="en-US" dirty="0"/>
              <a:t>(id,..))")</a:t>
            </a:r>
            <a:endParaRPr lang="en-US" dirty="0" smtClean="0"/>
          </a:p>
        </p:txBody>
      </p:sp>
    </p:spTree>
    <p:extLst>
      <p:ext uri="{BB962C8B-B14F-4D97-AF65-F5344CB8AC3E}">
        <p14:creationId xmlns:p14="http://schemas.microsoft.com/office/powerpoint/2010/main" val="2475738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0000" lnSpcReduction="20000"/>
          </a:bodyPr>
          <a:lstStyle/>
          <a:p>
            <a:r>
              <a:rPr lang="en-US" dirty="0" smtClean="0"/>
              <a:t>Aspect Oriented Programming (AOP)</a:t>
            </a:r>
          </a:p>
          <a:p>
            <a:pPr marL="457200" indent="-457200" algn="l">
              <a:buFont typeface="Wingdings" panose="05000000000000000000" pitchFamily="2" charset="2"/>
              <a:buChar char="ü"/>
            </a:pPr>
            <a:r>
              <a:rPr lang="en-US" dirty="0" smtClean="0"/>
              <a:t>Advice: Action </a:t>
            </a:r>
            <a:r>
              <a:rPr lang="en-US" dirty="0"/>
              <a:t>taken by an aspect at a particular join point. Different types of advice include "around," "before" and "after" advice. There are five types of advice in spring AOP.</a:t>
            </a:r>
            <a:endParaRPr lang="en-US" dirty="0" smtClean="0"/>
          </a:p>
          <a:p>
            <a:pPr marL="457200" indent="-457200" algn="l">
              <a:buFont typeface="Wingdings" panose="05000000000000000000" pitchFamily="2" charset="2"/>
              <a:buChar char="ü"/>
            </a:pPr>
            <a:r>
              <a:rPr lang="en-US" b="1" dirty="0"/>
              <a:t>Before advice</a:t>
            </a:r>
            <a:r>
              <a:rPr lang="en-US" dirty="0"/>
              <a:t>: Advice that executes before a join point, but which does not have the ability to prevent execution flow proceeding to the join point (unless it throws an exception</a:t>
            </a:r>
            <a:r>
              <a:rPr lang="en-US" dirty="0" smtClean="0"/>
              <a:t>).</a:t>
            </a:r>
          </a:p>
          <a:p>
            <a:pPr marL="457200" indent="-457200" algn="l">
              <a:buFont typeface="Wingdings" panose="05000000000000000000" pitchFamily="2" charset="2"/>
              <a:buChar char="ü"/>
            </a:pPr>
            <a:r>
              <a:rPr lang="en-US" b="1" dirty="0"/>
              <a:t>After returning advice</a:t>
            </a:r>
            <a:r>
              <a:rPr lang="en-US" dirty="0"/>
              <a:t>: Advice to be executed after a join point completes normally: for example, if a method returns without throwing an exception.</a:t>
            </a:r>
          </a:p>
          <a:p>
            <a:pPr marL="457200" indent="-457200" algn="l">
              <a:buFont typeface="Wingdings" panose="05000000000000000000" pitchFamily="2" charset="2"/>
              <a:buChar char="ü"/>
            </a:pPr>
            <a:r>
              <a:rPr lang="en-US" b="1" dirty="0"/>
              <a:t>After throwing advice</a:t>
            </a:r>
            <a:r>
              <a:rPr lang="en-US" dirty="0"/>
              <a:t>: Advice to be executed if a method exits by throwing an exception.</a:t>
            </a:r>
          </a:p>
          <a:p>
            <a:pPr marL="457200" indent="-457200" algn="l">
              <a:buFont typeface="Wingdings" panose="05000000000000000000" pitchFamily="2" charset="2"/>
              <a:buChar char="ü"/>
            </a:pPr>
            <a:r>
              <a:rPr lang="en-US" b="1" dirty="0"/>
              <a:t>After advice</a:t>
            </a:r>
            <a:r>
              <a:rPr lang="en-US" dirty="0"/>
              <a:t>: Advice to be executed regardless of the means by which a join point exits (normal or exceptional return).</a:t>
            </a:r>
          </a:p>
          <a:p>
            <a:pPr marL="457200" indent="-457200" algn="l">
              <a:buFont typeface="Wingdings" panose="05000000000000000000" pitchFamily="2" charset="2"/>
              <a:buChar char="ü"/>
            </a:pPr>
            <a:r>
              <a:rPr lang="en-US" b="1" dirty="0"/>
              <a:t>Around advice:</a:t>
            </a:r>
            <a:r>
              <a:rPr lang="en-US" dirty="0"/>
              <a:t> Advice that surrounds a join point such as a method invocation. This is the most powerful kind of advice. Around advice can perform custom behavior before and after the method invocation.</a:t>
            </a:r>
          </a:p>
          <a:p>
            <a:pPr marL="457200" indent="-4572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2025358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a:bodyPr>
          <a:lstStyle/>
          <a:p>
            <a:r>
              <a:rPr lang="en-US" dirty="0" smtClean="0"/>
              <a:t>Micro Services</a:t>
            </a:r>
          </a:p>
          <a:p>
            <a:pPr algn="l"/>
            <a:r>
              <a:rPr lang="en-US" dirty="0" smtClean="0"/>
              <a:t>What is really-means?</a:t>
            </a:r>
          </a:p>
          <a:p>
            <a:pPr algn="l"/>
            <a:r>
              <a:rPr lang="en-US" dirty="0" smtClean="0"/>
              <a:t>What are benefits?</a:t>
            </a:r>
            <a:endParaRPr lang="en-US" dirty="0"/>
          </a:p>
          <a:p>
            <a:pPr algn="l"/>
            <a:r>
              <a:rPr lang="en-US" dirty="0" smtClean="0"/>
              <a:t>Micro Services Architecture on spring cloud ?</a:t>
            </a:r>
            <a:br>
              <a:rPr lang="en-US" dirty="0" smtClean="0"/>
            </a:b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432159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0000" lnSpcReduction="20000"/>
          </a:bodyPr>
          <a:lstStyle/>
          <a:p>
            <a:r>
              <a:rPr lang="en-US" dirty="0" smtClean="0"/>
              <a:t>Aspect Oriented Programming (AOP)</a:t>
            </a:r>
          </a:p>
          <a:p>
            <a:endParaRPr lang="en-US" dirty="0" smtClean="0"/>
          </a:p>
          <a:p>
            <a:pPr marL="457200" indent="-457200" algn="l">
              <a:buFont typeface="Wingdings" panose="05000000000000000000" pitchFamily="2" charset="2"/>
              <a:buChar char="ü"/>
            </a:pPr>
            <a:r>
              <a:rPr lang="en-US" dirty="0" smtClean="0"/>
              <a:t>Target object : These are the objects on which advices are applied. </a:t>
            </a:r>
          </a:p>
          <a:p>
            <a:pPr marL="457200" indent="-457200" algn="l">
              <a:buFont typeface="Wingdings" panose="05000000000000000000" pitchFamily="2" charset="2"/>
              <a:buChar char="ü"/>
            </a:pPr>
            <a:r>
              <a:rPr lang="en-US" dirty="0" smtClean="0"/>
              <a:t>AOP proxy: an object created by the AOP framework in order to implement the aspect contracts (advise method executions and so on). In the Spring Framework, an AOP proxy will be a JDK dynamic proxy or a CGLIB proxy.</a:t>
            </a:r>
          </a:p>
          <a:p>
            <a:pPr marL="457200" indent="-457200" algn="l">
              <a:buFont typeface="Wingdings" panose="05000000000000000000" pitchFamily="2" charset="2"/>
              <a:buChar char="ü"/>
            </a:pPr>
            <a:r>
              <a:rPr lang="en-US" dirty="0"/>
              <a:t>Weaving: It is the process of linking aspects with other objects to create the advised proxy objects. </a:t>
            </a:r>
            <a:r>
              <a:rPr lang="en-US" dirty="0" smtClean="0"/>
              <a:t>The process of creating proxy objects from target object may be termed as weaving. This </a:t>
            </a:r>
            <a:r>
              <a:rPr lang="en-US" dirty="0"/>
              <a:t>can be done at compile time, load time or at runtime. Spring AOP performs weaving at the runtime</a:t>
            </a:r>
            <a:r>
              <a:rPr lang="en-US" dirty="0" smtClean="0"/>
              <a:t>. </a:t>
            </a:r>
          </a:p>
          <a:p>
            <a:pPr marL="457200" indent="-457200" algn="l">
              <a:buFont typeface="Wingdings" panose="05000000000000000000" pitchFamily="2" charset="2"/>
              <a:buChar char="ü"/>
            </a:pPr>
            <a:r>
              <a:rPr lang="en-US" dirty="0" smtClean="0"/>
              <a:t>AOP </a:t>
            </a:r>
            <a:r>
              <a:rPr lang="en-US" dirty="0"/>
              <a:t>has no link with IOC so AOP can be used individually.</a:t>
            </a:r>
          </a:p>
          <a:p>
            <a:pPr marL="457200" indent="-457200" algn="l">
              <a:buFont typeface="Wingdings" panose="05000000000000000000" pitchFamily="2" charset="2"/>
              <a:buChar char="ü"/>
            </a:pPr>
            <a:r>
              <a:rPr lang="en-US" dirty="0"/>
              <a:t>Spring AOP currently supports only method execution join points.</a:t>
            </a:r>
          </a:p>
          <a:p>
            <a:pPr marL="457200" indent="-457200" algn="l">
              <a:buFont typeface="Wingdings" panose="05000000000000000000" pitchFamily="2" charset="2"/>
              <a:buChar char="ü"/>
            </a:pPr>
            <a:r>
              <a:rPr lang="en-US" dirty="0"/>
              <a:t>Spring AOP is proxy based.</a:t>
            </a:r>
          </a:p>
          <a:p>
            <a:pPr marL="457200" indent="-4572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2446789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40000" lnSpcReduction="20000"/>
          </a:bodyPr>
          <a:lstStyle/>
          <a:p>
            <a:r>
              <a:rPr lang="en-US" sz="6000" dirty="0" smtClean="0"/>
              <a:t>References</a:t>
            </a:r>
          </a:p>
          <a:p>
            <a:endParaRPr lang="en-US" sz="5100" dirty="0" smtClean="0"/>
          </a:p>
          <a:p>
            <a:pPr marL="457200" indent="-457200" algn="l">
              <a:buFont typeface="Wingdings" panose="05000000000000000000" pitchFamily="2" charset="2"/>
              <a:buChar char="ü"/>
            </a:pPr>
            <a:r>
              <a:rPr lang="en-US" sz="5100" dirty="0">
                <a:hlinkClick r:id="rId3"/>
              </a:rPr>
              <a:t>http://projects.spring.io/spring-ws</a:t>
            </a:r>
            <a:r>
              <a:rPr lang="en-US" sz="5100" dirty="0" smtClean="0">
                <a:hlinkClick r:id="rId3"/>
              </a:rPr>
              <a:t>/</a:t>
            </a:r>
            <a:endParaRPr lang="en-US" sz="5100" dirty="0" smtClean="0"/>
          </a:p>
          <a:p>
            <a:pPr marL="457200" indent="-457200" algn="l">
              <a:buFont typeface="Wingdings" panose="05000000000000000000" pitchFamily="2" charset="2"/>
              <a:buChar char="ü"/>
            </a:pPr>
            <a:r>
              <a:rPr lang="en-US" sz="5100" dirty="0">
                <a:hlinkClick r:id="rId4"/>
              </a:rPr>
              <a:t>http://</a:t>
            </a:r>
            <a:r>
              <a:rPr lang="en-US" sz="5100" dirty="0" smtClean="0">
                <a:hlinkClick r:id="rId4"/>
              </a:rPr>
              <a:t>docs.spring.io/spring-ws/site/reference/html/tutorial.html</a:t>
            </a:r>
            <a:endParaRPr lang="en-US" sz="5100" dirty="0" smtClean="0"/>
          </a:p>
          <a:p>
            <a:pPr marL="457200" indent="-457200" algn="l">
              <a:buFont typeface="Wingdings" panose="05000000000000000000" pitchFamily="2" charset="2"/>
              <a:buChar char="ü"/>
            </a:pPr>
            <a:r>
              <a:rPr lang="en-US" sz="5100" dirty="0">
                <a:hlinkClick r:id="rId5"/>
              </a:rPr>
              <a:t>http://javapapers.com/web-service/web-service-introduction-tutorial</a:t>
            </a:r>
            <a:r>
              <a:rPr lang="en-US" sz="5100" dirty="0" smtClean="0">
                <a:hlinkClick r:id="rId5"/>
              </a:rPr>
              <a:t>/</a:t>
            </a:r>
            <a:endParaRPr lang="en-US" sz="5100" dirty="0" smtClean="0"/>
          </a:p>
          <a:p>
            <a:pPr marL="457200" indent="-457200" algn="l">
              <a:buFont typeface="Wingdings" panose="05000000000000000000" pitchFamily="2" charset="2"/>
              <a:buChar char="ü"/>
            </a:pPr>
            <a:r>
              <a:rPr lang="en-US" sz="5100" dirty="0">
                <a:hlinkClick r:id="rId6"/>
              </a:rPr>
              <a:t>http://</a:t>
            </a:r>
            <a:r>
              <a:rPr lang="en-US" sz="5100" dirty="0" smtClean="0">
                <a:hlinkClick r:id="rId6"/>
              </a:rPr>
              <a:t>download.oracle.com/otn_hosted_doc/jdeveloper/1012/web_services/ws_a_creatingstubs.html</a:t>
            </a:r>
            <a:endParaRPr lang="en-US" sz="5100" dirty="0" smtClean="0"/>
          </a:p>
          <a:p>
            <a:pPr marL="457200" indent="-457200" algn="l">
              <a:buFont typeface="Wingdings" panose="05000000000000000000" pitchFamily="2" charset="2"/>
              <a:buChar char="ü"/>
            </a:pPr>
            <a:r>
              <a:rPr lang="en-US" sz="5100" dirty="0">
                <a:hlinkClick r:id="rId7"/>
              </a:rPr>
              <a:t>http://</a:t>
            </a:r>
            <a:r>
              <a:rPr lang="en-US" sz="5100" dirty="0" smtClean="0">
                <a:hlinkClick r:id="rId7"/>
              </a:rPr>
              <a:t>download.oracle.com/otn_hosted_doc/jdeveloper/1012/web_services/ws_genwebservicestubskeleton.html</a:t>
            </a:r>
            <a:endParaRPr lang="en-US" sz="5100" dirty="0" smtClean="0"/>
          </a:p>
          <a:p>
            <a:pPr marL="457200" indent="-457200" algn="l">
              <a:buFont typeface="Wingdings" panose="05000000000000000000" pitchFamily="2" charset="2"/>
              <a:buChar char="ü"/>
            </a:pPr>
            <a:r>
              <a:rPr lang="en-US" sz="5100" dirty="0">
                <a:hlinkClick r:id="rId8"/>
              </a:rPr>
              <a:t>https://</a:t>
            </a:r>
            <a:r>
              <a:rPr lang="en-US" sz="5100" dirty="0" smtClean="0">
                <a:hlinkClick r:id="rId8"/>
              </a:rPr>
              <a:t>www.novell.com/documentation/extend5/Docs/help/Director/books/utoolsUnderstandingServices.html</a:t>
            </a:r>
            <a:endParaRPr lang="en-US" sz="5100" dirty="0" smtClean="0"/>
          </a:p>
          <a:p>
            <a:pPr marL="457200" indent="-457200" algn="l">
              <a:buFont typeface="Wingdings" panose="05000000000000000000" pitchFamily="2" charset="2"/>
              <a:buChar char="ü"/>
            </a:pPr>
            <a:r>
              <a:rPr lang="en-US" sz="5100" dirty="0">
                <a:hlinkClick r:id="rId9"/>
              </a:rPr>
              <a:t>http://</a:t>
            </a:r>
            <a:r>
              <a:rPr lang="en-US" sz="5100" dirty="0" smtClean="0">
                <a:hlinkClick r:id="rId9"/>
              </a:rPr>
              <a:t>www.service-architecture.com/articles/web-services/soap.html</a:t>
            </a:r>
            <a:endParaRPr lang="en-US" sz="5100" dirty="0" smtClean="0"/>
          </a:p>
          <a:p>
            <a:pPr marL="457200" indent="-457200" algn="l">
              <a:buFont typeface="Wingdings" panose="05000000000000000000" pitchFamily="2" charset="2"/>
              <a:buChar char="ü"/>
            </a:pPr>
            <a:r>
              <a:rPr lang="en-US" sz="5100" dirty="0">
                <a:hlinkClick r:id="rId9"/>
              </a:rPr>
              <a:t>http://</a:t>
            </a:r>
            <a:r>
              <a:rPr lang="en-US" sz="5100" dirty="0" smtClean="0">
                <a:hlinkClick r:id="rId9"/>
              </a:rPr>
              <a:t>www.service-architecture.com/articles/web-services/soap.html</a:t>
            </a:r>
            <a:endParaRPr lang="en-US" sz="5100" dirty="0" smtClean="0"/>
          </a:p>
          <a:p>
            <a:pPr marL="457200" indent="-457200" algn="l">
              <a:buFont typeface="Wingdings" panose="05000000000000000000" pitchFamily="2" charset="2"/>
              <a:buChar char="ü"/>
            </a:pPr>
            <a:r>
              <a:rPr lang="en-US" sz="5100" dirty="0">
                <a:hlinkClick r:id="rId10"/>
              </a:rPr>
              <a:t>http://blog.smartbear.com/apis/understanding-soap-and-rest-basics</a:t>
            </a:r>
            <a:r>
              <a:rPr lang="en-US" sz="5100" dirty="0" smtClean="0">
                <a:hlinkClick r:id="rId10"/>
              </a:rPr>
              <a:t>/</a:t>
            </a:r>
            <a:endParaRPr lang="en-US" sz="5100" dirty="0" smtClean="0"/>
          </a:p>
          <a:p>
            <a:pPr marL="457200" indent="-457200" algn="l">
              <a:buFont typeface="Wingdings" panose="05000000000000000000" pitchFamily="2" charset="2"/>
              <a:buChar char="ü"/>
            </a:pPr>
            <a:r>
              <a:rPr lang="en-US" sz="5100" dirty="0">
                <a:hlinkClick r:id="rId11"/>
              </a:rPr>
              <a:t>http://</a:t>
            </a:r>
            <a:r>
              <a:rPr lang="en-US" sz="5100" dirty="0" smtClean="0">
                <a:hlinkClick r:id="rId11"/>
              </a:rPr>
              <a:t>www.java2blog.com/2016/06/difference-between-soap-and-rest-web-services.html</a:t>
            </a:r>
            <a:endParaRPr lang="en-US" sz="5100" dirty="0" smtClean="0"/>
          </a:p>
          <a:p>
            <a:pPr marL="457200" indent="-457200" algn="l">
              <a:buFont typeface="Wingdings" panose="05000000000000000000" pitchFamily="2" charset="2"/>
              <a:buChar char="ü"/>
            </a:pPr>
            <a:endParaRPr lang="en-US" sz="3800" dirty="0" smtClean="0"/>
          </a:p>
          <a:p>
            <a:pPr algn="l"/>
            <a:endParaRPr lang="en-US" dirty="0" smtClean="0"/>
          </a:p>
          <a:p>
            <a:pPr marL="457200" indent="-457200" algn="l">
              <a:buFont typeface="Wingdings" panose="05000000000000000000" pitchFamily="2" charset="2"/>
              <a:buChar char="ü"/>
            </a:pPr>
            <a:endParaRPr lang="en-US" dirty="0" smtClean="0"/>
          </a:p>
          <a:p>
            <a:pPr marL="457200" indent="-4572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2967543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a:bodyPr>
          <a:lstStyle/>
          <a:p>
            <a:pPr algn="l"/>
            <a:endParaRPr lang="en-US" dirty="0" smtClean="0"/>
          </a:p>
          <a:p>
            <a:endParaRPr lang="en-US" dirty="0" smtClean="0"/>
          </a:p>
          <a:p>
            <a:endParaRPr lang="en-US" dirty="0" smtClean="0"/>
          </a:p>
          <a:p>
            <a:endParaRPr lang="en-US"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3246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834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lnSpcReduction="10000"/>
          </a:bodyPr>
          <a:lstStyle/>
          <a:p>
            <a:r>
              <a:rPr lang="en-US" dirty="0" smtClean="0"/>
              <a:t>Micro Services</a:t>
            </a:r>
          </a:p>
          <a:p>
            <a:pPr algn="l"/>
            <a:r>
              <a:rPr lang="en-US" dirty="0" smtClean="0"/>
              <a:t>What is really-means?</a:t>
            </a:r>
          </a:p>
          <a:p>
            <a:pPr marL="457200" indent="-457200" algn="l">
              <a:buFont typeface="Wingdings" panose="05000000000000000000" pitchFamily="2" charset="2"/>
              <a:buChar char="ü"/>
            </a:pPr>
            <a:r>
              <a:rPr lang="en-US" dirty="0"/>
              <a:t>Create your application as a suite of services instead of one tightly coupled monolith of code, and it's easier to change and </a:t>
            </a:r>
            <a:r>
              <a:rPr lang="en-US" dirty="0" smtClean="0"/>
              <a:t>maintain </a:t>
            </a:r>
            <a:r>
              <a:rPr lang="en-US" dirty="0"/>
              <a:t>particularly an Internet application that's supposed to be running </a:t>
            </a:r>
            <a:r>
              <a:rPr lang="en-US" dirty="0" smtClean="0"/>
              <a:t>24/7.</a:t>
            </a:r>
          </a:p>
          <a:p>
            <a:pPr marL="457200" indent="-457200" algn="l">
              <a:buFont typeface="Wingdings" panose="05000000000000000000" pitchFamily="2" charset="2"/>
              <a:buChar char="ü"/>
            </a:pPr>
            <a:r>
              <a:rPr lang="en-US" dirty="0"/>
              <a:t>Just refactor and redeploy a couple of services rather than rejiggering and re-releasing the monolith.</a:t>
            </a:r>
            <a:r>
              <a:rPr lang="en-US" dirty="0" smtClean="0"/>
              <a:t/>
            </a:r>
            <a:br>
              <a:rPr lang="en-US" dirty="0" smtClean="0"/>
            </a:b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2721238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a:bodyPr>
          <a:lstStyle/>
          <a:p>
            <a:r>
              <a:rPr lang="en-US" dirty="0" smtClean="0"/>
              <a:t>Micro Services</a:t>
            </a:r>
          </a:p>
          <a:p>
            <a:pPr marL="457200" indent="-457200" algn="l">
              <a:buFont typeface="Wingdings" panose="05000000000000000000" pitchFamily="2" charset="2"/>
              <a:buChar char="ü"/>
            </a:pPr>
            <a:r>
              <a:rPr lang="en-US" dirty="0" smtClean="0"/>
              <a:t>Micro-services allow large systems to be built up from a number of collaborating components.</a:t>
            </a:r>
          </a:p>
          <a:p>
            <a:pPr marL="457200" indent="-457200" algn="l">
              <a:buFont typeface="Wingdings" panose="05000000000000000000" pitchFamily="2" charset="2"/>
              <a:buChar char="ü"/>
            </a:pPr>
            <a:r>
              <a:rPr lang="en-US" dirty="0"/>
              <a:t>It does at the process level </a:t>
            </a:r>
            <a:r>
              <a:rPr lang="en-US" dirty="0" err="1" smtClean="0"/>
              <a:t>ie</a:t>
            </a:r>
            <a:r>
              <a:rPr lang="en-US" dirty="0" smtClean="0"/>
              <a:t>. </a:t>
            </a:r>
            <a:r>
              <a:rPr lang="en-US" dirty="0"/>
              <a:t> loosely coupled processes instead of loosely coupled components</a:t>
            </a:r>
            <a:r>
              <a:rPr lang="en-US" dirty="0" smtClean="0"/>
              <a:t>.</a:t>
            </a:r>
          </a:p>
          <a:p>
            <a:pPr marL="457200" indent="-457200" algn="l">
              <a:buFont typeface="Wingdings" panose="05000000000000000000" pitchFamily="2" charset="2"/>
              <a:buChar char="ü"/>
            </a:pPr>
            <a:r>
              <a:rPr lang="en-US" dirty="0"/>
              <a:t>A </a:t>
            </a:r>
            <a:r>
              <a:rPr lang="en-US" dirty="0" smtClean="0"/>
              <a:t>micro-service </a:t>
            </a:r>
            <a:r>
              <a:rPr lang="en-US" dirty="0"/>
              <a:t>is a stand-alone process that handles a well-defined requirement.</a:t>
            </a:r>
            <a:r>
              <a:rPr lang="en-US" dirty="0" smtClean="0"/>
              <a:t/>
            </a:r>
            <a:br>
              <a:rPr lang="en-US" dirty="0" smtClean="0"/>
            </a:b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3953814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a:bodyPr>
          <a:lstStyle/>
          <a:p>
            <a:r>
              <a:rPr lang="en-US" dirty="0" smtClean="0"/>
              <a:t>Micro Services</a:t>
            </a:r>
          </a:p>
          <a:p>
            <a:pPr marL="457200" indent="-457200" algn="l">
              <a:buFont typeface="Wingdings" panose="05000000000000000000" pitchFamily="2" charset="2"/>
              <a:buChar char="ü"/>
            </a:pPr>
            <a:r>
              <a:rPr lang="en-US" dirty="0" smtClean="0"/>
              <a:t/>
            </a:r>
            <a:br>
              <a:rPr lang="en-US" dirty="0" smtClean="0"/>
            </a:b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06960"/>
            <a:ext cx="5919787"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4500869"/>
            <a:ext cx="7772400" cy="1477328"/>
          </a:xfrm>
          <a:prstGeom prst="rect">
            <a:avLst/>
          </a:prstGeom>
        </p:spPr>
        <p:txBody>
          <a:bodyPr wrap="square">
            <a:spAutoFit/>
          </a:bodyPr>
          <a:lstStyle/>
          <a:p>
            <a:r>
              <a:rPr lang="en-US" dirty="0"/>
              <a:t>As </a:t>
            </a:r>
            <a:r>
              <a:rPr lang="en-US" dirty="0" smtClean="0"/>
              <a:t>micro-services </a:t>
            </a:r>
            <a:r>
              <a:rPr lang="en-US" dirty="0"/>
              <a:t>are quite a new term it is not easy to define and there's no standard definition out there that everyone is happy with. There’s is many discussions as to how “micro” a service should be, if data should be part of each service, and if “micro” is actually a good word, as with decoupled services there’s a natural limit to the lower barrier of a service in terms of size.</a:t>
            </a:r>
          </a:p>
        </p:txBody>
      </p:sp>
    </p:spTree>
    <p:extLst>
      <p:ext uri="{BB962C8B-B14F-4D97-AF65-F5344CB8AC3E}">
        <p14:creationId xmlns:p14="http://schemas.microsoft.com/office/powerpoint/2010/main" val="229332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70000" lnSpcReduction="20000"/>
          </a:bodyPr>
          <a:lstStyle/>
          <a:p>
            <a:r>
              <a:rPr lang="en-US" dirty="0" smtClean="0"/>
              <a:t>Micro Services</a:t>
            </a:r>
          </a:p>
          <a:p>
            <a:pPr algn="l"/>
            <a:r>
              <a:rPr lang="en-US" dirty="0" smtClean="0"/>
              <a:t>What are benefits?</a:t>
            </a:r>
          </a:p>
          <a:p>
            <a:pPr algn="l"/>
            <a:endParaRPr lang="en-US" dirty="0" smtClean="0"/>
          </a:p>
          <a:p>
            <a:pPr marL="457200" indent="-457200" algn="l">
              <a:buFont typeface="Wingdings" panose="05000000000000000000" pitchFamily="2" charset="2"/>
              <a:buChar char="ü"/>
            </a:pPr>
            <a:r>
              <a:rPr lang="en-US" dirty="0"/>
              <a:t>When services are shared, redundant work can be eliminated. </a:t>
            </a:r>
            <a:endParaRPr lang="en-US" dirty="0" smtClean="0"/>
          </a:p>
          <a:p>
            <a:pPr marL="457200" indent="-457200" algn="l">
              <a:buFont typeface="Wingdings" panose="05000000000000000000" pitchFamily="2" charset="2"/>
              <a:buChar char="ü"/>
            </a:pPr>
            <a:r>
              <a:rPr lang="en-US" dirty="0" smtClean="0"/>
              <a:t>No </a:t>
            </a:r>
            <a:r>
              <a:rPr lang="en-US" dirty="0"/>
              <a:t>one has developed a hard and fast size limit for the "micro" in </a:t>
            </a:r>
            <a:r>
              <a:rPr lang="en-US" dirty="0" smtClean="0"/>
              <a:t>micro-services</a:t>
            </a:r>
            <a:r>
              <a:rPr lang="en-US" dirty="0"/>
              <a:t>, the basic concept is that each service performs a single </a:t>
            </a:r>
            <a:r>
              <a:rPr lang="en-US" dirty="0" smtClean="0"/>
              <a:t>function.</a:t>
            </a:r>
          </a:p>
          <a:p>
            <a:pPr algn="l"/>
            <a:endParaRPr lang="en-US" dirty="0"/>
          </a:p>
          <a:p>
            <a:pPr algn="l"/>
            <a:r>
              <a:rPr lang="en-US" dirty="0" smtClean="0"/>
              <a:t>Spring Boot is a popular framework for building Java micro-services. </a:t>
            </a:r>
            <a:r>
              <a:rPr lang="en-US" dirty="0"/>
              <a:t>The primary design goals </a:t>
            </a:r>
            <a:r>
              <a:rPr lang="en-US" dirty="0" smtClean="0"/>
              <a:t>include:</a:t>
            </a:r>
          </a:p>
          <a:p>
            <a:pPr algn="l"/>
            <a:endParaRPr lang="en-US" dirty="0" smtClean="0"/>
          </a:p>
          <a:p>
            <a:pPr marL="457200" indent="-457200" algn="l">
              <a:buFont typeface="Wingdings" panose="05000000000000000000" pitchFamily="2" charset="2"/>
              <a:buChar char="ü"/>
            </a:pPr>
            <a:r>
              <a:rPr lang="en-US" dirty="0" smtClean="0"/>
              <a:t>A </a:t>
            </a:r>
            <a:r>
              <a:rPr lang="en-US" dirty="0"/>
              <a:t>very fast startup </a:t>
            </a:r>
            <a:r>
              <a:rPr lang="en-US" dirty="0" smtClean="0"/>
              <a:t>time</a:t>
            </a:r>
          </a:p>
          <a:p>
            <a:pPr marL="457200" indent="-457200" algn="l">
              <a:buFont typeface="Wingdings" panose="05000000000000000000" pitchFamily="2" charset="2"/>
              <a:buChar char="ü"/>
            </a:pPr>
            <a:r>
              <a:rPr lang="en-US" dirty="0" smtClean="0"/>
              <a:t>Low </a:t>
            </a:r>
            <a:r>
              <a:rPr lang="en-US" dirty="0"/>
              <a:t>memory </a:t>
            </a:r>
            <a:r>
              <a:rPr lang="en-US" dirty="0" smtClean="0"/>
              <a:t>footprint</a:t>
            </a:r>
          </a:p>
          <a:p>
            <a:pPr marL="457200" indent="-457200" algn="l">
              <a:buFont typeface="Wingdings" panose="05000000000000000000" pitchFamily="2" charset="2"/>
              <a:buChar char="ü"/>
            </a:pPr>
            <a:r>
              <a:rPr lang="en-US" dirty="0" smtClean="0"/>
              <a:t>Small </a:t>
            </a:r>
            <a:r>
              <a:rPr lang="en-US" dirty="0"/>
              <a:t>pack </a:t>
            </a:r>
            <a:r>
              <a:rPr lang="en-US" dirty="0" smtClean="0"/>
              <a:t>size</a:t>
            </a:r>
          </a:p>
          <a:p>
            <a:pPr marL="457200" indent="-457200" algn="l">
              <a:buFont typeface="Wingdings" panose="05000000000000000000" pitchFamily="2" charset="2"/>
              <a:buChar char="ü"/>
            </a:pPr>
            <a:r>
              <a:rPr lang="en-US" dirty="0" smtClean="0"/>
              <a:t>High </a:t>
            </a:r>
            <a:r>
              <a:rPr lang="en-US" dirty="0"/>
              <a:t>throughput and low latency</a:t>
            </a:r>
          </a:p>
          <a:p>
            <a:pPr algn="l"/>
            <a:r>
              <a:rPr lang="en-US" dirty="0" smtClean="0"/>
              <a:t/>
            </a:r>
            <a:br>
              <a:rPr lang="en-US" dirty="0" smtClean="0"/>
            </a:b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49326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a:bodyPr>
          <a:lstStyle/>
          <a:p>
            <a:r>
              <a:rPr lang="en-US" dirty="0" smtClean="0"/>
              <a:t>Micro Services</a:t>
            </a:r>
          </a:p>
          <a:p>
            <a:pPr algn="l"/>
            <a:r>
              <a:rPr lang="en-US" dirty="0" smtClean="0"/>
              <a:t>What is architecture on cloud?</a:t>
            </a:r>
          </a:p>
          <a:p>
            <a:pPr algn="l"/>
            <a:endParaRPr lang="en-US" dirty="0" smtClean="0"/>
          </a:p>
          <a:p>
            <a:pPr marL="457200" indent="-457200" algn="l">
              <a:buFont typeface="Wingdings" panose="05000000000000000000" pitchFamily="2" charset="2"/>
              <a:buChar char="ü"/>
            </a:pPr>
            <a:r>
              <a:rPr lang="en-US" dirty="0" smtClean="0"/>
              <a:t/>
            </a:r>
            <a:br>
              <a:rPr lang="en-US" dirty="0" smtClean="0"/>
            </a:b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372225" cy="4046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137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609600"/>
            <a:ext cx="8077200" cy="5562600"/>
          </a:xfrm>
        </p:spPr>
        <p:txBody>
          <a:bodyPr>
            <a:normAutofit fontScale="25000" lnSpcReduction="20000"/>
          </a:bodyPr>
          <a:lstStyle/>
          <a:p>
            <a:r>
              <a:rPr lang="en-US" sz="9600" dirty="0" smtClean="0"/>
              <a:t>Web Services</a:t>
            </a:r>
          </a:p>
          <a:p>
            <a:endParaRPr lang="en-US" sz="9600" dirty="0" smtClean="0"/>
          </a:p>
          <a:p>
            <a:pPr marL="457200" indent="-457200" algn="l">
              <a:buFont typeface="Wingdings" panose="05000000000000000000" pitchFamily="2" charset="2"/>
              <a:buChar char="ü"/>
            </a:pPr>
            <a:r>
              <a:rPr lang="en-US" sz="7400" dirty="0"/>
              <a:t>As my brief knowledge with the web services, it is designed to support interoperable machine-to-machine interaction over a network with different programming language such as Java and C</a:t>
            </a:r>
            <a:r>
              <a:rPr lang="en-US" sz="7400" dirty="0" smtClean="0"/>
              <a:t>++.</a:t>
            </a:r>
          </a:p>
          <a:p>
            <a:pPr marL="457200" indent="-457200" algn="l">
              <a:buFont typeface="Wingdings" panose="05000000000000000000" pitchFamily="2" charset="2"/>
              <a:buChar char="ü"/>
            </a:pPr>
            <a:r>
              <a:rPr lang="en-US" sz="7400" dirty="0"/>
              <a:t>A web service is any piece of software that makes itself available over the internet and uses a standardized XML messaging system</a:t>
            </a:r>
            <a:r>
              <a:rPr lang="en-US" sz="7400" dirty="0" smtClean="0"/>
              <a:t>.</a:t>
            </a:r>
          </a:p>
          <a:p>
            <a:pPr marL="457200" indent="-457200" algn="l">
              <a:buFont typeface="Wingdings" panose="05000000000000000000" pitchFamily="2" charset="2"/>
              <a:buChar char="ü"/>
            </a:pPr>
            <a:r>
              <a:rPr lang="en-US" sz="7400" dirty="0"/>
              <a:t>Web services are self-contained, modular, distributed, dynamic applications that can be described, published, located, or invoked over the network to create products, processes, and supply chains. These applications can be local, distributed, or web-based. Web services are built on top of open standards such as TCP/IP, HTTP, Java, HTML, and XML</a:t>
            </a:r>
            <a:r>
              <a:rPr lang="en-US" sz="7400" dirty="0" smtClean="0"/>
              <a:t>.</a:t>
            </a:r>
          </a:p>
          <a:p>
            <a:pPr marL="457200" indent="-457200" algn="l">
              <a:buFont typeface="Wingdings" panose="05000000000000000000" pitchFamily="2" charset="2"/>
              <a:buChar char="ü"/>
            </a:pPr>
            <a:r>
              <a:rPr lang="en-US" sz="7400" dirty="0"/>
              <a:t>Web services are XML-based information exchange systems that use the Internet for direct application-to-application interaction. These systems can include programs, objects, messages, or documents</a:t>
            </a:r>
            <a:r>
              <a:rPr lang="en-US" sz="7400" dirty="0" smtClean="0"/>
              <a:t>.</a:t>
            </a:r>
          </a:p>
          <a:p>
            <a:pPr marL="457200" indent="-457200" algn="l">
              <a:buFont typeface="Wingdings" panose="05000000000000000000" pitchFamily="2" charset="2"/>
              <a:buChar char="ü"/>
            </a:pPr>
            <a:r>
              <a:rPr lang="en-US" sz="7400" dirty="0" smtClean="0"/>
              <a:t>In short, </a:t>
            </a:r>
            <a:r>
              <a:rPr lang="en-US" sz="7400" dirty="0"/>
              <a:t>Web services are open standard (XML, SOAP, HTTP etc.) based Web applications that interact with other web applications for the purpose of exchanging data. </a:t>
            </a:r>
            <a:endParaRPr lang="en-US" sz="7400" dirty="0" smtClean="0"/>
          </a:p>
          <a:p>
            <a:pPr algn="l"/>
            <a:r>
              <a:rPr lang="en-US" dirty="0"/>
              <a:t/>
            </a:r>
            <a:br>
              <a:rPr lang="en-US" dirty="0"/>
            </a:br>
            <a:endParaRPr lang="en-US" dirty="0" smtClean="0"/>
          </a:p>
          <a:p>
            <a:pPr marL="457200" indent="-457200" algn="l">
              <a:buFont typeface="Wingdings" panose="05000000000000000000" pitchFamily="2" charset="2"/>
              <a:buChar char="ü"/>
            </a:pPr>
            <a:endParaRPr lang="en-US" dirty="0" smtClean="0"/>
          </a:p>
          <a:p>
            <a:pPr marL="457200" indent="-457200" algn="l">
              <a:buFont typeface="Wingdings" panose="05000000000000000000" pitchFamily="2" charset="2"/>
              <a:buChar char="ü"/>
            </a:pPr>
            <a:endParaRPr lang="en-US" dirty="0" smtClean="0"/>
          </a:p>
          <a:p>
            <a:pPr algn="l"/>
            <a:r>
              <a:rPr lang="en-US" dirty="0" smtClean="0"/>
              <a:t/>
            </a:r>
            <a:br>
              <a:rPr lang="en-US" dirty="0" smtClean="0"/>
            </a:b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extLst>
      <p:ext uri="{BB962C8B-B14F-4D97-AF65-F5344CB8AC3E}">
        <p14:creationId xmlns:p14="http://schemas.microsoft.com/office/powerpoint/2010/main" val="162702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1398</Words>
  <Application>Microsoft Office PowerPoint</Application>
  <PresentationFormat>On-screen Show (4:3)</PresentationFormat>
  <Paragraphs>242</Paragraphs>
  <Slides>32</Slides>
  <Notes>27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Soap WS With Spring Boot &amp; AOP Implementation        - Manu Lahariya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 Lahariya</dc:creator>
  <cp:lastModifiedBy>Manu Lahariya</cp:lastModifiedBy>
  <cp:revision>512</cp:revision>
  <dcterms:created xsi:type="dcterms:W3CDTF">2017-01-03T06:19:49Z</dcterms:created>
  <dcterms:modified xsi:type="dcterms:W3CDTF">2017-01-05T09:54:14Z</dcterms:modified>
</cp:coreProperties>
</file>