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5" r:id="rId13"/>
    <p:sldId id="267" r:id="rId14"/>
    <p:sldId id="268" r:id="rId15"/>
    <p:sldId id="269" r:id="rId16"/>
    <p:sldId id="270" r:id="rId17"/>
    <p:sldId id="271" r:id="rId18"/>
    <p:sldId id="272" r:id="rId19"/>
    <p:sldId id="273" r:id="rId20"/>
    <p:sldId id="274"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582"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09A908E-C2C4-4F5F-8A5D-91759E238FE6}" type="datetimeFigureOut">
              <a:rPr lang="en-US" smtClean="0"/>
              <a:t>3/21/2016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0B12A0-C047-4DF9-A6A8-DA394ED0038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9A908E-C2C4-4F5F-8A5D-91759E238FE6}" type="datetimeFigureOut">
              <a:rPr lang="en-US" smtClean="0"/>
              <a:t>3/21/2016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0B12A0-C047-4DF9-A6A8-DA394ED0038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9A908E-C2C4-4F5F-8A5D-91759E238FE6}" type="datetimeFigureOut">
              <a:rPr lang="en-US" smtClean="0"/>
              <a:t>3/21/2016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0B12A0-C047-4DF9-A6A8-DA394ED0038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9A908E-C2C4-4F5F-8A5D-91759E238FE6}" type="datetimeFigureOut">
              <a:rPr lang="en-US" smtClean="0"/>
              <a:t>3/21/2016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0B12A0-C047-4DF9-A6A8-DA394ED0038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9A908E-C2C4-4F5F-8A5D-91759E238FE6}" type="datetimeFigureOut">
              <a:rPr lang="en-US" smtClean="0"/>
              <a:t>3/21/2016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0B12A0-C047-4DF9-A6A8-DA394ED0038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09A908E-C2C4-4F5F-8A5D-91759E238FE6}" type="datetimeFigureOut">
              <a:rPr lang="en-US" smtClean="0"/>
              <a:t>3/21/2016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0B12A0-C047-4DF9-A6A8-DA394ED0038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09A908E-C2C4-4F5F-8A5D-91759E238FE6}" type="datetimeFigureOut">
              <a:rPr lang="en-US" smtClean="0"/>
              <a:t>3/21/2016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0B12A0-C047-4DF9-A6A8-DA394ED0038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09A908E-C2C4-4F5F-8A5D-91759E238FE6}" type="datetimeFigureOut">
              <a:rPr lang="en-US" smtClean="0"/>
              <a:t>3/21/2016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0B12A0-C047-4DF9-A6A8-DA394ED0038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9A908E-C2C4-4F5F-8A5D-91759E238FE6}" type="datetimeFigureOut">
              <a:rPr lang="en-US" smtClean="0"/>
              <a:t>3/21/2016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0B12A0-C047-4DF9-A6A8-DA394ED0038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9A908E-C2C4-4F5F-8A5D-91759E238FE6}" type="datetimeFigureOut">
              <a:rPr lang="en-US" smtClean="0"/>
              <a:t>3/21/2016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0B12A0-C047-4DF9-A6A8-DA394ED0038F}"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F09A908E-C2C4-4F5F-8A5D-91759E238FE6}" type="datetimeFigureOut">
              <a:rPr lang="en-US" smtClean="0"/>
              <a:t>3/21/2016</a:t>
            </a:fld>
            <a:endParaRPr lang="en-US"/>
          </a:p>
        </p:txBody>
      </p:sp>
      <p:sp>
        <p:nvSpPr>
          <p:cNvPr id="9" name="Slide Number Placeholder 8"/>
          <p:cNvSpPr>
            <a:spLocks noGrp="1"/>
          </p:cNvSpPr>
          <p:nvPr>
            <p:ph type="sldNum" sz="quarter" idx="11"/>
          </p:nvPr>
        </p:nvSpPr>
        <p:spPr/>
        <p:txBody>
          <a:bodyPr/>
          <a:lstStyle/>
          <a:p>
            <a:fld id="{930B12A0-C047-4DF9-A6A8-DA394ED0038F}"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930B12A0-C047-4DF9-A6A8-DA394ED0038F}"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F09A908E-C2C4-4F5F-8A5D-91759E238FE6}" type="datetimeFigureOut">
              <a:rPr lang="en-US" smtClean="0"/>
              <a:t>3/21/2016</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90600"/>
            <a:ext cx="6934200" cy="1524000"/>
          </a:xfrm>
        </p:spPr>
        <p:txBody>
          <a:bodyPr>
            <a:noAutofit/>
          </a:bodyPr>
          <a:lstStyle/>
          <a:p>
            <a:pPr algn="ctr"/>
            <a:r>
              <a:rPr lang="en-US" sz="4000" i="1" dirty="0" smtClean="0">
                <a:solidFill>
                  <a:schemeClr val="tx2">
                    <a:lumMod val="75000"/>
                  </a:schemeClr>
                </a:solidFill>
              </a:rPr>
              <a:t>Introduction to Spring boot</a:t>
            </a:r>
            <a:endParaRPr lang="en-US" sz="4000" i="1" dirty="0">
              <a:solidFill>
                <a:schemeClr val="tx2">
                  <a:lumMod val="75000"/>
                </a:schemeClr>
              </a:solidFill>
            </a:endParaRPr>
          </a:p>
        </p:txBody>
      </p:sp>
      <p:sp>
        <p:nvSpPr>
          <p:cNvPr id="3" name="Subtitle 2"/>
          <p:cNvSpPr>
            <a:spLocks noGrp="1"/>
          </p:cNvSpPr>
          <p:nvPr>
            <p:ph type="subTitle" idx="1"/>
          </p:nvPr>
        </p:nvSpPr>
        <p:spPr>
          <a:xfrm>
            <a:off x="1143000" y="2514600"/>
            <a:ext cx="7086600" cy="3810000"/>
          </a:xfrm>
        </p:spPr>
        <p:txBody>
          <a:bodyPr/>
          <a:lstStyle/>
          <a:p>
            <a:endParaRPr lang="en-US" dirty="0" smtClean="0"/>
          </a:p>
          <a:p>
            <a:r>
              <a:rPr lang="en-US" dirty="0"/>
              <a:t>	</a:t>
            </a:r>
            <a:r>
              <a:rPr lang="en-US" dirty="0" smtClean="0"/>
              <a:t>	</a:t>
            </a:r>
          </a:p>
          <a:p>
            <a:r>
              <a:rPr lang="en-US" dirty="0" smtClean="0"/>
              <a:t>		</a:t>
            </a:r>
            <a:endParaRPr lang="en-US" dirty="0"/>
          </a:p>
          <a:p>
            <a:endParaRPr lang="en-US" dirty="0" smtClean="0"/>
          </a:p>
          <a:p>
            <a:endParaRPr lang="en-US" dirty="0"/>
          </a:p>
          <a:p>
            <a:endParaRPr lang="en-US" dirty="0" smtClean="0"/>
          </a:p>
          <a:p>
            <a:endParaRPr lang="en-US" dirty="0"/>
          </a:p>
          <a:p>
            <a:r>
              <a:rPr lang="en-US" dirty="0" smtClean="0"/>
              <a:t>               </a:t>
            </a:r>
            <a:r>
              <a:rPr lang="en-US" sz="2800" b="1" i="1" dirty="0" smtClean="0"/>
              <a:t>Presented By Rinku Sharma</a:t>
            </a:r>
            <a:endParaRPr lang="en-US" sz="2800" b="1" i="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3138487"/>
            <a:ext cx="5410200" cy="976313"/>
          </a:xfrm>
          <a:prstGeom prst="rect">
            <a:avLst/>
          </a:prstGeom>
        </p:spPr>
      </p:pic>
    </p:spTree>
    <p:extLst>
      <p:ext uri="{BB962C8B-B14F-4D97-AF65-F5344CB8AC3E}">
        <p14:creationId xmlns:p14="http://schemas.microsoft.com/office/powerpoint/2010/main" val="2034566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381000"/>
            <a:ext cx="8153400" cy="6324600"/>
          </a:xfrm>
        </p:spPr>
        <p:txBody>
          <a:bodyPr>
            <a:normAutofit/>
          </a:bodyPr>
          <a:lstStyle/>
          <a:p>
            <a:pPr fontAlgn="base"/>
            <a:endParaRPr lang="en-US" sz="2800" dirty="0" smtClean="0"/>
          </a:p>
          <a:p>
            <a:pPr fontAlgn="base"/>
            <a:r>
              <a:rPr lang="en-US" sz="3200" b="1" i="1" dirty="0" smtClean="0"/>
              <a:t>Spring </a:t>
            </a:r>
            <a:r>
              <a:rPr lang="en-US" sz="3200" b="1" i="1" dirty="0"/>
              <a:t>Boot </a:t>
            </a:r>
            <a:r>
              <a:rPr lang="en-US" sz="3200" b="1" i="1" dirty="0" smtClean="0"/>
              <a:t>CLI </a:t>
            </a:r>
            <a:endParaRPr lang="en-US" sz="3200" b="1" i="1" dirty="0"/>
          </a:p>
          <a:p>
            <a:endParaRPr lang="en-US" sz="2800" dirty="0" smtClean="0"/>
          </a:p>
          <a:p>
            <a:r>
              <a:rPr lang="en-US" sz="2800" dirty="0"/>
              <a:t>Spring Boot CLI(Command Line Interface) is a Spring Boot software to run and test Spring Boot applications from command prompt. When we run Spring Boot applications using CLI, then it internally uses Spring Boot Starter and Spring Boot </a:t>
            </a:r>
            <a:r>
              <a:rPr lang="en-US" sz="2800" dirty="0" err="1"/>
              <a:t>AutoConfigurate</a:t>
            </a:r>
            <a:r>
              <a:rPr lang="en-US" sz="2800" dirty="0"/>
              <a:t> components to resolve all dependencies and execute the application.</a:t>
            </a:r>
            <a:endParaRPr lang="en-US" sz="2800" dirty="0" smtClean="0"/>
          </a:p>
          <a:p>
            <a:endParaRPr lang="en-US" sz="2800" dirty="0"/>
          </a:p>
          <a:p>
            <a:endParaRPr lang="en-US" sz="2800" dirty="0" smtClean="0"/>
          </a:p>
          <a:p>
            <a:endParaRPr lang="en-US" sz="2800" dirty="0"/>
          </a:p>
          <a:p>
            <a:endParaRPr lang="en-US" sz="2600" dirty="0" smtClean="0"/>
          </a:p>
          <a:p>
            <a:endParaRPr lang="en-US" sz="2600" dirty="0"/>
          </a:p>
          <a:p>
            <a:endParaRPr lang="en-US" sz="2400" dirty="0"/>
          </a:p>
          <a:p>
            <a:endParaRPr lang="en-US" sz="2400" dirty="0"/>
          </a:p>
          <a:p>
            <a:endParaRPr lang="en-US" sz="2400" dirty="0" smtClean="0"/>
          </a:p>
        </p:txBody>
      </p:sp>
    </p:spTree>
    <p:extLst>
      <p:ext uri="{BB962C8B-B14F-4D97-AF65-F5344CB8AC3E}">
        <p14:creationId xmlns:p14="http://schemas.microsoft.com/office/powerpoint/2010/main" val="667401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381000"/>
            <a:ext cx="8153400" cy="6324600"/>
          </a:xfrm>
        </p:spPr>
        <p:txBody>
          <a:bodyPr>
            <a:normAutofit fontScale="92500" lnSpcReduction="20000"/>
          </a:bodyPr>
          <a:lstStyle/>
          <a:p>
            <a:r>
              <a:rPr lang="en-US" sz="3200" b="1" i="1" dirty="0"/>
              <a:t>Spring Boot Starter</a:t>
            </a:r>
          </a:p>
          <a:p>
            <a:endParaRPr lang="en-US" sz="2800" dirty="0" smtClean="0"/>
          </a:p>
          <a:p>
            <a:r>
              <a:rPr lang="en-US" sz="2800" dirty="0"/>
              <a:t>Spring Boot </a:t>
            </a:r>
            <a:r>
              <a:rPr lang="en-US" sz="2800" dirty="0" smtClean="0"/>
              <a:t>Starter </a:t>
            </a:r>
            <a:r>
              <a:rPr lang="en-US" sz="2800" dirty="0"/>
              <a:t>is one of the major key features or components of Spring Boot Framework. The main responsibility of Spring Boot Starter is to combine a group of common or related dependencies into single dependencies. </a:t>
            </a:r>
            <a:endParaRPr lang="en-US" sz="2800" dirty="0" smtClean="0"/>
          </a:p>
          <a:p>
            <a:endParaRPr lang="en-US" sz="2800" dirty="0"/>
          </a:p>
          <a:p>
            <a:pPr fontAlgn="base"/>
            <a:r>
              <a:rPr lang="en-US" sz="2800" dirty="0"/>
              <a:t>For instance, we would like to develop a Spring </a:t>
            </a:r>
            <a:r>
              <a:rPr lang="en-US" sz="2800" dirty="0" err="1"/>
              <a:t>WebApplication</a:t>
            </a:r>
            <a:r>
              <a:rPr lang="en-US" sz="2800" dirty="0"/>
              <a:t> with Tomcat </a:t>
            </a:r>
            <a:r>
              <a:rPr lang="en-US" sz="2800" dirty="0" err="1"/>
              <a:t>WebServer</a:t>
            </a:r>
            <a:r>
              <a:rPr lang="en-US" sz="2800" dirty="0"/>
              <a:t>. Then we need to add the following minimal jar dependencies in your Maven’s pom.xml file or </a:t>
            </a:r>
            <a:r>
              <a:rPr lang="en-US" sz="2800" dirty="0" err="1"/>
              <a:t>Gradle’s</a:t>
            </a:r>
            <a:r>
              <a:rPr lang="en-US" sz="2800" dirty="0"/>
              <a:t> </a:t>
            </a:r>
            <a:r>
              <a:rPr lang="en-US" sz="2800" dirty="0" err="1"/>
              <a:t>build.gradle</a:t>
            </a:r>
            <a:r>
              <a:rPr lang="en-US" sz="2800" dirty="0"/>
              <a:t> </a:t>
            </a:r>
            <a:r>
              <a:rPr lang="en-US" sz="2800" dirty="0" smtClean="0"/>
              <a:t>file</a:t>
            </a:r>
          </a:p>
          <a:p>
            <a:pPr fontAlgn="base"/>
            <a:endParaRPr lang="en-US" sz="2800" dirty="0"/>
          </a:p>
          <a:p>
            <a:pPr fontAlgn="base"/>
            <a:r>
              <a:rPr lang="en-US" sz="2800" dirty="0"/>
              <a:t>Spring core Jar file(spring-core-xx.jar)</a:t>
            </a:r>
          </a:p>
          <a:p>
            <a:pPr fontAlgn="base"/>
            <a:r>
              <a:rPr lang="en-US" sz="2800" dirty="0"/>
              <a:t>Spring Web Jar file(spring-web-xx.jar)</a:t>
            </a:r>
          </a:p>
          <a:p>
            <a:pPr fontAlgn="base"/>
            <a:r>
              <a:rPr lang="en-US" sz="2800" dirty="0"/>
              <a:t>Spring Web MVC Jar file(spring-webmvc-xx.jar)</a:t>
            </a:r>
          </a:p>
          <a:p>
            <a:pPr fontAlgn="base"/>
            <a:r>
              <a:rPr lang="en-US" sz="2800" dirty="0"/>
              <a:t>Servlet Jar file(servlet-xx.jar)</a:t>
            </a:r>
          </a:p>
          <a:p>
            <a:endParaRPr lang="en-US" sz="2800" dirty="0"/>
          </a:p>
          <a:p>
            <a:endParaRPr lang="en-US" sz="2800" dirty="0" smtClean="0"/>
          </a:p>
          <a:p>
            <a:endParaRPr lang="en-US" sz="2800" dirty="0"/>
          </a:p>
          <a:p>
            <a:endParaRPr lang="en-US" sz="2600" dirty="0" smtClean="0"/>
          </a:p>
          <a:p>
            <a:endParaRPr lang="en-US" sz="2600" dirty="0"/>
          </a:p>
          <a:p>
            <a:endParaRPr lang="en-US" sz="2400" dirty="0"/>
          </a:p>
          <a:p>
            <a:endParaRPr lang="en-US" sz="2400" dirty="0"/>
          </a:p>
          <a:p>
            <a:endParaRPr lang="en-US" sz="2400" dirty="0" smtClean="0"/>
          </a:p>
        </p:txBody>
      </p:sp>
    </p:spTree>
    <p:extLst>
      <p:ext uri="{BB962C8B-B14F-4D97-AF65-F5344CB8AC3E}">
        <p14:creationId xmlns:p14="http://schemas.microsoft.com/office/powerpoint/2010/main" val="1717756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33400"/>
            <a:ext cx="8027759" cy="5410200"/>
          </a:xfrm>
          <a:prstGeom prst="rect">
            <a:avLst/>
          </a:prstGeom>
        </p:spPr>
      </p:pic>
    </p:spTree>
    <p:extLst>
      <p:ext uri="{BB962C8B-B14F-4D97-AF65-F5344CB8AC3E}">
        <p14:creationId xmlns:p14="http://schemas.microsoft.com/office/powerpoint/2010/main" val="559627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381000"/>
            <a:ext cx="8153400" cy="6324600"/>
          </a:xfrm>
        </p:spPr>
        <p:txBody>
          <a:bodyPr>
            <a:normAutofit lnSpcReduction="10000"/>
          </a:bodyPr>
          <a:lstStyle/>
          <a:p>
            <a:endParaRPr lang="en-US" sz="2800" dirty="0" smtClean="0"/>
          </a:p>
          <a:p>
            <a:r>
              <a:rPr lang="en-US" sz="2800" dirty="0"/>
              <a:t>We need to define lot of dependencies in our build files. It is very tedious and cumbersome tasks for a Developer. And also it increases our build file size</a:t>
            </a:r>
            <a:r>
              <a:rPr lang="en-US" sz="2800" dirty="0" smtClean="0"/>
              <a:t>.</a:t>
            </a:r>
          </a:p>
          <a:p>
            <a:endParaRPr lang="en-US" sz="2800" dirty="0"/>
          </a:p>
          <a:p>
            <a:r>
              <a:rPr lang="en-US" sz="2800" dirty="0"/>
              <a:t>What is the solution to avoid this much dependencies definitions in our build files? The solution is Spring </a:t>
            </a:r>
            <a:r>
              <a:rPr lang="en-US" sz="2800" b="1" i="1" dirty="0"/>
              <a:t>Boot Starter component</a:t>
            </a:r>
            <a:r>
              <a:rPr lang="en-US" sz="2800" dirty="0" smtClean="0"/>
              <a:t>.</a:t>
            </a:r>
          </a:p>
          <a:p>
            <a:endParaRPr lang="en-US" sz="2800" dirty="0"/>
          </a:p>
          <a:p>
            <a:r>
              <a:rPr lang="en-US" sz="2800" dirty="0"/>
              <a:t>Spring Boot Starter component combines all related jars into single jar file so that we can add only jar file dependency to our build files. Instead of adding above 4 jars files to our build file, we need to add one and only one jar file: “spring-boot-starter-web” jar file.</a:t>
            </a:r>
            <a:endParaRPr lang="en-US" sz="2800" dirty="0" smtClean="0"/>
          </a:p>
          <a:p>
            <a:endParaRPr lang="en-US" sz="2800" dirty="0"/>
          </a:p>
          <a:p>
            <a:endParaRPr lang="en-US" sz="2600" dirty="0" smtClean="0"/>
          </a:p>
          <a:p>
            <a:endParaRPr lang="en-US" sz="2600" dirty="0"/>
          </a:p>
          <a:p>
            <a:endParaRPr lang="en-US" sz="2400" dirty="0"/>
          </a:p>
          <a:p>
            <a:endParaRPr lang="en-US" sz="2400" dirty="0"/>
          </a:p>
          <a:p>
            <a:endParaRPr lang="en-US" sz="2400" dirty="0" smtClean="0"/>
          </a:p>
        </p:txBody>
      </p:sp>
    </p:spTree>
    <p:extLst>
      <p:ext uri="{BB962C8B-B14F-4D97-AF65-F5344CB8AC3E}">
        <p14:creationId xmlns:p14="http://schemas.microsoft.com/office/powerpoint/2010/main" val="3648414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381000"/>
            <a:ext cx="8153400" cy="6324600"/>
          </a:xfrm>
        </p:spPr>
        <p:txBody>
          <a:bodyPr>
            <a:normAutofit/>
          </a:bodyPr>
          <a:lstStyle/>
          <a:p>
            <a:r>
              <a:rPr lang="en-US" sz="3200" b="1" i="1" dirty="0"/>
              <a:t>Spring Boot </a:t>
            </a:r>
            <a:r>
              <a:rPr lang="en-US" sz="3200" b="1" i="1" dirty="0" err="1"/>
              <a:t>AutoConfigurator</a:t>
            </a:r>
            <a:endParaRPr lang="en-US" sz="3200" b="1" i="1" dirty="0"/>
          </a:p>
          <a:p>
            <a:endParaRPr lang="en-US" sz="2400" dirty="0" smtClean="0"/>
          </a:p>
          <a:p>
            <a:r>
              <a:rPr lang="en-US" sz="2400" dirty="0" smtClean="0"/>
              <a:t>To </a:t>
            </a:r>
            <a:r>
              <a:rPr lang="en-US" sz="2400" dirty="0"/>
              <a:t>develop a Spring-based application requires lot of configuration (Either XML Configuration of Annotation Configuration). Then how to solve this problem</a:t>
            </a:r>
            <a:r>
              <a:rPr lang="en-US" sz="2400" dirty="0" smtClean="0"/>
              <a:t>.</a:t>
            </a:r>
          </a:p>
          <a:p>
            <a:endParaRPr lang="en-US" sz="2400" dirty="0"/>
          </a:p>
          <a:p>
            <a:r>
              <a:rPr lang="en-US" sz="2400" dirty="0"/>
              <a:t>The solution to this problem is Spring Boot </a:t>
            </a:r>
            <a:r>
              <a:rPr lang="en-US" sz="2400" dirty="0" err="1"/>
              <a:t>AutoConfigurator</a:t>
            </a:r>
            <a:r>
              <a:rPr lang="en-US" sz="2400" dirty="0"/>
              <a:t>. The main responsibility of Spring Boot </a:t>
            </a:r>
            <a:r>
              <a:rPr lang="en-US" sz="2400" dirty="0" err="1"/>
              <a:t>AutoConfigurator</a:t>
            </a:r>
            <a:r>
              <a:rPr lang="en-US" sz="2400" dirty="0"/>
              <a:t> is to reduce the Spring Configuration. If we develop Spring applications in Spring </a:t>
            </a:r>
            <a:r>
              <a:rPr lang="en-US" sz="2400" dirty="0" err="1"/>
              <a:t>Boot,then</a:t>
            </a:r>
            <a:r>
              <a:rPr lang="en-US" sz="2400" dirty="0"/>
              <a:t> We </a:t>
            </a:r>
            <a:r>
              <a:rPr lang="en-US" sz="2400" dirty="0" err="1"/>
              <a:t>dont</a:t>
            </a:r>
            <a:r>
              <a:rPr lang="en-US" sz="2400" dirty="0"/>
              <a:t> need to define single XML configuration and almost no or minimal Annotation configuration. Spring Boot </a:t>
            </a:r>
            <a:r>
              <a:rPr lang="en-US" sz="2400" dirty="0" err="1"/>
              <a:t>AutoConfigurator</a:t>
            </a:r>
            <a:r>
              <a:rPr lang="en-US" sz="2400" dirty="0"/>
              <a:t> component will take care of providing those information</a:t>
            </a:r>
            <a:r>
              <a:rPr lang="en-US" sz="2400" dirty="0" smtClean="0"/>
              <a:t>.</a:t>
            </a:r>
          </a:p>
          <a:p>
            <a:endParaRPr lang="en-US" sz="2400" dirty="0" smtClean="0"/>
          </a:p>
        </p:txBody>
      </p:sp>
    </p:spTree>
    <p:extLst>
      <p:ext uri="{BB962C8B-B14F-4D97-AF65-F5344CB8AC3E}">
        <p14:creationId xmlns:p14="http://schemas.microsoft.com/office/powerpoint/2010/main" val="523994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381000"/>
            <a:ext cx="8153400" cy="6324600"/>
          </a:xfrm>
        </p:spPr>
        <p:txBody>
          <a:bodyPr>
            <a:normAutofit/>
          </a:bodyPr>
          <a:lstStyle/>
          <a:p>
            <a:endParaRPr lang="en-US" sz="2400" dirty="0" smtClean="0"/>
          </a:p>
          <a:p>
            <a:r>
              <a:rPr lang="en-US" sz="2400" dirty="0"/>
              <a:t>And also Spring Boot reduces defining of Annotation configuration. If we use @</a:t>
            </a:r>
            <a:r>
              <a:rPr lang="en-US" sz="2400" dirty="0" err="1"/>
              <a:t>SpringBootApplication</a:t>
            </a:r>
            <a:r>
              <a:rPr lang="en-US" sz="2400" dirty="0"/>
              <a:t> annotation at class level, then Spring Boot </a:t>
            </a:r>
            <a:r>
              <a:rPr lang="en-US" sz="2400" dirty="0" err="1"/>
              <a:t>AutoConfigurator</a:t>
            </a:r>
            <a:r>
              <a:rPr lang="en-US" sz="2400" dirty="0"/>
              <a:t> will automatically add all required annotations to Java Class </a:t>
            </a:r>
            <a:r>
              <a:rPr lang="en-US" sz="2400" dirty="0" err="1"/>
              <a:t>ByteCode</a:t>
            </a:r>
            <a:r>
              <a:rPr lang="en-US" sz="2400" dirty="0" smtClean="0"/>
              <a:t>.</a:t>
            </a:r>
          </a:p>
          <a:p>
            <a:endParaRPr lang="en-US" sz="2400" dirty="0"/>
          </a:p>
          <a:p>
            <a:endParaRPr lang="en-US" sz="2400" dirty="0" smtClean="0"/>
          </a:p>
          <a:p>
            <a:endParaRPr lang="en-US" sz="2400" dirty="0"/>
          </a:p>
          <a:p>
            <a:endParaRPr lang="en-US" sz="2400" dirty="0" smtClean="0"/>
          </a:p>
          <a:p>
            <a:endParaRPr lang="en-US" sz="2400" dirty="0" smtClean="0"/>
          </a:p>
          <a:p>
            <a:r>
              <a:rPr lang="en-US" sz="2400" dirty="0" smtClean="0"/>
              <a:t>In </a:t>
            </a:r>
            <a:r>
              <a:rPr lang="en-US" sz="2400" dirty="0"/>
              <a:t>simple words, </a:t>
            </a:r>
            <a:r>
              <a:rPr lang="en-US" sz="2400" dirty="0" smtClean="0"/>
              <a:t>Spring </a:t>
            </a:r>
            <a:r>
              <a:rPr lang="en-US" sz="2400" dirty="0"/>
              <a:t>Boot </a:t>
            </a:r>
            <a:r>
              <a:rPr lang="en-US" sz="2400" dirty="0" err="1"/>
              <a:t>AutoConfigurator</a:t>
            </a:r>
            <a:r>
              <a:rPr lang="en-US" sz="2400" dirty="0"/>
              <a:t> reduces the Spring Configuration.</a:t>
            </a:r>
            <a:endParaRPr lang="en-US" sz="2400" dirty="0" smtClean="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799" y="3031762"/>
            <a:ext cx="8018585" cy="867159"/>
          </a:xfrm>
          <a:prstGeom prst="rect">
            <a:avLst/>
          </a:prstGeom>
        </p:spPr>
      </p:pic>
    </p:spTree>
    <p:extLst>
      <p:ext uri="{BB962C8B-B14F-4D97-AF65-F5344CB8AC3E}">
        <p14:creationId xmlns:p14="http://schemas.microsoft.com/office/powerpoint/2010/main" val="3804933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fade">
                                      <p:cBhvr>
                                        <p:cTn id="1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381000"/>
            <a:ext cx="8153400" cy="6324600"/>
          </a:xfrm>
        </p:spPr>
        <p:txBody>
          <a:bodyPr>
            <a:normAutofit/>
          </a:bodyPr>
          <a:lstStyle/>
          <a:p>
            <a:r>
              <a:rPr lang="en-US" sz="3200" b="1" i="1" dirty="0" smtClean="0"/>
              <a:t>Spring </a:t>
            </a:r>
            <a:r>
              <a:rPr lang="en-US" sz="3200" b="1" i="1" dirty="0"/>
              <a:t>Boot </a:t>
            </a:r>
            <a:r>
              <a:rPr lang="en-US" sz="3200" b="1" i="1" dirty="0" smtClean="0"/>
              <a:t>Actuator</a:t>
            </a:r>
          </a:p>
          <a:p>
            <a:endParaRPr lang="en-US" sz="2400" b="1" i="1" dirty="0"/>
          </a:p>
          <a:p>
            <a:r>
              <a:rPr lang="en-US" sz="2400" dirty="0"/>
              <a:t>Providing Management </a:t>
            </a:r>
            <a:r>
              <a:rPr lang="en-US" sz="2400" dirty="0" err="1"/>
              <a:t>EndPoints</a:t>
            </a:r>
            <a:r>
              <a:rPr lang="en-US" sz="2400" dirty="0"/>
              <a:t> to Spring Boot Applications.</a:t>
            </a:r>
          </a:p>
          <a:p>
            <a:endParaRPr lang="en-US" sz="3200" b="1" i="1" dirty="0"/>
          </a:p>
          <a:p>
            <a:r>
              <a:rPr lang="en-US" sz="2400" dirty="0" smtClean="0"/>
              <a:t>When </a:t>
            </a:r>
            <a:r>
              <a:rPr lang="en-US" sz="2400" dirty="0"/>
              <a:t>we run our Spring Boot Web Application using </a:t>
            </a:r>
            <a:r>
              <a:rPr lang="en-US" sz="2400" dirty="0" smtClean="0"/>
              <a:t>STS, </a:t>
            </a:r>
            <a:r>
              <a:rPr lang="en-US" sz="2400" dirty="0"/>
              <a:t>Spring Boot Actuator automatically provides hostname as “localhost” and default port number as “8080”. We can access this application using “http://localhost:8080/” end point</a:t>
            </a:r>
            <a:r>
              <a:rPr lang="en-US" sz="2400" dirty="0" smtClean="0"/>
              <a:t>.</a:t>
            </a:r>
          </a:p>
          <a:p>
            <a:endParaRPr lang="en-US" sz="2400" dirty="0"/>
          </a:p>
          <a:p>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4495800"/>
            <a:ext cx="7975209" cy="1634730"/>
          </a:xfrm>
          <a:prstGeom prst="rect">
            <a:avLst/>
          </a:prstGeom>
        </p:spPr>
      </p:pic>
    </p:spTree>
    <p:extLst>
      <p:ext uri="{BB962C8B-B14F-4D97-AF65-F5344CB8AC3E}">
        <p14:creationId xmlns:p14="http://schemas.microsoft.com/office/powerpoint/2010/main" val="1436403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381000"/>
            <a:ext cx="8153400" cy="6324600"/>
          </a:xfrm>
        </p:spPr>
        <p:txBody>
          <a:bodyPr>
            <a:normAutofit lnSpcReduction="10000"/>
          </a:bodyPr>
          <a:lstStyle/>
          <a:p>
            <a:r>
              <a:rPr lang="en-US" sz="3200" b="1" i="1" dirty="0"/>
              <a:t>Limitation/Drawback of Spring </a:t>
            </a:r>
            <a:r>
              <a:rPr lang="en-US" sz="3200" b="1" i="1" dirty="0" smtClean="0"/>
              <a:t>Boot</a:t>
            </a:r>
            <a:endParaRPr lang="en-US" sz="3200" b="1" i="1" dirty="0"/>
          </a:p>
          <a:p>
            <a:endParaRPr lang="en-US" sz="3200" b="1" i="1" dirty="0" smtClean="0"/>
          </a:p>
          <a:p>
            <a:r>
              <a:rPr lang="en-US" sz="2400" dirty="0"/>
              <a:t>Spring Boot Framework has one limitation</a:t>
            </a:r>
            <a:r>
              <a:rPr lang="en-US" sz="2400" dirty="0" smtClean="0"/>
              <a:t>.</a:t>
            </a:r>
          </a:p>
          <a:p>
            <a:r>
              <a:rPr lang="en-US" sz="2400" dirty="0"/>
              <a:t/>
            </a:r>
            <a:br>
              <a:rPr lang="en-US" sz="2400" dirty="0"/>
            </a:br>
            <a:r>
              <a:rPr lang="en-US" sz="2400" dirty="0"/>
              <a:t>It is very tough and time consuming process to convert existing or legacy Spring Framework projects into Spring Boot Applications. It is applicable only for brand new/Greenfield Spring Projects</a:t>
            </a:r>
            <a:r>
              <a:rPr lang="en-US" sz="2400" dirty="0" smtClean="0"/>
              <a:t>.</a:t>
            </a:r>
          </a:p>
          <a:p>
            <a:endParaRPr lang="en-US" sz="2400" b="1" i="1" dirty="0"/>
          </a:p>
          <a:p>
            <a:pPr fontAlgn="base"/>
            <a:r>
              <a:rPr lang="en-US" sz="2400" dirty="0"/>
              <a:t>To Start Opinionated Approach to create Spring Boot Applications, The Spring Team (The Pivotal Team) has provided the following three approaches.</a:t>
            </a:r>
          </a:p>
          <a:p>
            <a:pPr fontAlgn="base"/>
            <a:r>
              <a:rPr lang="en-US" sz="2400" dirty="0"/>
              <a:t>Using Spring STS IDE</a:t>
            </a:r>
          </a:p>
          <a:p>
            <a:pPr fontAlgn="base"/>
            <a:r>
              <a:rPr lang="en-US" sz="2400" dirty="0" smtClean="0"/>
              <a:t>Using </a:t>
            </a:r>
            <a:r>
              <a:rPr lang="en-US" sz="2400" dirty="0"/>
              <a:t>Spring Boot CLI Tool</a:t>
            </a:r>
          </a:p>
          <a:p>
            <a:pPr fontAlgn="base"/>
            <a:r>
              <a:rPr lang="en-US" sz="2400" dirty="0" smtClean="0"/>
              <a:t>Using </a:t>
            </a:r>
            <a:r>
              <a:rPr lang="en-US" sz="2400" dirty="0"/>
              <a:t>Spring </a:t>
            </a:r>
            <a:r>
              <a:rPr lang="en-US" sz="2400" dirty="0" err="1"/>
              <a:t>Initializr</a:t>
            </a:r>
            <a:r>
              <a:rPr lang="en-US" sz="2400" dirty="0"/>
              <a:t> Website</a:t>
            </a:r>
          </a:p>
          <a:p>
            <a:endParaRPr lang="en-US" sz="2400" b="1" i="1" dirty="0"/>
          </a:p>
        </p:txBody>
      </p:sp>
    </p:spTree>
    <p:extLst>
      <p:ext uri="{BB962C8B-B14F-4D97-AF65-F5344CB8AC3E}">
        <p14:creationId xmlns:p14="http://schemas.microsoft.com/office/powerpoint/2010/main" val="999192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381000"/>
            <a:ext cx="9906000" cy="6324600"/>
          </a:xfrm>
        </p:spPr>
        <p:txBody>
          <a:bodyPr>
            <a:normAutofit/>
          </a:bodyPr>
          <a:lstStyle/>
          <a:p>
            <a:endParaRPr lang="en-US" sz="3200" b="1" i="1" dirty="0" smtClean="0"/>
          </a:p>
          <a:p>
            <a:endParaRPr lang="en-US" sz="3200" b="1" i="1" dirty="0"/>
          </a:p>
          <a:p>
            <a:endParaRPr lang="en-US" sz="3200" b="1" i="1" dirty="0" smtClean="0"/>
          </a:p>
          <a:p>
            <a:endParaRPr lang="en-US" sz="3200" b="1" i="1" dirty="0"/>
          </a:p>
          <a:p>
            <a:r>
              <a:rPr lang="en-US" sz="3200" b="1" i="1" dirty="0" smtClean="0"/>
              <a:t>Example </a:t>
            </a:r>
            <a:r>
              <a:rPr lang="en-US" sz="3200" b="1" i="1" dirty="0"/>
              <a:t>of Rest Web Service calling using Spring</a:t>
            </a:r>
          </a:p>
          <a:p>
            <a:endParaRPr lang="en-US" sz="3200" b="1" i="1" dirty="0"/>
          </a:p>
        </p:txBody>
      </p:sp>
    </p:spTree>
    <p:extLst>
      <p:ext uri="{BB962C8B-B14F-4D97-AF65-F5344CB8AC3E}">
        <p14:creationId xmlns:p14="http://schemas.microsoft.com/office/powerpoint/2010/main" val="2164128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381000"/>
            <a:ext cx="9144000" cy="6324600"/>
          </a:xfrm>
        </p:spPr>
        <p:txBody>
          <a:bodyPr>
            <a:normAutofit/>
          </a:bodyPr>
          <a:lstStyle/>
          <a:p>
            <a:endParaRPr lang="en-US" sz="3200" b="1" i="1" dirty="0" smtClean="0"/>
          </a:p>
          <a:p>
            <a:endParaRPr lang="en-US" sz="3200" b="1" i="1" dirty="0"/>
          </a:p>
          <a:p>
            <a:endParaRPr lang="en-US" sz="3200" b="1" i="1" dirty="0" smtClean="0"/>
          </a:p>
          <a:p>
            <a:endParaRPr lang="en-US" sz="3200" b="1" i="1" dirty="0"/>
          </a:p>
          <a:p>
            <a:r>
              <a:rPr lang="en-US" sz="3200" b="1" i="1" dirty="0" smtClean="0"/>
              <a:t>Example </a:t>
            </a:r>
            <a:r>
              <a:rPr lang="en-US" sz="3200" b="1" i="1" dirty="0"/>
              <a:t>of Rest Web Service calling using </a:t>
            </a:r>
            <a:r>
              <a:rPr lang="en-US" sz="3200" b="1" i="1" dirty="0" smtClean="0"/>
              <a:t>Spring Boot</a:t>
            </a:r>
            <a:endParaRPr lang="en-US" sz="3200" b="1" i="1" dirty="0"/>
          </a:p>
          <a:p>
            <a:endParaRPr lang="en-US" sz="3200" b="1" i="1" dirty="0"/>
          </a:p>
        </p:txBody>
      </p:sp>
    </p:spTree>
    <p:extLst>
      <p:ext uri="{BB962C8B-B14F-4D97-AF65-F5344CB8AC3E}">
        <p14:creationId xmlns:p14="http://schemas.microsoft.com/office/powerpoint/2010/main" val="809878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381000"/>
            <a:ext cx="8153400" cy="6248400"/>
          </a:xfrm>
        </p:spPr>
        <p:txBody>
          <a:bodyPr>
            <a:normAutofit fontScale="25000" lnSpcReduction="20000"/>
          </a:bodyPr>
          <a:lstStyle/>
          <a:p>
            <a:endParaRPr lang="en-US" dirty="0" smtClean="0"/>
          </a:p>
          <a:p>
            <a:r>
              <a:rPr lang="en-US" sz="12800" b="1" i="1" dirty="0" smtClean="0"/>
              <a:t>Spring Boot Topics </a:t>
            </a:r>
          </a:p>
          <a:p>
            <a:pPr>
              <a:buClr>
                <a:schemeClr val="bg2">
                  <a:lumMod val="10000"/>
                </a:schemeClr>
              </a:buClr>
              <a:buSzPct val="90000"/>
            </a:pPr>
            <a:endParaRPr lang="en-US" sz="8000" b="0" dirty="0"/>
          </a:p>
          <a:p>
            <a:pPr>
              <a:buClr>
                <a:schemeClr val="bg2">
                  <a:lumMod val="10000"/>
                </a:schemeClr>
              </a:buClr>
              <a:buSzPct val="90000"/>
            </a:pPr>
            <a:r>
              <a:rPr lang="en-US" sz="8000" b="1" dirty="0"/>
              <a:t>What is Spring Boot </a:t>
            </a:r>
            <a:r>
              <a:rPr lang="en-US" sz="8000" b="1" dirty="0" smtClean="0"/>
              <a:t>?</a:t>
            </a:r>
          </a:p>
          <a:p>
            <a:pPr>
              <a:buClr>
                <a:schemeClr val="bg2">
                  <a:lumMod val="10000"/>
                </a:schemeClr>
              </a:buClr>
              <a:buSzPct val="90000"/>
            </a:pPr>
            <a:endParaRPr lang="en-US" sz="8000" b="1" dirty="0"/>
          </a:p>
          <a:p>
            <a:pPr>
              <a:buClr>
                <a:schemeClr val="bg2">
                  <a:lumMod val="10000"/>
                </a:schemeClr>
              </a:buClr>
              <a:buSzPct val="90000"/>
            </a:pPr>
            <a:r>
              <a:rPr lang="en-US" sz="8000" b="1" dirty="0"/>
              <a:t>What is NOT Spring Boot?</a:t>
            </a:r>
          </a:p>
          <a:p>
            <a:pPr>
              <a:buClr>
                <a:schemeClr val="bg2">
                  <a:lumMod val="10000"/>
                </a:schemeClr>
              </a:buClr>
              <a:buSzPct val="90000"/>
            </a:pPr>
            <a:endParaRPr lang="en-US" sz="8000" b="1" dirty="0"/>
          </a:p>
          <a:p>
            <a:pPr>
              <a:buClr>
                <a:schemeClr val="bg2">
                  <a:lumMod val="10000"/>
                </a:schemeClr>
              </a:buClr>
              <a:buSzPct val="90000"/>
            </a:pPr>
            <a:r>
              <a:rPr lang="en-US" sz="8000" b="1" dirty="0"/>
              <a:t>Why Spring Boot?</a:t>
            </a:r>
          </a:p>
          <a:p>
            <a:pPr>
              <a:buClr>
                <a:schemeClr val="bg2">
                  <a:lumMod val="10000"/>
                </a:schemeClr>
              </a:buClr>
              <a:buSzPct val="90000"/>
            </a:pPr>
            <a:endParaRPr lang="en-US" sz="8000" b="1" dirty="0" smtClean="0"/>
          </a:p>
          <a:p>
            <a:pPr>
              <a:buClr>
                <a:schemeClr val="bg2">
                  <a:lumMod val="10000"/>
                </a:schemeClr>
              </a:buClr>
              <a:buSzPct val="90000"/>
            </a:pPr>
            <a:r>
              <a:rPr lang="en-US" sz="8000" b="1" dirty="0" smtClean="0"/>
              <a:t>Advantages </a:t>
            </a:r>
            <a:r>
              <a:rPr lang="en-US" sz="8000" b="1" dirty="0"/>
              <a:t>of Spring </a:t>
            </a:r>
            <a:r>
              <a:rPr lang="en-US" sz="8000" b="1" dirty="0" smtClean="0"/>
              <a:t>Boot</a:t>
            </a:r>
            <a:endParaRPr lang="en-US" sz="8000" b="1" dirty="0"/>
          </a:p>
          <a:p>
            <a:pPr>
              <a:buClr>
                <a:schemeClr val="bg2">
                  <a:lumMod val="10000"/>
                </a:schemeClr>
              </a:buClr>
              <a:buSzPct val="90000"/>
            </a:pPr>
            <a:endParaRPr lang="en-US" sz="8000" b="1" dirty="0" smtClean="0"/>
          </a:p>
          <a:p>
            <a:pPr>
              <a:buClr>
                <a:schemeClr val="bg2">
                  <a:lumMod val="10000"/>
                </a:schemeClr>
              </a:buClr>
              <a:buSzPct val="90000"/>
            </a:pPr>
            <a:r>
              <a:rPr lang="en-US" sz="8000" b="1" dirty="0" smtClean="0"/>
              <a:t>Main </a:t>
            </a:r>
            <a:r>
              <a:rPr lang="en-US" sz="8000" b="1" dirty="0"/>
              <a:t>Goal of Spring </a:t>
            </a:r>
            <a:r>
              <a:rPr lang="en-US" sz="8000" b="1" dirty="0" smtClean="0"/>
              <a:t>Boot</a:t>
            </a:r>
            <a:endParaRPr lang="en-US" sz="8000" b="1" dirty="0"/>
          </a:p>
          <a:p>
            <a:pPr>
              <a:buClr>
                <a:schemeClr val="bg2">
                  <a:lumMod val="10000"/>
                </a:schemeClr>
              </a:buClr>
              <a:buSzPct val="90000"/>
            </a:pPr>
            <a:endParaRPr lang="en-US" sz="8000" b="1" dirty="0" smtClean="0"/>
          </a:p>
          <a:p>
            <a:pPr>
              <a:buClr>
                <a:schemeClr val="bg2">
                  <a:lumMod val="10000"/>
                </a:schemeClr>
              </a:buClr>
              <a:buSzPct val="90000"/>
            </a:pPr>
            <a:r>
              <a:rPr lang="en-US" sz="8000" b="1" dirty="0" smtClean="0"/>
              <a:t>Key </a:t>
            </a:r>
            <a:r>
              <a:rPr lang="en-US" sz="8000" b="1" dirty="0"/>
              <a:t>Components of Spring Boot </a:t>
            </a:r>
            <a:r>
              <a:rPr lang="en-US" sz="8000" b="1" dirty="0" smtClean="0"/>
              <a:t>Framework</a:t>
            </a:r>
          </a:p>
          <a:p>
            <a:pPr>
              <a:buClr>
                <a:schemeClr val="bg2">
                  <a:lumMod val="10000"/>
                </a:schemeClr>
              </a:buClr>
              <a:buSzPct val="90000"/>
            </a:pPr>
            <a:endParaRPr lang="en-US" sz="8000" b="1" dirty="0" smtClean="0"/>
          </a:p>
          <a:p>
            <a:pPr>
              <a:buClr>
                <a:schemeClr val="bg2">
                  <a:lumMod val="10000"/>
                </a:schemeClr>
              </a:buClr>
              <a:buSzPct val="90000"/>
            </a:pPr>
            <a:r>
              <a:rPr lang="en-US" sz="8000" b="1" dirty="0"/>
              <a:t>Limitation/Drawback of Spring Boot</a:t>
            </a:r>
          </a:p>
          <a:p>
            <a:pPr>
              <a:buClr>
                <a:schemeClr val="bg2">
                  <a:lumMod val="10000"/>
                </a:schemeClr>
              </a:buClr>
              <a:buSzPct val="90000"/>
            </a:pPr>
            <a:endParaRPr lang="en-US" sz="8000" b="1" dirty="0" smtClean="0"/>
          </a:p>
          <a:p>
            <a:pPr>
              <a:buClr>
                <a:schemeClr val="bg2">
                  <a:lumMod val="10000"/>
                </a:schemeClr>
              </a:buClr>
              <a:buSzPct val="90000"/>
            </a:pPr>
            <a:r>
              <a:rPr lang="en-US" sz="8000" b="1" dirty="0" smtClean="0"/>
              <a:t>Example of Rest Web Service calling using Spring</a:t>
            </a:r>
          </a:p>
          <a:p>
            <a:pPr>
              <a:buClr>
                <a:schemeClr val="bg2">
                  <a:lumMod val="10000"/>
                </a:schemeClr>
              </a:buClr>
              <a:buSzPct val="90000"/>
            </a:pPr>
            <a:endParaRPr lang="en-US" sz="8000" b="1" dirty="0" smtClean="0"/>
          </a:p>
          <a:p>
            <a:pPr>
              <a:buClr>
                <a:schemeClr val="bg2">
                  <a:lumMod val="10000"/>
                </a:schemeClr>
              </a:buClr>
              <a:buSzPct val="90000"/>
            </a:pPr>
            <a:r>
              <a:rPr lang="en-US" sz="8000" b="1" dirty="0" smtClean="0"/>
              <a:t>Example </a:t>
            </a:r>
            <a:r>
              <a:rPr lang="en-US" sz="8000" b="1" dirty="0"/>
              <a:t>of Rest Web Service calling using </a:t>
            </a:r>
            <a:r>
              <a:rPr lang="en-US" sz="8000" b="1" dirty="0" smtClean="0"/>
              <a:t>Spring Boot </a:t>
            </a:r>
          </a:p>
          <a:p>
            <a:pPr>
              <a:buClr>
                <a:schemeClr val="bg2">
                  <a:lumMod val="10000"/>
                </a:schemeClr>
              </a:buClr>
              <a:buSzPct val="90000"/>
            </a:pPr>
            <a:endParaRPr lang="en-US" sz="8000" b="1" dirty="0" smtClean="0"/>
          </a:p>
          <a:p>
            <a:pPr>
              <a:buClr>
                <a:schemeClr val="bg2">
                  <a:lumMod val="10000"/>
                </a:schemeClr>
              </a:buClr>
              <a:buSzPct val="90000"/>
            </a:pPr>
            <a:endParaRPr lang="en-US" sz="8000" b="0" dirty="0"/>
          </a:p>
          <a:p>
            <a:pPr>
              <a:buClr>
                <a:schemeClr val="bg2">
                  <a:lumMod val="10000"/>
                </a:schemeClr>
              </a:buClr>
              <a:buSzPct val="90000"/>
            </a:pPr>
            <a:endParaRPr lang="en-US" sz="9600" dirty="0">
              <a:solidFill>
                <a:schemeClr val="tx1"/>
              </a:solidFill>
            </a:endParaRPr>
          </a:p>
          <a:p>
            <a:pPr>
              <a:buClr>
                <a:schemeClr val="bg2">
                  <a:lumMod val="10000"/>
                </a:schemeClr>
              </a:buClr>
              <a:buSzPct val="90000"/>
            </a:pPr>
            <a:endParaRPr lang="en-US" sz="9600" dirty="0" smtClean="0">
              <a:solidFill>
                <a:schemeClr val="tx1"/>
              </a:solidFill>
            </a:endParaRPr>
          </a:p>
          <a:p>
            <a:pPr>
              <a:buClrTx/>
              <a:buSzPct val="90000"/>
            </a:pPr>
            <a:endParaRPr lang="en-US" sz="2400" dirty="0" smtClean="0"/>
          </a:p>
          <a:p>
            <a:r>
              <a:rPr lang="en-US" dirty="0"/>
              <a:t>	</a:t>
            </a:r>
            <a:r>
              <a:rPr lang="en-US" dirty="0" smtClean="0"/>
              <a:t>	</a:t>
            </a:r>
          </a:p>
          <a:p>
            <a:r>
              <a:rPr lang="en-US" dirty="0" smtClean="0"/>
              <a:t>		</a:t>
            </a:r>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3863919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fade">
                                      <p:cBhvr>
                                        <p:cTn id="17" dur="500"/>
                                        <p:tgtEl>
                                          <p:spTgt spid="3">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animEffect transition="in" filter="fade">
                                      <p:cBhvr>
                                        <p:cTn id="22" dur="500"/>
                                        <p:tgtEl>
                                          <p:spTgt spid="3">
                                            <p:txEl>
                                              <p:pRg st="9" end="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animEffect transition="in" filter="fade">
                                      <p:cBhvr>
                                        <p:cTn id="27" dur="500"/>
                                        <p:tgtEl>
                                          <p:spTgt spid="3">
                                            <p:txEl>
                                              <p:pRg st="11" end="1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3" end="13"/>
                                            </p:txEl>
                                          </p:spTgt>
                                        </p:tgtEl>
                                        <p:attrNameLst>
                                          <p:attrName>style.visibility</p:attrName>
                                        </p:attrNameLst>
                                      </p:cBhvr>
                                      <p:to>
                                        <p:strVal val="visible"/>
                                      </p:to>
                                    </p:set>
                                    <p:animEffect transition="in" filter="fade">
                                      <p:cBhvr>
                                        <p:cTn id="32" dur="500"/>
                                        <p:tgtEl>
                                          <p:spTgt spid="3">
                                            <p:txEl>
                                              <p:pRg st="13" end="1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15" end="15"/>
                                            </p:txEl>
                                          </p:spTgt>
                                        </p:tgtEl>
                                        <p:attrNameLst>
                                          <p:attrName>style.visibility</p:attrName>
                                        </p:attrNameLst>
                                      </p:cBhvr>
                                      <p:to>
                                        <p:strVal val="visible"/>
                                      </p:to>
                                    </p:set>
                                    <p:animEffect transition="in" filter="fade">
                                      <p:cBhvr>
                                        <p:cTn id="37" dur="500"/>
                                        <p:tgtEl>
                                          <p:spTgt spid="3">
                                            <p:txEl>
                                              <p:pRg st="15" end="1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17" end="17"/>
                                            </p:txEl>
                                          </p:spTgt>
                                        </p:tgtEl>
                                        <p:attrNameLst>
                                          <p:attrName>style.visibility</p:attrName>
                                        </p:attrNameLst>
                                      </p:cBhvr>
                                      <p:to>
                                        <p:strVal val="visible"/>
                                      </p:to>
                                    </p:set>
                                    <p:animEffect transition="in" filter="fade">
                                      <p:cBhvr>
                                        <p:cTn id="42" dur="500"/>
                                        <p:tgtEl>
                                          <p:spTgt spid="3">
                                            <p:txEl>
                                              <p:pRg st="17" end="1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19" end="19"/>
                                            </p:txEl>
                                          </p:spTgt>
                                        </p:tgtEl>
                                        <p:attrNameLst>
                                          <p:attrName>style.visibility</p:attrName>
                                        </p:attrNameLst>
                                      </p:cBhvr>
                                      <p:to>
                                        <p:strVal val="visible"/>
                                      </p:to>
                                    </p:set>
                                    <p:animEffect transition="in" filter="fade">
                                      <p:cBhvr>
                                        <p:cTn id="47" dur="500"/>
                                        <p:tgtEl>
                                          <p:spTgt spid="3">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381000"/>
            <a:ext cx="9144000" cy="6324600"/>
          </a:xfrm>
        </p:spPr>
        <p:txBody>
          <a:bodyPr>
            <a:normAutofit/>
          </a:bodyPr>
          <a:lstStyle/>
          <a:p>
            <a:endParaRPr lang="en-US" sz="9600" b="1" i="1" dirty="0" smtClean="0"/>
          </a:p>
          <a:p>
            <a:r>
              <a:rPr lang="en-US" sz="9600" b="1" i="1" dirty="0"/>
              <a:t>	</a:t>
            </a:r>
            <a:r>
              <a:rPr lang="en-US" sz="9600" b="1" i="1" dirty="0" smtClean="0"/>
              <a:t> Thank You</a:t>
            </a:r>
            <a:endParaRPr lang="en-US" sz="9600" b="1" i="1" dirty="0"/>
          </a:p>
        </p:txBody>
      </p:sp>
    </p:spTree>
    <p:extLst>
      <p:ext uri="{BB962C8B-B14F-4D97-AF65-F5344CB8AC3E}">
        <p14:creationId xmlns:p14="http://schemas.microsoft.com/office/powerpoint/2010/main" val="22231294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381000"/>
            <a:ext cx="8153400" cy="5943600"/>
          </a:xfrm>
        </p:spPr>
        <p:txBody>
          <a:bodyPr>
            <a:normAutofit fontScale="55000" lnSpcReduction="20000"/>
          </a:bodyPr>
          <a:lstStyle/>
          <a:p>
            <a:endParaRPr lang="en-US" sz="5100" dirty="0" smtClean="0"/>
          </a:p>
          <a:p>
            <a:r>
              <a:rPr lang="en-US" sz="5800" b="1" i="1" dirty="0" smtClean="0"/>
              <a:t>What is Spring Boot ?</a:t>
            </a:r>
            <a:endParaRPr lang="en-US" sz="5800" b="1" i="1" dirty="0"/>
          </a:p>
          <a:p>
            <a:pPr>
              <a:buClr>
                <a:schemeClr val="bg2">
                  <a:lumMod val="10000"/>
                </a:schemeClr>
              </a:buClr>
              <a:buSzPct val="90000"/>
            </a:pPr>
            <a:endParaRPr lang="en-US" sz="2400" dirty="0" smtClean="0"/>
          </a:p>
          <a:p>
            <a:pPr>
              <a:buClr>
                <a:schemeClr val="bg2">
                  <a:lumMod val="10000"/>
                </a:schemeClr>
              </a:buClr>
              <a:buSzPct val="90000"/>
            </a:pPr>
            <a:r>
              <a:rPr lang="en-US" sz="3400" dirty="0" smtClean="0"/>
              <a:t>Spring </a:t>
            </a:r>
            <a:r>
              <a:rPr lang="en-US" sz="3400" dirty="0"/>
              <a:t>Boot is a Framework from “The Spring Team” to ease the bootstrapping and development of new Spring Applications</a:t>
            </a:r>
            <a:r>
              <a:rPr lang="en-US" sz="3400" dirty="0" smtClean="0"/>
              <a:t>.</a:t>
            </a:r>
          </a:p>
          <a:p>
            <a:pPr>
              <a:buClr>
                <a:schemeClr val="bg2">
                  <a:lumMod val="10000"/>
                </a:schemeClr>
              </a:buClr>
              <a:buSzPct val="90000"/>
            </a:pPr>
            <a:r>
              <a:rPr lang="en-US" sz="3400" dirty="0"/>
              <a:t/>
            </a:r>
            <a:br>
              <a:rPr lang="en-US" sz="3400" dirty="0"/>
            </a:br>
            <a:r>
              <a:rPr lang="en-US" sz="3400" dirty="0"/>
              <a:t>It provides defaults for code and annotation configuration to quick start new Spring projects within no </a:t>
            </a:r>
            <a:r>
              <a:rPr lang="en-US" sz="3400" dirty="0" smtClean="0"/>
              <a:t>time.</a:t>
            </a:r>
          </a:p>
          <a:p>
            <a:pPr>
              <a:buClr>
                <a:schemeClr val="bg2">
                  <a:lumMod val="10000"/>
                </a:schemeClr>
              </a:buClr>
              <a:buSzPct val="90000"/>
            </a:pPr>
            <a:endParaRPr lang="en-US" sz="3400" b="0" dirty="0"/>
          </a:p>
          <a:p>
            <a:pPr>
              <a:buClr>
                <a:schemeClr val="bg2">
                  <a:lumMod val="10000"/>
                </a:schemeClr>
              </a:buClr>
              <a:buSzPct val="90000"/>
            </a:pPr>
            <a:r>
              <a:rPr lang="en-US" sz="3400" dirty="0"/>
              <a:t>Spring Boot Framework is Auto-Dependency Resolution, Auto-Configuration, Management </a:t>
            </a:r>
            <a:r>
              <a:rPr lang="en-US" sz="3400" dirty="0" err="1"/>
              <a:t>EndPoints</a:t>
            </a:r>
            <a:r>
              <a:rPr lang="en-US" sz="3400" dirty="0"/>
              <a:t>, Embedded HTTP Servers(Jetty/Tomcat etc.) </a:t>
            </a:r>
            <a:endParaRPr lang="en-US" sz="3400" dirty="0" smtClean="0"/>
          </a:p>
          <a:p>
            <a:pPr>
              <a:buClr>
                <a:schemeClr val="bg2">
                  <a:lumMod val="10000"/>
                </a:schemeClr>
              </a:buClr>
              <a:buSzPct val="90000"/>
            </a:pPr>
            <a:endParaRPr lang="en-US" sz="3400" b="0" dirty="0" smtClean="0"/>
          </a:p>
          <a:p>
            <a:pPr>
              <a:buClr>
                <a:schemeClr val="bg2">
                  <a:lumMod val="10000"/>
                </a:schemeClr>
              </a:buClr>
              <a:buSzPct val="90000"/>
            </a:pPr>
            <a:endParaRPr lang="en-US" sz="3400" dirty="0"/>
          </a:p>
          <a:p>
            <a:pPr>
              <a:buClr>
                <a:schemeClr val="bg2">
                  <a:lumMod val="10000"/>
                </a:schemeClr>
              </a:buClr>
              <a:buSzPct val="90000"/>
            </a:pPr>
            <a:endParaRPr lang="en-US" sz="2400" b="0" dirty="0" smtClean="0"/>
          </a:p>
          <a:p>
            <a:pPr>
              <a:buClr>
                <a:schemeClr val="bg2">
                  <a:lumMod val="10000"/>
                </a:schemeClr>
              </a:buClr>
              <a:buSzPct val="90000"/>
            </a:pPr>
            <a:endParaRPr lang="en-US" sz="2400" b="0" dirty="0"/>
          </a:p>
          <a:p>
            <a:pPr>
              <a:buClr>
                <a:schemeClr val="bg2">
                  <a:lumMod val="10000"/>
                </a:schemeClr>
              </a:buClr>
              <a:buSzPct val="90000"/>
            </a:pPr>
            <a:endParaRPr lang="en-US" sz="2400" dirty="0">
              <a:solidFill>
                <a:schemeClr val="tx1"/>
              </a:solidFill>
            </a:endParaRPr>
          </a:p>
          <a:p>
            <a:pPr>
              <a:buClr>
                <a:schemeClr val="bg2">
                  <a:lumMod val="10000"/>
                </a:schemeClr>
              </a:buClr>
              <a:buSzPct val="90000"/>
            </a:pPr>
            <a:endParaRPr lang="en-US" sz="2400" dirty="0" smtClean="0">
              <a:solidFill>
                <a:schemeClr val="tx1"/>
              </a:solidFill>
            </a:endParaRPr>
          </a:p>
          <a:p>
            <a:pPr>
              <a:buClrTx/>
              <a:buSzPct val="90000"/>
            </a:pPr>
            <a:endParaRPr lang="en-US" sz="2400" dirty="0" smtClean="0"/>
          </a:p>
          <a:p>
            <a:r>
              <a:rPr lang="en-US" sz="2400" dirty="0"/>
              <a:t>	</a:t>
            </a:r>
            <a:r>
              <a:rPr lang="en-US" sz="2400" dirty="0" smtClean="0"/>
              <a:t>	</a:t>
            </a:r>
          </a:p>
          <a:p>
            <a:r>
              <a:rPr lang="en-US" sz="2400" dirty="0" smtClean="0"/>
              <a:t>		</a:t>
            </a:r>
            <a:endParaRPr lang="en-US" sz="2400" dirty="0"/>
          </a:p>
          <a:p>
            <a:endParaRPr lang="en-US" sz="2400" dirty="0" smtClean="0"/>
          </a:p>
          <a:p>
            <a:endParaRPr lang="en-US" sz="2400" dirty="0"/>
          </a:p>
          <a:p>
            <a:endParaRPr lang="en-US" sz="2400" dirty="0" smtClean="0"/>
          </a:p>
          <a:p>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19600"/>
            <a:ext cx="8382000" cy="1596026"/>
          </a:xfrm>
          <a:prstGeom prst="rect">
            <a:avLst/>
          </a:prstGeom>
        </p:spPr>
      </p:pic>
    </p:spTree>
    <p:extLst>
      <p:ext uri="{BB962C8B-B14F-4D97-AF65-F5344CB8AC3E}">
        <p14:creationId xmlns:p14="http://schemas.microsoft.com/office/powerpoint/2010/main" val="3186219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381000"/>
            <a:ext cx="8153400" cy="5943600"/>
          </a:xfrm>
        </p:spPr>
        <p:txBody>
          <a:bodyPr>
            <a:normAutofit/>
          </a:bodyPr>
          <a:lstStyle/>
          <a:p>
            <a:endParaRPr lang="en-US" sz="2400" dirty="0" smtClean="0"/>
          </a:p>
          <a:p>
            <a:r>
              <a:rPr lang="en-US" sz="2400" dirty="0"/>
              <a:t>In Simple Terminology, What Spring Boot means	</a:t>
            </a:r>
            <a:r>
              <a:rPr lang="en-US" sz="2400" dirty="0" smtClean="0"/>
              <a:t>	</a:t>
            </a:r>
          </a:p>
          <a:p>
            <a:r>
              <a:rPr lang="en-US" sz="2400" dirty="0" smtClean="0"/>
              <a:t>		</a:t>
            </a:r>
            <a:endParaRPr lang="en-US" sz="2400" dirty="0"/>
          </a:p>
          <a:p>
            <a:endParaRPr lang="en-US" sz="2400" dirty="0" smtClean="0"/>
          </a:p>
          <a:p>
            <a:endParaRPr lang="en-US" sz="2400" dirty="0"/>
          </a:p>
          <a:p>
            <a:endParaRPr lang="en-US" sz="2400" dirty="0" smtClean="0"/>
          </a:p>
          <a:p>
            <a:endParaRPr lang="en-US" sz="2400" dirty="0" smtClean="0"/>
          </a:p>
          <a:p>
            <a:r>
              <a:rPr lang="en-US" sz="2400" dirty="0"/>
              <a:t>That means Spring Boot is nothing but existing Spring Framework + Some Embedded HTTP Servers (Tomcat/Jetty etc.) – XML or Annotations Configurations.</a:t>
            </a:r>
            <a:br>
              <a:rPr lang="en-US" sz="2400" dirty="0"/>
            </a:br>
            <a:r>
              <a:rPr lang="en-US" sz="2400" dirty="0"/>
              <a:t>Here minus means we don’t need to write any XML Configuration and few Annotations only.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81200"/>
            <a:ext cx="8382000" cy="1135370"/>
          </a:xfrm>
          <a:prstGeom prst="rect">
            <a:avLst/>
          </a:prstGeom>
        </p:spPr>
      </p:pic>
    </p:spTree>
    <p:extLst>
      <p:ext uri="{BB962C8B-B14F-4D97-AF65-F5344CB8AC3E}">
        <p14:creationId xmlns:p14="http://schemas.microsoft.com/office/powerpoint/2010/main" val="2001341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fade">
                                      <p:cBhvr>
                                        <p:cTn id="1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381000"/>
            <a:ext cx="8153400" cy="5943600"/>
          </a:xfrm>
        </p:spPr>
        <p:txBody>
          <a:bodyPr>
            <a:normAutofit/>
          </a:bodyPr>
          <a:lstStyle/>
          <a:p>
            <a:endParaRPr lang="en-US" sz="2400" dirty="0" smtClean="0"/>
          </a:p>
          <a:p>
            <a:endParaRPr lang="en-US" sz="3200" dirty="0" smtClean="0"/>
          </a:p>
          <a:p>
            <a:r>
              <a:rPr lang="en-US" sz="3200" b="1" i="1" dirty="0" smtClean="0"/>
              <a:t>What </a:t>
            </a:r>
            <a:r>
              <a:rPr lang="en-US" sz="3200" b="1" i="1" dirty="0"/>
              <a:t>is NOT Spring Boot?</a:t>
            </a:r>
          </a:p>
          <a:p>
            <a:endParaRPr lang="en-US" sz="2400" dirty="0" smtClean="0"/>
          </a:p>
          <a:p>
            <a:endParaRPr lang="en-US" sz="2400" dirty="0" smtClean="0"/>
          </a:p>
          <a:p>
            <a:r>
              <a:rPr lang="en-US" sz="2400" dirty="0"/>
              <a:t>Spring Boot Framework is not implemented from the scratch by The Spring Team, rather than implemented on top of existing Spring </a:t>
            </a:r>
            <a:r>
              <a:rPr lang="en-US" sz="2400" dirty="0" smtClean="0"/>
              <a:t>Framework.</a:t>
            </a:r>
          </a:p>
          <a:p>
            <a:endParaRPr lang="en-US" sz="2400" dirty="0"/>
          </a:p>
          <a:p>
            <a:r>
              <a:rPr lang="en-US" sz="2400" dirty="0"/>
              <a:t>It is not used for solving any new problems. It is used to solve same problems like Spring Framework.</a:t>
            </a:r>
            <a:endParaRPr lang="en-US" sz="2400" dirty="0" smtClean="0"/>
          </a:p>
          <a:p>
            <a:endParaRPr lang="en-US" sz="2400" dirty="0" smtClean="0"/>
          </a:p>
        </p:txBody>
      </p:sp>
    </p:spTree>
    <p:extLst>
      <p:ext uri="{BB962C8B-B14F-4D97-AF65-F5344CB8AC3E}">
        <p14:creationId xmlns:p14="http://schemas.microsoft.com/office/powerpoint/2010/main" val="2384999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Effect transition="in" filter="fade">
                                      <p:cBhvr>
                                        <p:cTn id="1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381000"/>
            <a:ext cx="8153400" cy="6324600"/>
          </a:xfrm>
        </p:spPr>
        <p:txBody>
          <a:bodyPr>
            <a:normAutofit fontScale="85000" lnSpcReduction="20000"/>
          </a:bodyPr>
          <a:lstStyle/>
          <a:p>
            <a:r>
              <a:rPr lang="en-US" sz="3800" b="1" i="1" dirty="0" smtClean="0"/>
              <a:t>Why Spring Boot ?</a:t>
            </a:r>
            <a:endParaRPr lang="en-US" sz="3800" b="1" i="1" dirty="0"/>
          </a:p>
          <a:p>
            <a:endParaRPr lang="en-US" sz="2600" dirty="0" smtClean="0"/>
          </a:p>
          <a:p>
            <a:r>
              <a:rPr lang="en-US" sz="2600" dirty="0" smtClean="0"/>
              <a:t>Create </a:t>
            </a:r>
            <a:r>
              <a:rPr lang="en-US" sz="2600" dirty="0"/>
              <a:t>stand-alone Spring </a:t>
            </a:r>
            <a:r>
              <a:rPr lang="en-US" sz="2600" dirty="0" smtClean="0"/>
              <a:t>applications</a:t>
            </a:r>
            <a:endParaRPr lang="en-US" sz="2600" dirty="0"/>
          </a:p>
          <a:p>
            <a:r>
              <a:rPr lang="en-US" sz="2600" dirty="0" smtClean="0"/>
              <a:t>  </a:t>
            </a:r>
          </a:p>
          <a:p>
            <a:r>
              <a:rPr lang="en-US" sz="2600" dirty="0" smtClean="0"/>
              <a:t> Embed </a:t>
            </a:r>
            <a:r>
              <a:rPr lang="en-US" sz="2600" dirty="0"/>
              <a:t>Tomcat, Jetty or </a:t>
            </a:r>
            <a:r>
              <a:rPr lang="en-US" sz="2600" dirty="0" smtClean="0"/>
              <a:t>Undertow</a:t>
            </a:r>
          </a:p>
          <a:p>
            <a:r>
              <a:rPr lang="en-US" sz="2600" dirty="0" smtClean="0"/>
              <a:t> directly </a:t>
            </a:r>
            <a:r>
              <a:rPr lang="en-US" sz="2600" dirty="0"/>
              <a:t>(no need to deploy WAR files</a:t>
            </a:r>
            <a:r>
              <a:rPr lang="en-US" sz="2600" dirty="0" smtClean="0"/>
              <a:t>)		</a:t>
            </a:r>
            <a:endParaRPr lang="en-US" sz="2600" dirty="0"/>
          </a:p>
          <a:p>
            <a:endParaRPr lang="en-US" sz="2600" dirty="0" smtClean="0"/>
          </a:p>
          <a:p>
            <a:r>
              <a:rPr lang="en-US" sz="2600" dirty="0" smtClean="0"/>
              <a:t>Absolutely</a:t>
            </a:r>
            <a:r>
              <a:rPr lang="en-US" sz="2600" dirty="0"/>
              <a:t> no code </a:t>
            </a:r>
            <a:r>
              <a:rPr lang="en-US" sz="2600" dirty="0" smtClean="0"/>
              <a:t>generation and</a:t>
            </a:r>
            <a:r>
              <a:rPr lang="en-US" sz="2600" dirty="0"/>
              <a:t> no </a:t>
            </a:r>
            <a:endParaRPr lang="en-US" sz="2600" dirty="0" smtClean="0"/>
          </a:p>
          <a:p>
            <a:r>
              <a:rPr lang="en-US" sz="2600" dirty="0" smtClean="0"/>
              <a:t>requirement for </a:t>
            </a:r>
            <a:r>
              <a:rPr lang="en-US" sz="2600" dirty="0"/>
              <a:t>XML </a:t>
            </a:r>
            <a:r>
              <a:rPr lang="en-US" sz="2600" dirty="0" smtClean="0"/>
              <a:t>configuration</a:t>
            </a:r>
          </a:p>
          <a:p>
            <a:endParaRPr lang="en-US" sz="2600" dirty="0"/>
          </a:p>
          <a:p>
            <a:r>
              <a:rPr lang="en-US" sz="2600" dirty="0" smtClean="0"/>
              <a:t>To </a:t>
            </a:r>
            <a:r>
              <a:rPr lang="en-US" sz="2600" dirty="0"/>
              <a:t>ease the Java-based applications Development</a:t>
            </a:r>
          </a:p>
          <a:p>
            <a:endParaRPr lang="en-US" sz="2600" dirty="0" smtClean="0"/>
          </a:p>
          <a:p>
            <a:r>
              <a:rPr lang="en-US" sz="2600" dirty="0" smtClean="0"/>
              <a:t>To </a:t>
            </a:r>
            <a:r>
              <a:rPr lang="en-US" sz="2600" dirty="0"/>
              <a:t>reduce Development time by providing some defaults.</a:t>
            </a:r>
          </a:p>
          <a:p>
            <a:endParaRPr lang="en-US" sz="2600" dirty="0"/>
          </a:p>
          <a:p>
            <a:r>
              <a:rPr lang="en-US" sz="2600" dirty="0" smtClean="0"/>
              <a:t>To </a:t>
            </a:r>
            <a:r>
              <a:rPr lang="en-US" sz="2600" dirty="0"/>
              <a:t>increase Productivity.</a:t>
            </a:r>
          </a:p>
          <a:p>
            <a:endParaRPr lang="en-US" sz="2600" dirty="0" smtClean="0"/>
          </a:p>
          <a:p>
            <a:r>
              <a:rPr lang="en-US" sz="2600" dirty="0" smtClean="0"/>
              <a:t>Spring </a:t>
            </a:r>
            <a:r>
              <a:rPr lang="en-US" sz="2600" dirty="0"/>
              <a:t>Boot Framework aims to simplify Spring Development.</a:t>
            </a:r>
          </a:p>
          <a:p>
            <a:endParaRPr lang="en-US" sz="2600" dirty="0"/>
          </a:p>
          <a:p>
            <a:endParaRPr lang="en-US" sz="2400" dirty="0"/>
          </a:p>
          <a:p>
            <a:endParaRPr lang="en-US" sz="2400" dirty="0"/>
          </a:p>
          <a:p>
            <a:endParaRPr lang="en-US" sz="2400" dirty="0" smtClean="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0200" y="553330"/>
            <a:ext cx="2489982" cy="2799470"/>
          </a:xfrm>
          <a:prstGeom prst="rect">
            <a:avLst/>
          </a:prstGeom>
        </p:spPr>
      </p:pic>
    </p:spTree>
    <p:extLst>
      <p:ext uri="{BB962C8B-B14F-4D97-AF65-F5344CB8AC3E}">
        <p14:creationId xmlns:p14="http://schemas.microsoft.com/office/powerpoint/2010/main" val="36092129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381000"/>
            <a:ext cx="8153400" cy="6324600"/>
          </a:xfrm>
        </p:spPr>
        <p:txBody>
          <a:bodyPr>
            <a:normAutofit/>
          </a:bodyPr>
          <a:lstStyle/>
          <a:p>
            <a:r>
              <a:rPr lang="en-US" sz="3200" b="1" i="1" dirty="0"/>
              <a:t>Advantages of Spring </a:t>
            </a:r>
            <a:r>
              <a:rPr lang="en-US" sz="3200" b="1" i="1" dirty="0" smtClean="0"/>
              <a:t>Boot</a:t>
            </a:r>
            <a:endParaRPr lang="en-US" sz="3200" b="1" i="1" dirty="0"/>
          </a:p>
          <a:p>
            <a:endParaRPr lang="en-US" sz="2800" dirty="0" smtClean="0"/>
          </a:p>
          <a:p>
            <a:r>
              <a:rPr lang="en-US" sz="2800" dirty="0"/>
              <a:t>It is very easy to develop Spring Based applications with Java or Groovy</a:t>
            </a:r>
            <a:r>
              <a:rPr lang="en-US" sz="2800" dirty="0" smtClean="0"/>
              <a:t>.</a:t>
            </a:r>
          </a:p>
          <a:p>
            <a:endParaRPr lang="en-US" sz="2800" dirty="0" smtClean="0"/>
          </a:p>
          <a:p>
            <a:r>
              <a:rPr lang="en-US" sz="2800" dirty="0" smtClean="0"/>
              <a:t>It </a:t>
            </a:r>
            <a:r>
              <a:rPr lang="en-US" sz="2800" dirty="0"/>
              <a:t>reduces lots of development time and increases productivity</a:t>
            </a:r>
            <a:r>
              <a:rPr lang="en-US" sz="2800" dirty="0" smtClean="0"/>
              <a:t>.</a:t>
            </a:r>
          </a:p>
          <a:p>
            <a:endParaRPr lang="en-US" sz="2800" dirty="0" smtClean="0"/>
          </a:p>
          <a:p>
            <a:r>
              <a:rPr lang="en-US" sz="2800" dirty="0" smtClean="0"/>
              <a:t>It </a:t>
            </a:r>
            <a:r>
              <a:rPr lang="en-US" sz="2800" dirty="0"/>
              <a:t>is very easy to integrate Spring Boot Application with its Spring Ecosystem like Spring JDBC, Spring ORM, Spring Data, Spring Security etc.</a:t>
            </a:r>
          </a:p>
          <a:p>
            <a:endParaRPr lang="en-US" sz="2800" dirty="0"/>
          </a:p>
          <a:p>
            <a:endParaRPr lang="en-US" sz="2800" dirty="0"/>
          </a:p>
          <a:p>
            <a:endParaRPr lang="en-US" sz="2600" dirty="0" smtClean="0"/>
          </a:p>
          <a:p>
            <a:endParaRPr lang="en-US" sz="2600" dirty="0"/>
          </a:p>
          <a:p>
            <a:endParaRPr lang="en-US" sz="2400" dirty="0"/>
          </a:p>
          <a:p>
            <a:endParaRPr lang="en-US" sz="2400" dirty="0"/>
          </a:p>
          <a:p>
            <a:endParaRPr lang="en-US" sz="2400" dirty="0" smtClean="0"/>
          </a:p>
        </p:txBody>
      </p:sp>
    </p:spTree>
    <p:extLst>
      <p:ext uri="{BB962C8B-B14F-4D97-AF65-F5344CB8AC3E}">
        <p14:creationId xmlns:p14="http://schemas.microsoft.com/office/powerpoint/2010/main" val="2025169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381000"/>
            <a:ext cx="8153400" cy="6324600"/>
          </a:xfrm>
        </p:spPr>
        <p:txBody>
          <a:bodyPr>
            <a:normAutofit fontScale="92500" lnSpcReduction="10000"/>
          </a:bodyPr>
          <a:lstStyle/>
          <a:p>
            <a:r>
              <a:rPr lang="en-US" sz="3500" b="1" i="1" dirty="0"/>
              <a:t>Main Goal of Spring Boot:</a:t>
            </a:r>
          </a:p>
          <a:p>
            <a:endParaRPr lang="en-US" sz="2800" dirty="0" smtClean="0"/>
          </a:p>
          <a:p>
            <a:r>
              <a:rPr lang="en-US" sz="2600" dirty="0"/>
              <a:t>The main goal of Spring Boot Framework is to reduce </a:t>
            </a:r>
            <a:r>
              <a:rPr lang="en-US" sz="2600" dirty="0" smtClean="0"/>
              <a:t>Development</a:t>
            </a:r>
          </a:p>
          <a:p>
            <a:endParaRPr lang="en-US" sz="2600" dirty="0" smtClean="0"/>
          </a:p>
          <a:p>
            <a:r>
              <a:rPr lang="en-US" sz="2600" dirty="0" smtClean="0"/>
              <a:t>To </a:t>
            </a:r>
            <a:r>
              <a:rPr lang="en-US" sz="2600" dirty="0"/>
              <a:t>avoid XML Configuration </a:t>
            </a:r>
            <a:r>
              <a:rPr lang="en-US" sz="2600" dirty="0" smtClean="0"/>
              <a:t>completely</a:t>
            </a:r>
          </a:p>
          <a:p>
            <a:endParaRPr lang="en-US" sz="2600" dirty="0" smtClean="0"/>
          </a:p>
          <a:p>
            <a:r>
              <a:rPr lang="en-US" sz="2600" dirty="0" smtClean="0"/>
              <a:t>To </a:t>
            </a:r>
            <a:r>
              <a:rPr lang="en-US" sz="2600" dirty="0"/>
              <a:t>avoid defining more Annotation Configuration(It combined some existing Spring Framework Annotations to a simple and single Annotation)</a:t>
            </a:r>
          </a:p>
          <a:p>
            <a:endParaRPr lang="en-US" sz="2600" dirty="0" smtClean="0"/>
          </a:p>
          <a:p>
            <a:r>
              <a:rPr lang="en-US" sz="2600" dirty="0" smtClean="0"/>
              <a:t>To </a:t>
            </a:r>
            <a:r>
              <a:rPr lang="en-US" sz="2600" dirty="0"/>
              <a:t>avoid writing lots of import statements</a:t>
            </a:r>
          </a:p>
          <a:p>
            <a:endParaRPr lang="en-US" sz="2600" dirty="0" smtClean="0"/>
          </a:p>
          <a:p>
            <a:r>
              <a:rPr lang="en-US" sz="2600" dirty="0" smtClean="0"/>
              <a:t>To </a:t>
            </a:r>
            <a:r>
              <a:rPr lang="en-US" sz="2600" dirty="0"/>
              <a:t>provide some defaults to quick start new projects within no time.</a:t>
            </a:r>
          </a:p>
          <a:p>
            <a:endParaRPr lang="en-US" sz="2800" dirty="0"/>
          </a:p>
          <a:p>
            <a:endParaRPr lang="en-US" sz="2800" dirty="0" smtClean="0"/>
          </a:p>
          <a:p>
            <a:endParaRPr lang="en-US" sz="2800" dirty="0"/>
          </a:p>
          <a:p>
            <a:endParaRPr lang="en-US" sz="2600" dirty="0" smtClean="0"/>
          </a:p>
          <a:p>
            <a:endParaRPr lang="en-US" sz="2600" dirty="0"/>
          </a:p>
          <a:p>
            <a:endParaRPr lang="en-US" sz="2400" dirty="0"/>
          </a:p>
          <a:p>
            <a:endParaRPr lang="en-US" sz="2400" dirty="0"/>
          </a:p>
          <a:p>
            <a:endParaRPr lang="en-US" sz="2400" dirty="0" smtClean="0"/>
          </a:p>
        </p:txBody>
      </p:sp>
    </p:spTree>
    <p:extLst>
      <p:ext uri="{BB962C8B-B14F-4D97-AF65-F5344CB8AC3E}">
        <p14:creationId xmlns:p14="http://schemas.microsoft.com/office/powerpoint/2010/main" val="1356584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fade">
                                      <p:cBhvr>
                                        <p:cTn id="22" dur="500"/>
                                        <p:tgtEl>
                                          <p:spTgt spid="3">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fade">
                                      <p:cBhvr>
                                        <p:cTn id="2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381000"/>
            <a:ext cx="8153400" cy="6324600"/>
          </a:xfrm>
        </p:spPr>
        <p:txBody>
          <a:bodyPr>
            <a:normAutofit/>
          </a:bodyPr>
          <a:lstStyle/>
          <a:p>
            <a:r>
              <a:rPr lang="en-US" sz="3200" b="1" i="1" dirty="0"/>
              <a:t>Key Components of Spring Boot Framework</a:t>
            </a:r>
          </a:p>
          <a:p>
            <a:endParaRPr lang="en-US" sz="2800" dirty="0" smtClean="0"/>
          </a:p>
          <a:p>
            <a:pPr fontAlgn="base"/>
            <a:r>
              <a:rPr lang="en-US" sz="2800" dirty="0"/>
              <a:t>Spring Boot Framework has mainly four major Components</a:t>
            </a:r>
            <a:r>
              <a:rPr lang="en-US" sz="2800" dirty="0" smtClean="0"/>
              <a:t>.</a:t>
            </a:r>
          </a:p>
          <a:p>
            <a:pPr fontAlgn="base"/>
            <a:r>
              <a:rPr lang="en-US" sz="2800" dirty="0"/>
              <a:t>Spring Boot CLI</a:t>
            </a:r>
          </a:p>
          <a:p>
            <a:pPr fontAlgn="base"/>
            <a:r>
              <a:rPr lang="en-US" sz="2800" dirty="0" smtClean="0"/>
              <a:t>Spring </a:t>
            </a:r>
            <a:r>
              <a:rPr lang="en-US" sz="2800" dirty="0"/>
              <a:t>Boot Starters</a:t>
            </a:r>
          </a:p>
          <a:p>
            <a:pPr fontAlgn="base"/>
            <a:r>
              <a:rPr lang="en-US" sz="2800" dirty="0"/>
              <a:t>Spring Boot </a:t>
            </a:r>
            <a:r>
              <a:rPr lang="en-US" sz="2800" dirty="0" err="1"/>
              <a:t>AutoConfigurator</a:t>
            </a:r>
            <a:endParaRPr lang="en-US" sz="2800" dirty="0"/>
          </a:p>
          <a:p>
            <a:pPr fontAlgn="base"/>
            <a:r>
              <a:rPr lang="en-US" sz="2800" dirty="0" smtClean="0"/>
              <a:t>Spring </a:t>
            </a:r>
            <a:r>
              <a:rPr lang="en-US" sz="2800" dirty="0"/>
              <a:t>Boot Actuator</a:t>
            </a:r>
          </a:p>
          <a:p>
            <a:endParaRPr lang="en-US" sz="2800" dirty="0" smtClean="0"/>
          </a:p>
          <a:p>
            <a:endParaRPr lang="en-US" sz="2800" dirty="0" smtClean="0"/>
          </a:p>
          <a:p>
            <a:endParaRPr lang="en-US" sz="2800" dirty="0"/>
          </a:p>
          <a:p>
            <a:endParaRPr lang="en-US" sz="2800" dirty="0" smtClean="0"/>
          </a:p>
          <a:p>
            <a:endParaRPr lang="en-US" sz="2800" dirty="0"/>
          </a:p>
          <a:p>
            <a:endParaRPr lang="en-US" sz="2600" dirty="0" smtClean="0"/>
          </a:p>
          <a:p>
            <a:endParaRPr lang="en-US" sz="2600" dirty="0"/>
          </a:p>
          <a:p>
            <a:endParaRPr lang="en-US" sz="2400" dirty="0"/>
          </a:p>
          <a:p>
            <a:endParaRPr lang="en-US" sz="2400" dirty="0"/>
          </a:p>
          <a:p>
            <a:endParaRPr lang="en-US" sz="2400" dirty="0" smtClean="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4648200"/>
            <a:ext cx="7239000" cy="1752600"/>
          </a:xfrm>
          <a:prstGeom prst="rect">
            <a:avLst/>
          </a:prstGeom>
        </p:spPr>
      </p:pic>
    </p:spTree>
    <p:extLst>
      <p:ext uri="{BB962C8B-B14F-4D97-AF65-F5344CB8AC3E}">
        <p14:creationId xmlns:p14="http://schemas.microsoft.com/office/powerpoint/2010/main" val="2019603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fade">
                                      <p:cBhvr>
                                        <p:cTn id="2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1759</TotalTime>
  <Words>735</Words>
  <Application>Microsoft Office PowerPoint</Application>
  <PresentationFormat>On-screen Show (4:3)</PresentationFormat>
  <Paragraphs>210</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Adjacency</vt:lpstr>
      <vt:lpstr>Introduction to Spring boot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boot</dc:title>
  <dc:creator>Rinku Sharma</dc:creator>
  <cp:lastModifiedBy>Rinku Sharma</cp:lastModifiedBy>
  <cp:revision>62</cp:revision>
  <dcterms:created xsi:type="dcterms:W3CDTF">2016-03-17T05:29:58Z</dcterms:created>
  <dcterms:modified xsi:type="dcterms:W3CDTF">2016-03-21T09:48:17Z</dcterms:modified>
</cp:coreProperties>
</file>