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dma Gunde" initials="PG" lastIdx="6" clrIdx="0">
    <p:extLst>
      <p:ext uri="{19B8F6BF-5375-455C-9EA6-DF929625EA0E}">
        <p15:presenceInfo xmlns:p15="http://schemas.microsoft.com/office/powerpoint/2012/main" userId="9129c0fff009ef8e" providerId="Windows Live"/>
      </p:ext>
    </p:extLst>
  </p:cmAuthor>
  <p:cmAuthor id="2" name="Gunde, Dhanunjaya" initials="GD" lastIdx="4" clrIdx="1">
    <p:extLst>
      <p:ext uri="{19B8F6BF-5375-455C-9EA6-DF929625EA0E}">
        <p15:presenceInfo xmlns:p15="http://schemas.microsoft.com/office/powerpoint/2012/main" userId="S::Dhanunjaya.Gunde@in.pega.com::a211682b-1261-44e3-97d4-b9935d6c9b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56C"/>
    <a:srgbClr val="327886"/>
    <a:srgbClr val="6AA343"/>
    <a:srgbClr val="EB6C15"/>
    <a:srgbClr val="F2B800"/>
    <a:srgbClr val="70A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1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0-19T17:43:36.161" idx="1">
    <p:pos x="4687" y="1506"/>
    <p:text>We need Books for our school Library for better learning of the students in our school. Anyone who can support us can contact us on …</p:text>
    <p:extLst>
      <p:ext uri="{C676402C-5697-4E1C-873F-D02D1690AC5C}">
        <p15:threadingInfo xmlns:p15="http://schemas.microsoft.com/office/powerpoint/2012/main" timeZoneBias="-330"/>
      </p:ext>
    </p:extLst>
  </p:cm>
  <p:cm authorId="2" dt="2020-10-19T17:43:52.197" idx="2">
    <p:pos x="7098" y="1513"/>
    <p:text>We are from ……. Place and we would like to give our book collection to your school. We would contact you in this regard</p:text>
    <p:extLst>
      <p:ext uri="{C676402C-5697-4E1C-873F-D02D1690AC5C}">
        <p15:threadingInfo xmlns:p15="http://schemas.microsoft.com/office/powerpoint/2012/main" timeZoneBias="-330"/>
      </p:ext>
    </p:extLst>
  </p:cm>
  <p:cm authorId="2" dt="2020-10-19T17:44:36.990" idx="3">
    <p:pos x="5003" y="2385"/>
    <p:text>One of our student from 9th Standard has invented one equipment which is cost efficient in….. and scalable. Now she needs technical support to do further research in it. Anyone subject expert who can help us please contact us….</p:text>
    <p:extLst>
      <p:ext uri="{C676402C-5697-4E1C-873F-D02D1690AC5C}">
        <p15:threadingInfo xmlns:p15="http://schemas.microsoft.com/office/powerpoint/2012/main" timeZoneBias="-330"/>
      </p:ext>
    </p:extLst>
  </p:cm>
  <p:cm authorId="2" dt="2020-10-19T17:44:48.473" idx="4">
    <p:pos x="7081" y="2536"/>
    <p:text>I am subject expert and would like to extend my support. Please contact me on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C559C-67F2-4DBC-A3CE-567A10D6C01A}" type="datetimeFigureOut">
              <a:rPr lang="en-US" smtClean="0"/>
              <a:t>10/31/2020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97A3F-5506-43F4-A4CF-3E6F6B6C9156}" type="slidenum">
              <a:rPr lang="en-US" smtClean="0"/>
              <a:t>‹#›</a:t>
            </a:fld>
            <a:endParaRPr lang="en-US"/>
          </a:p>
        </p:txBody>
      </p:sp>
    </p:spTree>
    <p:extLst>
      <p:ext uri="{BB962C8B-B14F-4D97-AF65-F5344CB8AC3E}">
        <p14:creationId xmlns:p14="http://schemas.microsoft.com/office/powerpoint/2010/main" val="318397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38997A3F-5506-43F4-A4CF-3E6F6B6C9156}" type="slidenum">
              <a:rPr lang="en-US" smtClean="0"/>
              <a:t>4</a:t>
            </a:fld>
            <a:endParaRPr lang="en-US"/>
          </a:p>
        </p:txBody>
      </p:sp>
    </p:spTree>
    <p:extLst>
      <p:ext uri="{BB962C8B-B14F-4D97-AF65-F5344CB8AC3E}">
        <p14:creationId xmlns:p14="http://schemas.microsoft.com/office/powerpoint/2010/main" val="4221865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4A10E5-B85D-4CA5-903F-68BEA7DC6F49}"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200559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A10E5-B85D-4CA5-903F-68BEA7DC6F49}"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99462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A10E5-B85D-4CA5-903F-68BEA7DC6F49}"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256991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A10E5-B85D-4CA5-903F-68BEA7DC6F49}"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385438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4A10E5-B85D-4CA5-903F-68BEA7DC6F49}"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48325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4A10E5-B85D-4CA5-903F-68BEA7DC6F49}"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145193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4A10E5-B85D-4CA5-903F-68BEA7DC6F49}"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199855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4A10E5-B85D-4CA5-903F-68BEA7DC6F49}"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273882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A10E5-B85D-4CA5-903F-68BEA7DC6F49}"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307860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4A10E5-B85D-4CA5-903F-68BEA7DC6F49}"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37254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4A10E5-B85D-4CA5-903F-68BEA7DC6F49}"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1B689-A886-4711-8F34-55BED58BF7BE}" type="slidenum">
              <a:rPr lang="en-US" smtClean="0"/>
              <a:t>‹#›</a:t>
            </a:fld>
            <a:endParaRPr lang="en-US"/>
          </a:p>
        </p:txBody>
      </p:sp>
    </p:spTree>
    <p:extLst>
      <p:ext uri="{BB962C8B-B14F-4D97-AF65-F5344CB8AC3E}">
        <p14:creationId xmlns:p14="http://schemas.microsoft.com/office/powerpoint/2010/main" val="202913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A10E5-B85D-4CA5-903F-68BEA7DC6F49}" type="datetimeFigureOut">
              <a:rPr lang="en-US" smtClean="0"/>
              <a:t>10/31/2020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1B689-A886-4711-8F34-55BED58BF7BE}" type="slidenum">
              <a:rPr lang="en-US" smtClean="0"/>
              <a:t>‹#›</a:t>
            </a:fld>
            <a:endParaRPr lang="en-US"/>
          </a:p>
        </p:txBody>
      </p:sp>
    </p:spTree>
    <p:extLst>
      <p:ext uri="{BB962C8B-B14F-4D97-AF65-F5344CB8AC3E}">
        <p14:creationId xmlns:p14="http://schemas.microsoft.com/office/powerpoint/2010/main" val="225904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Flower Background Design - Free image on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219" y="0"/>
            <a:ext cx="733978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5529" y="702034"/>
            <a:ext cx="9696543" cy="2269766"/>
          </a:xfrm>
        </p:spPr>
        <p:txBody>
          <a:bodyPr>
            <a:normAutofit fontScale="90000"/>
          </a:bodyPr>
          <a:lstStyle/>
          <a:p>
            <a:r>
              <a:rPr lang="en-GB" sz="7200" dirty="0" err="1">
                <a:solidFill>
                  <a:srgbClr val="12456C"/>
                </a:solidFill>
                <a:latin typeface="Britannic Bold" panose="020B0903060703020204" pitchFamily="34" charset="0"/>
              </a:rPr>
              <a:t>Connect</a:t>
            </a:r>
            <a:r>
              <a:rPr lang="en-GB" sz="7200" dirty="0" err="1">
                <a:solidFill>
                  <a:srgbClr val="327886"/>
                </a:solidFill>
                <a:latin typeface="Britannic Bold" panose="020B0903060703020204" pitchFamily="34" charset="0"/>
              </a:rPr>
              <a:t>ED</a:t>
            </a:r>
            <a:br>
              <a:rPr lang="en-GB" sz="7200" dirty="0">
                <a:latin typeface="Britannic Bold" panose="020B0903060703020204" pitchFamily="34" charset="0"/>
              </a:rPr>
            </a:br>
            <a:r>
              <a:rPr lang="en-GB" sz="4800" dirty="0">
                <a:latin typeface="Century Gothic" panose="020B0502020202020204" pitchFamily="34" charset="0"/>
              </a:rPr>
              <a:t>Connecting government education in India…</a:t>
            </a:r>
            <a:endParaRPr lang="en-US" sz="4800" dirty="0">
              <a:latin typeface="Century Gothic" panose="020B0502020202020204" pitchFamily="34" charset="0"/>
            </a:endParaRPr>
          </a:p>
        </p:txBody>
      </p:sp>
      <p:sp>
        <p:nvSpPr>
          <p:cNvPr id="3" name="Subtitle 2"/>
          <p:cNvSpPr>
            <a:spLocks noGrp="1"/>
          </p:cNvSpPr>
          <p:nvPr>
            <p:ph type="subTitle" idx="1"/>
          </p:nvPr>
        </p:nvSpPr>
        <p:spPr>
          <a:xfrm>
            <a:off x="1627239" y="4059238"/>
            <a:ext cx="9144000" cy="1655762"/>
          </a:xfrm>
        </p:spPr>
        <p:txBody>
          <a:bodyPr>
            <a:noAutofit/>
          </a:bodyPr>
          <a:lstStyle/>
          <a:p>
            <a:r>
              <a:rPr lang="en-US" sz="3200" b="1" dirty="0">
                <a:latin typeface="Century Gothic" panose="020B0502020202020204" pitchFamily="34" charset="0"/>
              </a:rPr>
              <a:t>Team</a:t>
            </a:r>
          </a:p>
          <a:p>
            <a:r>
              <a:rPr lang="en-US" sz="3200" b="1" dirty="0">
                <a:latin typeface="Century Gothic" panose="020B0502020202020204" pitchFamily="34" charset="0"/>
              </a:rPr>
              <a:t>Pega Systems</a:t>
            </a:r>
          </a:p>
        </p:txBody>
      </p:sp>
    </p:spTree>
    <p:extLst>
      <p:ext uri="{BB962C8B-B14F-4D97-AF65-F5344CB8AC3E}">
        <p14:creationId xmlns:p14="http://schemas.microsoft.com/office/powerpoint/2010/main" val="23432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6803" y="164024"/>
            <a:ext cx="10515600" cy="1325563"/>
          </a:xfrm>
        </p:spPr>
        <p:txBody>
          <a:bodyPr/>
          <a:lstStyle/>
          <a:p>
            <a:r>
              <a:rPr lang="en-GB" b="1" dirty="0">
                <a:effectLst>
                  <a:outerShdw blurRad="38100" dist="38100" dir="2700000" algn="tl">
                    <a:srgbClr val="000000">
                      <a:alpha val="43137"/>
                    </a:srgbClr>
                  </a:outerShdw>
                </a:effectLst>
                <a:latin typeface="+mn-lt"/>
              </a:rPr>
              <a:t>Project Concept</a:t>
            </a:r>
            <a:endParaRPr lang="en-US" b="1" dirty="0">
              <a:effectLst>
                <a:outerShdw blurRad="38100" dist="38100" dir="2700000" algn="tl">
                  <a:srgbClr val="000000">
                    <a:alpha val="43137"/>
                  </a:srgbClr>
                </a:outerShdw>
              </a:effectLst>
              <a:latin typeface="+mn-lt"/>
            </a:endParaRPr>
          </a:p>
        </p:txBody>
      </p:sp>
      <p:pic>
        <p:nvPicPr>
          <p:cNvPr id="7" name="Picture 2" descr="Search Free Stock Photos, PSD Mockups &amp; Vectors | rawpixel"/>
          <p:cNvPicPr>
            <a:picLocks noChangeAspect="1" noChangeArrowheads="1"/>
          </p:cNvPicPr>
          <p:nvPr/>
        </p:nvPicPr>
        <p:blipFill rotWithShape="1">
          <a:blip r:embed="rId2">
            <a:extLst>
              <a:ext uri="{28A0092B-C50C-407E-A947-70E740481C1C}">
                <a14:useLocalDpi xmlns:a14="http://schemas.microsoft.com/office/drawing/2010/main" val="0"/>
              </a:ext>
            </a:extLst>
          </a:blip>
          <a:srcRect r="59291"/>
          <a:stretch/>
        </p:blipFill>
        <p:spPr bwMode="auto">
          <a:xfrm rot="10800000">
            <a:off x="9143999" y="0"/>
            <a:ext cx="3047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958645" y="3052917"/>
            <a:ext cx="9129252" cy="3641059"/>
          </a:xfrm>
        </p:spPr>
        <p:txBody>
          <a:bodyPr>
            <a:noAutofit/>
          </a:bodyPr>
          <a:lstStyle/>
          <a:p>
            <a:pPr algn="just">
              <a:lnSpc>
                <a:spcPct val="150000"/>
              </a:lnSpc>
              <a:buFont typeface="Wingdings" panose="05000000000000000000" pitchFamily="2" charset="2"/>
              <a:buChar char="ü"/>
            </a:pPr>
            <a:r>
              <a:rPr lang="en-US" sz="1800" dirty="0">
                <a:latin typeface="Century Gothic" panose="020B0502020202020204" pitchFamily="34" charset="0"/>
              </a:rPr>
              <a:t>This will provide a platform to connect the right profile at right time to get appropriate knowledge to teachers, can share the knowledge where you want to do. Also, can request help or offer help to other profiles. Also, can raise feedback to higher authorities. </a:t>
            </a:r>
          </a:p>
          <a:p>
            <a:pPr algn="just">
              <a:lnSpc>
                <a:spcPct val="150000"/>
              </a:lnSpc>
              <a:buFont typeface="Wingdings" panose="05000000000000000000" pitchFamily="2" charset="2"/>
              <a:buChar char="ü"/>
            </a:pPr>
            <a:r>
              <a:rPr lang="en-GB" sz="1800" dirty="0">
                <a:latin typeface="Century Gothic" panose="020B0502020202020204" pitchFamily="34" charset="0"/>
              </a:rPr>
              <a:t>Government can also use this for promoting future technology related interventions</a:t>
            </a:r>
            <a:endParaRPr lang="en-US" sz="1800" dirty="0">
              <a:latin typeface="Century Gothic" panose="020B0502020202020204" pitchFamily="34" charset="0"/>
            </a:endParaRPr>
          </a:p>
          <a:p>
            <a:pPr algn="just">
              <a:lnSpc>
                <a:spcPct val="150000"/>
              </a:lnSpc>
              <a:buFont typeface="Wingdings" panose="05000000000000000000" pitchFamily="2" charset="2"/>
              <a:buChar char="ü"/>
            </a:pPr>
            <a:r>
              <a:rPr lang="en-US" sz="1800" dirty="0">
                <a:latin typeface="Century Gothic" panose="020B0502020202020204" pitchFamily="34" charset="0"/>
              </a:rPr>
              <a:t>This would also connect with external volunteers, organization and other individuals for any required support. </a:t>
            </a:r>
          </a:p>
        </p:txBody>
      </p:sp>
      <p:sp>
        <p:nvSpPr>
          <p:cNvPr id="5" name="Rectangle 4"/>
          <p:cNvSpPr/>
          <p:nvPr/>
        </p:nvSpPr>
        <p:spPr>
          <a:xfrm>
            <a:off x="958645" y="1194619"/>
            <a:ext cx="9129252" cy="1681316"/>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endParaRPr>
          </a:p>
          <a:p>
            <a:pPr algn="ctr"/>
            <a:r>
              <a:rPr lang="en-US" sz="2200"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Today government education is failure in India due to mainly </a:t>
            </a:r>
          </a:p>
          <a:p>
            <a:pPr algn="ctr"/>
            <a:r>
              <a:rPr lang="en-US" sz="2200"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two reasons such as Quality of education, support for education. This project enables a platform to overcome the above mentioned issues. </a:t>
            </a:r>
          </a:p>
          <a:p>
            <a:pPr algn="ctr"/>
            <a:endParaRPr lang="en-US" dirty="0"/>
          </a:p>
        </p:txBody>
      </p:sp>
    </p:spTree>
    <p:extLst>
      <p:ext uri="{BB962C8B-B14F-4D97-AF65-F5344CB8AC3E}">
        <p14:creationId xmlns:p14="http://schemas.microsoft.com/office/powerpoint/2010/main" val="30655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73394"/>
          </a:xfrm>
        </p:spPr>
        <p:txBody>
          <a:bodyPr/>
          <a:lstStyle/>
          <a:p>
            <a:r>
              <a:rPr lang="en-GB" b="1" dirty="0">
                <a:latin typeface="+mn-lt"/>
              </a:rPr>
              <a:t>Process Flow</a:t>
            </a:r>
            <a:endParaRPr lang="en-US" b="1" dirty="0">
              <a:latin typeface="+mn-lt"/>
            </a:endParaRPr>
          </a:p>
        </p:txBody>
      </p:sp>
      <p:pic>
        <p:nvPicPr>
          <p:cNvPr id="13" name="Picture 2" descr="Search Free Stock Photos, PSD Mockups &amp; Vectors | rawpixel"/>
          <p:cNvPicPr>
            <a:picLocks noChangeAspect="1" noChangeArrowheads="1"/>
          </p:cNvPicPr>
          <p:nvPr/>
        </p:nvPicPr>
        <p:blipFill rotWithShape="1">
          <a:blip r:embed="rId2">
            <a:extLst>
              <a:ext uri="{28A0092B-C50C-407E-A947-70E740481C1C}">
                <a14:useLocalDpi xmlns:a14="http://schemas.microsoft.com/office/drawing/2010/main" val="0"/>
              </a:ext>
            </a:extLst>
          </a:blip>
          <a:srcRect r="59291"/>
          <a:stretch/>
        </p:blipFill>
        <p:spPr bwMode="auto">
          <a:xfrm rot="10800000">
            <a:off x="9144001" y="0"/>
            <a:ext cx="3047999"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721750" y="818541"/>
            <a:ext cx="10934508" cy="4933330"/>
            <a:chOff x="721750" y="612064"/>
            <a:chExt cx="10934508" cy="4933330"/>
          </a:xfrm>
        </p:grpSpPr>
        <p:sp>
          <p:nvSpPr>
            <p:cNvPr id="5" name="Rounded Rectangle 4"/>
            <p:cNvSpPr/>
            <p:nvPr/>
          </p:nvSpPr>
          <p:spPr>
            <a:xfrm>
              <a:off x="2992385" y="973395"/>
              <a:ext cx="5683470" cy="1021108"/>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ln w="0"/>
                <a:solidFill>
                  <a:schemeClr val="tx1"/>
                </a:solidFill>
                <a:effectLst>
                  <a:outerShdw blurRad="38100" dist="19050" dir="2700000" algn="tl" rotWithShape="0">
                    <a:schemeClr val="dk1">
                      <a:alpha val="40000"/>
                    </a:schemeClr>
                  </a:outerShdw>
                </a:effectLst>
              </a:endParaRPr>
            </a:p>
            <a:p>
              <a:pPr algn="ctr"/>
              <a:r>
                <a:rPr lang="en-GB" sz="2200" dirty="0">
                  <a:ln w="0"/>
                  <a:solidFill>
                    <a:schemeClr val="tx1"/>
                  </a:solidFill>
                  <a:effectLst>
                    <a:outerShdw blurRad="38100" dist="19050" dir="2700000" algn="tl" rotWithShape="0">
                      <a:schemeClr val="dk1">
                        <a:alpha val="40000"/>
                      </a:schemeClr>
                    </a:outerShdw>
                  </a:effectLst>
                </a:rPr>
                <a:t>Registrations are provided through logins for Schools, Volunteer Organizations and Individuals</a:t>
              </a:r>
            </a:p>
            <a:p>
              <a:pPr algn="ctr"/>
              <a:endParaRPr lang="en-US" sz="2000" dirty="0">
                <a:ln w="0"/>
                <a:solidFill>
                  <a:schemeClr val="tx1"/>
                </a:solidFill>
                <a:effectLst>
                  <a:outerShdw blurRad="38100" dist="19050" dir="2700000" algn="tl" rotWithShape="0">
                    <a:schemeClr val="dk1">
                      <a:alpha val="40000"/>
                    </a:schemeClr>
                  </a:outerShdw>
                </a:effectLst>
              </a:endParaRPr>
            </a:p>
          </p:txBody>
        </p:sp>
        <p:sp>
          <p:nvSpPr>
            <p:cNvPr id="6" name="Rounded Rectangle 5"/>
            <p:cNvSpPr/>
            <p:nvPr/>
          </p:nvSpPr>
          <p:spPr>
            <a:xfrm>
              <a:off x="2992385" y="2613936"/>
              <a:ext cx="5683470" cy="1283108"/>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400" dirty="0">
                <a:ln w="0"/>
                <a:solidFill>
                  <a:schemeClr val="tx1"/>
                </a:solidFill>
                <a:effectLst>
                  <a:outerShdw blurRad="38100" dist="19050" dir="2700000" algn="tl" rotWithShape="0">
                    <a:schemeClr val="dk1">
                      <a:alpha val="40000"/>
                    </a:schemeClr>
                  </a:outerShdw>
                </a:effectLst>
              </a:endParaRPr>
            </a:p>
            <a:p>
              <a:pPr algn="ctr"/>
              <a:r>
                <a:rPr lang="en-GB" sz="2200" dirty="0">
                  <a:ln w="0"/>
                  <a:solidFill>
                    <a:schemeClr val="tx1"/>
                  </a:solidFill>
                  <a:effectLst>
                    <a:outerShdw blurRad="38100" dist="19050" dir="2700000" algn="tl" rotWithShape="0">
                      <a:schemeClr val="dk1">
                        <a:alpha val="40000"/>
                      </a:schemeClr>
                    </a:outerShdw>
                  </a:effectLst>
                </a:rPr>
                <a:t>They can post their events, achievements, activities, required support and any innovations etc.</a:t>
              </a:r>
            </a:p>
            <a:p>
              <a:pPr algn="ctr"/>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Oval 6"/>
            <p:cNvSpPr/>
            <p:nvPr/>
          </p:nvSpPr>
          <p:spPr>
            <a:xfrm>
              <a:off x="9499874" y="612064"/>
              <a:ext cx="2156384" cy="1669305"/>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n w="0"/>
                <a:solidFill>
                  <a:schemeClr val="tx1"/>
                </a:solidFill>
                <a:effectLst>
                  <a:outerShdw blurRad="38100" dist="19050" dir="2700000" algn="tl" rotWithShape="0">
                    <a:schemeClr val="dk1">
                      <a:alpha val="40000"/>
                    </a:schemeClr>
                  </a:outerShdw>
                </a:effectLst>
              </a:endParaRPr>
            </a:p>
            <a:p>
              <a:pPr algn="ctr"/>
              <a:r>
                <a:rPr lang="en-GB" sz="2400" dirty="0">
                  <a:ln w="0"/>
                  <a:solidFill>
                    <a:schemeClr val="tx1"/>
                  </a:solidFill>
                  <a:effectLst>
                    <a:outerShdw blurRad="38100" dist="19050" dir="2700000" algn="tl" rotWithShape="0">
                      <a:schemeClr val="dk1">
                        <a:alpha val="40000"/>
                      </a:schemeClr>
                    </a:outerShdw>
                  </a:effectLst>
                </a:rPr>
                <a:t>Single user for each school</a:t>
              </a:r>
              <a:endParaRPr lang="en-US" sz="2400" dirty="0">
                <a:ln w="0"/>
                <a:solidFill>
                  <a:schemeClr val="tx1"/>
                </a:solidFill>
                <a:effectLst>
                  <a:outerShdw blurRad="38100" dist="19050" dir="2700000" algn="tl" rotWithShape="0">
                    <a:schemeClr val="dk1">
                      <a:alpha val="40000"/>
                    </a:schemeClr>
                  </a:outerShdw>
                </a:effectLst>
              </a:endParaRPr>
            </a:p>
            <a:p>
              <a:pPr algn="ctr"/>
              <a:endParaRPr lang="en-US" sz="2400" dirty="0">
                <a:ln w="0"/>
                <a:solidFill>
                  <a:schemeClr val="tx1"/>
                </a:solidFill>
                <a:effectLst>
                  <a:outerShdw blurRad="38100" dist="19050" dir="2700000" algn="tl" rotWithShape="0">
                    <a:schemeClr val="dk1">
                      <a:alpha val="40000"/>
                    </a:schemeClr>
                  </a:outerShdw>
                </a:effectLst>
              </a:endParaRPr>
            </a:p>
          </p:txBody>
        </p:sp>
        <p:sp>
          <p:nvSpPr>
            <p:cNvPr id="11" name="Rounded Rectangle 10"/>
            <p:cNvSpPr/>
            <p:nvPr/>
          </p:nvSpPr>
          <p:spPr>
            <a:xfrm>
              <a:off x="2992386" y="4486980"/>
              <a:ext cx="5683469" cy="1058413"/>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400" dirty="0">
                <a:ln w="0"/>
                <a:solidFill>
                  <a:schemeClr val="tx1"/>
                </a:solidFill>
                <a:effectLst>
                  <a:outerShdw blurRad="38100" dist="19050" dir="2700000" algn="tl" rotWithShape="0">
                    <a:schemeClr val="dk1">
                      <a:alpha val="40000"/>
                    </a:schemeClr>
                  </a:outerShdw>
                </a:effectLst>
              </a:endParaRPr>
            </a:p>
            <a:p>
              <a:pPr algn="ctr"/>
              <a:r>
                <a:rPr lang="en-GB" sz="2200" dirty="0">
                  <a:ln w="0"/>
                  <a:solidFill>
                    <a:schemeClr val="tx1"/>
                  </a:solidFill>
                  <a:effectLst>
                    <a:outerShdw blurRad="38100" dist="19050" dir="2700000" algn="tl" rotWithShape="0">
                      <a:schemeClr val="dk1">
                        <a:alpha val="40000"/>
                      </a:schemeClr>
                    </a:outerShdw>
                  </a:effectLst>
                </a:rPr>
                <a:t>Users can get information, give feedback and give support</a:t>
              </a:r>
            </a:p>
            <a:p>
              <a:pPr algn="ctr"/>
              <a:endParaRPr lang="en-US" sz="2400" dirty="0">
                <a:ln w="0"/>
                <a:solidFill>
                  <a:schemeClr val="tx1"/>
                </a:solidFill>
                <a:effectLst>
                  <a:outerShdw blurRad="38100" dist="19050" dir="2700000" algn="tl" rotWithShape="0">
                    <a:schemeClr val="dk1">
                      <a:alpha val="40000"/>
                    </a:schemeClr>
                  </a:outerShdw>
                </a:effectLst>
              </a:endParaRPr>
            </a:p>
          </p:txBody>
        </p:sp>
        <p:sp>
          <p:nvSpPr>
            <p:cNvPr id="22" name="Down Arrow 21"/>
            <p:cNvSpPr/>
            <p:nvPr/>
          </p:nvSpPr>
          <p:spPr>
            <a:xfrm>
              <a:off x="6029322" y="2046850"/>
              <a:ext cx="250724" cy="560439"/>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rot="5400000">
              <a:off x="8929210" y="992671"/>
              <a:ext cx="317309" cy="824019"/>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6029322" y="3903691"/>
              <a:ext cx="250724" cy="560439"/>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21750" y="1777833"/>
              <a:ext cx="1504335" cy="3451123"/>
            </a:xfrm>
            <a:prstGeom prst="rect">
              <a:avLst/>
            </a:prstGeom>
            <a:solidFill>
              <a:srgbClr val="F2B8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2200" b="1" dirty="0">
                  <a:ln w="0"/>
                  <a:solidFill>
                    <a:schemeClr val="tx1"/>
                  </a:solidFill>
                  <a:effectLst>
                    <a:outerShdw blurRad="38100" dist="19050" dir="2700000" algn="tl" rotWithShape="0">
                      <a:schemeClr val="dk1">
                        <a:alpha val="40000"/>
                      </a:schemeClr>
                    </a:outerShdw>
                  </a:effectLst>
                </a:rPr>
                <a:t>Controlled by one Entity/ Agency/ Govt.</a:t>
              </a:r>
              <a:endParaRPr lang="en-US" sz="2200" b="1" dirty="0">
                <a:ln w="0"/>
                <a:solidFill>
                  <a:schemeClr val="tx1"/>
                </a:solidFill>
                <a:effectLst>
                  <a:outerShdw blurRad="38100" dist="19050" dir="2700000" algn="tl" rotWithShape="0">
                    <a:schemeClr val="dk1">
                      <a:alpha val="40000"/>
                    </a:schemeClr>
                  </a:outerShdw>
                </a:effectLst>
              </a:endParaRPr>
            </a:p>
          </p:txBody>
        </p:sp>
        <p:sp>
          <p:nvSpPr>
            <p:cNvPr id="26" name="Down Arrow 25"/>
            <p:cNvSpPr/>
            <p:nvPr/>
          </p:nvSpPr>
          <p:spPr>
            <a:xfrm rot="14224017">
              <a:off x="2486385" y="1491243"/>
              <a:ext cx="244515" cy="890759"/>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9316982" y="2587912"/>
              <a:ext cx="2339276" cy="2957482"/>
            </a:xfrm>
            <a:prstGeom prst="roundRect">
              <a:avLst/>
            </a:prstGeom>
            <a:solidFill>
              <a:srgbClr val="6AA34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Promotion Support from Education Department, NGOs, organizations, IT employees &amp; others etc. </a:t>
              </a:r>
            </a:p>
          </p:txBody>
        </p:sp>
        <p:sp>
          <p:nvSpPr>
            <p:cNvPr id="19" name="Down Arrow 18"/>
            <p:cNvSpPr/>
            <p:nvPr/>
          </p:nvSpPr>
          <p:spPr>
            <a:xfrm rot="7188336">
              <a:off x="8665441" y="1867637"/>
              <a:ext cx="388352" cy="1136618"/>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60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304" y="268030"/>
            <a:ext cx="10515600" cy="667262"/>
          </a:xfrm>
        </p:spPr>
        <p:txBody>
          <a:bodyPr>
            <a:normAutofit fontScale="90000"/>
          </a:bodyPr>
          <a:lstStyle/>
          <a:p>
            <a:r>
              <a:rPr lang="en-US" b="1" dirty="0">
                <a:latin typeface="+mn-lt"/>
              </a:rPr>
              <a:t>Story line (can include more cases)</a:t>
            </a:r>
          </a:p>
        </p:txBody>
      </p:sp>
      <p:grpSp>
        <p:nvGrpSpPr>
          <p:cNvPr id="27" name="Group 26"/>
          <p:cNvGrpSpPr/>
          <p:nvPr/>
        </p:nvGrpSpPr>
        <p:grpSpPr>
          <a:xfrm>
            <a:off x="516192" y="1300312"/>
            <a:ext cx="11077270" cy="4134717"/>
            <a:chOff x="501444" y="1093835"/>
            <a:chExt cx="11077270" cy="4401795"/>
          </a:xfrm>
        </p:grpSpPr>
        <p:sp>
          <p:nvSpPr>
            <p:cNvPr id="4" name="Rectangle 3"/>
            <p:cNvSpPr/>
            <p:nvPr/>
          </p:nvSpPr>
          <p:spPr>
            <a:xfrm>
              <a:off x="844347" y="1156517"/>
              <a:ext cx="1047135" cy="1150374"/>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Government High School</a:t>
              </a:r>
            </a:p>
          </p:txBody>
        </p:sp>
        <p:sp>
          <p:nvSpPr>
            <p:cNvPr id="5" name="Rectangle 4"/>
            <p:cNvSpPr/>
            <p:nvPr/>
          </p:nvSpPr>
          <p:spPr>
            <a:xfrm>
              <a:off x="2669460" y="1156518"/>
              <a:ext cx="1666567" cy="1150374"/>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Registration – Login id</a:t>
              </a:r>
            </a:p>
            <a:p>
              <a:pPr algn="ctr"/>
              <a:r>
                <a:rPr lang="en-US" dirty="0">
                  <a:solidFill>
                    <a:schemeClr val="tx1"/>
                  </a:solidFill>
                  <a:effectLst>
                    <a:outerShdw blurRad="38100" dist="38100" dir="2700000" algn="tl">
                      <a:srgbClr val="000000">
                        <a:alpha val="43137"/>
                      </a:srgbClr>
                    </a:outerShdw>
                  </a:effectLst>
                </a:rPr>
                <a:t>GHS Gachibowli</a:t>
              </a:r>
            </a:p>
          </p:txBody>
        </p:sp>
        <p:sp>
          <p:nvSpPr>
            <p:cNvPr id="6" name="Rectangle 5"/>
            <p:cNvSpPr/>
            <p:nvPr/>
          </p:nvSpPr>
          <p:spPr>
            <a:xfrm>
              <a:off x="5239440" y="1224114"/>
              <a:ext cx="2507151" cy="1213056"/>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Requirement of books for library</a:t>
              </a:r>
            </a:p>
          </p:txBody>
        </p:sp>
        <p:sp>
          <p:nvSpPr>
            <p:cNvPr id="7" name="Rectangle 6"/>
            <p:cNvSpPr/>
            <p:nvPr/>
          </p:nvSpPr>
          <p:spPr>
            <a:xfrm>
              <a:off x="8528256" y="1093835"/>
              <a:ext cx="3050458" cy="1343335"/>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ffectLst>
                  <a:outerShdw blurRad="38100" dist="38100" dir="2700000" algn="tl">
                    <a:srgbClr val="000000">
                      <a:alpha val="43137"/>
                    </a:srgbClr>
                  </a:outerShdw>
                </a:effectLst>
              </a:endParaRPr>
            </a:p>
            <a:p>
              <a:pPr algn="ctr"/>
              <a:r>
                <a:rPr lang="en-US" dirty="0">
                  <a:solidFill>
                    <a:schemeClr val="tx1"/>
                  </a:solidFill>
                  <a:effectLst>
                    <a:outerShdw blurRad="38100" dist="38100" dir="2700000" algn="tl">
                      <a:srgbClr val="000000">
                        <a:alpha val="43137"/>
                      </a:srgbClr>
                    </a:outerShdw>
                  </a:effectLst>
                </a:rPr>
                <a:t>Reply post from an individual or organization</a:t>
              </a:r>
            </a:p>
            <a:p>
              <a:pPr algn="ctr"/>
              <a:r>
                <a:rPr lang="en-US" dirty="0">
                  <a:solidFill>
                    <a:schemeClr val="tx1"/>
                  </a:solidFill>
                  <a:effectLst>
                    <a:outerShdw blurRad="38100" dist="38100" dir="2700000" algn="tl">
                      <a:srgbClr val="000000">
                        <a:alpha val="43137"/>
                      </a:srgbClr>
                    </a:outerShdw>
                  </a:effectLst>
                </a:rPr>
                <a:t>Support of books or fund for buying books </a:t>
              </a:r>
            </a:p>
            <a:p>
              <a:pPr algn="ctr"/>
              <a:endParaRPr lang="en-US" dirty="0">
                <a:solidFill>
                  <a:schemeClr val="tx1"/>
                </a:solidFill>
                <a:effectLst>
                  <a:outerShdw blurRad="38100" dist="38100" dir="2700000" algn="tl">
                    <a:srgbClr val="000000">
                      <a:alpha val="43137"/>
                    </a:srgbClr>
                  </a:outerShdw>
                </a:effectLst>
              </a:endParaRPr>
            </a:p>
          </p:txBody>
        </p:sp>
        <p:sp>
          <p:nvSpPr>
            <p:cNvPr id="9" name="Right Arrow 8"/>
            <p:cNvSpPr/>
            <p:nvPr/>
          </p:nvSpPr>
          <p:spPr>
            <a:xfrm>
              <a:off x="1913604" y="1730472"/>
              <a:ext cx="774291" cy="30971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746591" y="1643212"/>
              <a:ext cx="781665" cy="28513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336027" y="1643212"/>
              <a:ext cx="884903" cy="28022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8481" y="2766554"/>
              <a:ext cx="1238865" cy="1097523"/>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Individual Volunteer</a:t>
              </a:r>
            </a:p>
          </p:txBody>
        </p:sp>
        <p:sp>
          <p:nvSpPr>
            <p:cNvPr id="13" name="Rectangle 12"/>
            <p:cNvSpPr/>
            <p:nvPr/>
          </p:nvSpPr>
          <p:spPr>
            <a:xfrm>
              <a:off x="2669460" y="2775148"/>
              <a:ext cx="1666567" cy="1088929"/>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Registration – Login id</a:t>
              </a:r>
            </a:p>
            <a:p>
              <a:pPr algn="ctr"/>
              <a:r>
                <a:rPr lang="en-US" dirty="0">
                  <a:solidFill>
                    <a:schemeClr val="tx1"/>
                  </a:solidFill>
                  <a:effectLst>
                    <a:outerShdw blurRad="38100" dist="38100" dir="2700000" algn="tl">
                      <a:srgbClr val="000000">
                        <a:alpha val="43137"/>
                      </a:srgbClr>
                    </a:outerShdw>
                  </a:effectLst>
                </a:rPr>
                <a:t>S Rajkumar</a:t>
              </a:r>
            </a:p>
          </p:txBody>
        </p:sp>
        <p:sp>
          <p:nvSpPr>
            <p:cNvPr id="14" name="Rectangle 13"/>
            <p:cNvSpPr/>
            <p:nvPr/>
          </p:nvSpPr>
          <p:spPr>
            <a:xfrm>
              <a:off x="5008923" y="2766544"/>
              <a:ext cx="3240956" cy="1097533"/>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Offering support to schools by donating some money </a:t>
              </a:r>
            </a:p>
            <a:p>
              <a:pPr algn="ctr"/>
              <a:endParaRPr lang="en-US" dirty="0">
                <a:solidFill>
                  <a:schemeClr val="tx1"/>
                </a:solidFill>
                <a:effectLst>
                  <a:outerShdw blurRad="38100" dist="38100" dir="2700000" algn="tl">
                    <a:srgbClr val="000000">
                      <a:alpha val="43137"/>
                    </a:srgbClr>
                  </a:outerShdw>
                </a:effectLst>
              </a:endParaRPr>
            </a:p>
          </p:txBody>
        </p:sp>
        <p:sp>
          <p:nvSpPr>
            <p:cNvPr id="15" name="Rectangle 14"/>
            <p:cNvSpPr/>
            <p:nvPr/>
          </p:nvSpPr>
          <p:spPr>
            <a:xfrm>
              <a:off x="8819537" y="2698346"/>
              <a:ext cx="2759177" cy="1309531"/>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ffectLst>
                  <a:outerShdw blurRad="38100" dist="38100" dir="2700000" algn="tl">
                    <a:srgbClr val="000000">
                      <a:alpha val="43137"/>
                    </a:srgbClr>
                  </a:outerShdw>
                </a:effectLst>
              </a:endParaRPr>
            </a:p>
            <a:p>
              <a:pPr algn="ctr"/>
              <a:endParaRPr lang="en-US" dirty="0">
                <a:solidFill>
                  <a:schemeClr val="tx1"/>
                </a:solidFill>
                <a:effectLst>
                  <a:outerShdw blurRad="38100" dist="38100" dir="2700000" algn="tl">
                    <a:srgbClr val="000000">
                      <a:alpha val="43137"/>
                    </a:srgbClr>
                  </a:outerShdw>
                </a:effectLst>
              </a:endParaRPr>
            </a:p>
            <a:p>
              <a:pPr algn="ctr"/>
              <a:r>
                <a:rPr lang="en-US" dirty="0">
                  <a:solidFill>
                    <a:schemeClr val="tx1"/>
                  </a:solidFill>
                  <a:effectLst>
                    <a:outerShdw blurRad="38100" dist="38100" dir="2700000" algn="tl">
                      <a:srgbClr val="000000">
                        <a:alpha val="43137"/>
                      </a:srgbClr>
                    </a:outerShdw>
                  </a:effectLst>
                </a:rPr>
                <a:t>Reply post from a school profile to accept the offer</a:t>
              </a:r>
            </a:p>
            <a:p>
              <a:pPr algn="ctr"/>
              <a:endParaRPr lang="en-US" dirty="0">
                <a:solidFill>
                  <a:schemeClr val="tx1"/>
                </a:solidFill>
                <a:effectLst>
                  <a:outerShdw blurRad="38100" dist="38100" dir="2700000" algn="tl">
                    <a:srgbClr val="000000">
                      <a:alpha val="43137"/>
                    </a:srgbClr>
                  </a:outerShdw>
                </a:effectLst>
              </a:endParaRPr>
            </a:p>
            <a:p>
              <a:pPr algn="ctr"/>
              <a:endParaRPr lang="en-US" dirty="0">
                <a:solidFill>
                  <a:schemeClr val="tx1"/>
                </a:solidFill>
                <a:effectLst>
                  <a:outerShdw blurRad="38100" dist="38100" dir="2700000" algn="tl">
                    <a:srgbClr val="000000">
                      <a:alpha val="43137"/>
                    </a:srgbClr>
                  </a:outerShdw>
                </a:effectLst>
              </a:endParaRPr>
            </a:p>
          </p:txBody>
        </p:sp>
        <p:sp>
          <p:nvSpPr>
            <p:cNvPr id="16" name="Right Arrow 15"/>
            <p:cNvSpPr/>
            <p:nvPr/>
          </p:nvSpPr>
          <p:spPr>
            <a:xfrm>
              <a:off x="8229600" y="3212074"/>
              <a:ext cx="589937" cy="35703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336027" y="3175204"/>
              <a:ext cx="659991" cy="28022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2009468" y="3186266"/>
              <a:ext cx="647087" cy="26915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1444" y="4398107"/>
              <a:ext cx="1598357" cy="1097523"/>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Voluntary Organization/ Company</a:t>
              </a:r>
            </a:p>
          </p:txBody>
        </p:sp>
        <p:sp>
          <p:nvSpPr>
            <p:cNvPr id="21" name="Rectangle 20"/>
            <p:cNvSpPr/>
            <p:nvPr/>
          </p:nvSpPr>
          <p:spPr>
            <a:xfrm>
              <a:off x="2669460" y="4406701"/>
              <a:ext cx="1666567" cy="1088929"/>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Registration – Login id</a:t>
              </a:r>
            </a:p>
            <a:p>
              <a:pPr algn="ctr"/>
              <a:r>
                <a:rPr lang="en-US" dirty="0" err="1">
                  <a:solidFill>
                    <a:schemeClr val="tx1"/>
                  </a:solidFill>
                  <a:effectLst>
                    <a:outerShdw blurRad="38100" dist="38100" dir="2700000" algn="tl">
                      <a:srgbClr val="000000">
                        <a:alpha val="43137"/>
                      </a:srgbClr>
                    </a:outerShdw>
                  </a:effectLst>
                </a:rPr>
                <a:t>Seva</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samstha</a:t>
              </a:r>
              <a:endParaRPr lang="en-US" dirty="0">
                <a:solidFill>
                  <a:schemeClr val="tx1"/>
                </a:solidFill>
                <a:effectLst>
                  <a:outerShdw blurRad="38100" dist="38100" dir="2700000" algn="tl">
                    <a:srgbClr val="000000">
                      <a:alpha val="43137"/>
                    </a:srgbClr>
                  </a:outerShdw>
                </a:effectLst>
              </a:endParaRPr>
            </a:p>
          </p:txBody>
        </p:sp>
        <p:sp>
          <p:nvSpPr>
            <p:cNvPr id="22" name="Rectangle 21"/>
            <p:cNvSpPr/>
            <p:nvPr/>
          </p:nvSpPr>
          <p:spPr>
            <a:xfrm>
              <a:off x="5008923" y="4398097"/>
              <a:ext cx="3240956" cy="1097533"/>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Requirement for student's participation in an event </a:t>
              </a:r>
            </a:p>
          </p:txBody>
        </p:sp>
        <p:sp>
          <p:nvSpPr>
            <p:cNvPr id="23" name="Rectangle 22"/>
            <p:cNvSpPr/>
            <p:nvPr/>
          </p:nvSpPr>
          <p:spPr>
            <a:xfrm>
              <a:off x="8819537" y="4406701"/>
              <a:ext cx="2759177" cy="1088929"/>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ffectLst>
                  <a:outerShdw blurRad="38100" dist="38100" dir="2700000" algn="tl">
                    <a:srgbClr val="000000">
                      <a:alpha val="43137"/>
                    </a:srgbClr>
                  </a:outerShdw>
                </a:effectLst>
              </a:endParaRPr>
            </a:p>
            <a:p>
              <a:pPr algn="ctr"/>
              <a:r>
                <a:rPr lang="en-US" dirty="0">
                  <a:solidFill>
                    <a:schemeClr val="tx1"/>
                  </a:solidFill>
                  <a:effectLst>
                    <a:outerShdw blurRad="38100" dist="38100" dir="2700000" algn="tl">
                      <a:srgbClr val="000000">
                        <a:alpha val="43137"/>
                      </a:srgbClr>
                    </a:outerShdw>
                  </a:effectLst>
                </a:rPr>
                <a:t>Reply post from schools to send their students</a:t>
              </a:r>
            </a:p>
          </p:txBody>
        </p:sp>
        <p:sp>
          <p:nvSpPr>
            <p:cNvPr id="24" name="Right Arrow 23"/>
            <p:cNvSpPr/>
            <p:nvPr/>
          </p:nvSpPr>
          <p:spPr>
            <a:xfrm>
              <a:off x="8229600" y="4843627"/>
              <a:ext cx="589937" cy="35703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4336027" y="4806757"/>
              <a:ext cx="659991" cy="28022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112706" y="4817819"/>
              <a:ext cx="543849" cy="26915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E409FE0-5ED1-4DDB-8316-830AECD3D399}"/>
              </a:ext>
            </a:extLst>
          </p:cNvPr>
          <p:cNvSpPr/>
          <p:nvPr/>
        </p:nvSpPr>
        <p:spPr>
          <a:xfrm>
            <a:off x="583482" y="5733465"/>
            <a:ext cx="1598357" cy="1030931"/>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effectLst>
                  <a:outerShdw blurRad="38100" dist="38100" dir="2700000" algn="tl">
                    <a:srgbClr val="000000">
                      <a:alpha val="43137"/>
                    </a:srgbClr>
                  </a:outerShdw>
                </a:effectLst>
              </a:rPr>
              <a:t>Govt.School</a:t>
            </a:r>
            <a:endParaRPr lang="en-US" dirty="0">
              <a:solidFill>
                <a:schemeClr val="tx1"/>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C44B4B76-C316-476E-B1DE-035D2643223F}"/>
              </a:ext>
            </a:extLst>
          </p:cNvPr>
          <p:cNvSpPr/>
          <p:nvPr/>
        </p:nvSpPr>
        <p:spPr>
          <a:xfrm>
            <a:off x="2702643" y="5733465"/>
            <a:ext cx="1666567" cy="1022858"/>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Registration – Login id</a:t>
            </a:r>
          </a:p>
          <a:p>
            <a:pPr algn="ctr"/>
            <a:r>
              <a:rPr lang="en-US" dirty="0">
                <a:solidFill>
                  <a:schemeClr val="tx1"/>
                </a:solidFill>
                <a:effectLst>
                  <a:outerShdw blurRad="38100" dist="38100" dir="2700000" algn="tl">
                    <a:srgbClr val="000000">
                      <a:alpha val="43137"/>
                    </a:srgbClr>
                  </a:outerShdw>
                </a:effectLst>
              </a:rPr>
              <a:t>ZPHS Khammam</a:t>
            </a:r>
          </a:p>
        </p:txBody>
      </p:sp>
      <p:sp>
        <p:nvSpPr>
          <p:cNvPr id="30" name="Rectangle 29">
            <a:extLst>
              <a:ext uri="{FF2B5EF4-FFF2-40B4-BE49-F238E27FC236}">
                <a16:creationId xmlns:a16="http://schemas.microsoft.com/office/drawing/2014/main" id="{7D82011B-0977-447F-85B7-222F797FFF18}"/>
              </a:ext>
            </a:extLst>
          </p:cNvPr>
          <p:cNvSpPr/>
          <p:nvPr/>
        </p:nvSpPr>
        <p:spPr>
          <a:xfrm>
            <a:off x="5056084" y="5704600"/>
            <a:ext cx="3240956" cy="1030940"/>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Sharing post on science fest</a:t>
            </a:r>
          </a:p>
        </p:txBody>
      </p:sp>
      <p:sp>
        <p:nvSpPr>
          <p:cNvPr id="31" name="Rectangle 30">
            <a:extLst>
              <a:ext uri="{FF2B5EF4-FFF2-40B4-BE49-F238E27FC236}">
                <a16:creationId xmlns:a16="http://schemas.microsoft.com/office/drawing/2014/main" id="{17C79634-EA2B-434F-996A-5F72D193BD99}"/>
              </a:ext>
            </a:extLst>
          </p:cNvPr>
          <p:cNvSpPr/>
          <p:nvPr/>
        </p:nvSpPr>
        <p:spPr>
          <a:xfrm>
            <a:off x="8849341" y="5704600"/>
            <a:ext cx="2759177" cy="1022858"/>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ffectLst>
                  <a:outerShdw blurRad="38100" dist="38100" dir="2700000" algn="tl">
                    <a:srgbClr val="000000">
                      <a:alpha val="43137"/>
                    </a:srgbClr>
                  </a:outerShdw>
                </a:effectLst>
              </a:rPr>
              <a:t>Trying to implement similar by collaborating with this school</a:t>
            </a:r>
          </a:p>
        </p:txBody>
      </p:sp>
      <p:sp>
        <p:nvSpPr>
          <p:cNvPr id="32" name="Right Arrow 25">
            <a:extLst>
              <a:ext uri="{FF2B5EF4-FFF2-40B4-BE49-F238E27FC236}">
                <a16:creationId xmlns:a16="http://schemas.microsoft.com/office/drawing/2014/main" id="{F1E6FB32-28CB-4F4F-AEB8-D22A5819AA5D}"/>
              </a:ext>
            </a:extLst>
          </p:cNvPr>
          <p:cNvSpPr/>
          <p:nvPr/>
        </p:nvSpPr>
        <p:spPr>
          <a:xfrm>
            <a:off x="2204945" y="6089615"/>
            <a:ext cx="543849" cy="2528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25">
            <a:extLst>
              <a:ext uri="{FF2B5EF4-FFF2-40B4-BE49-F238E27FC236}">
                <a16:creationId xmlns:a16="http://schemas.microsoft.com/office/drawing/2014/main" id="{E50390D1-FE2C-4284-9119-8AE4218BE75F}"/>
              </a:ext>
            </a:extLst>
          </p:cNvPr>
          <p:cNvSpPr/>
          <p:nvPr/>
        </p:nvSpPr>
        <p:spPr>
          <a:xfrm>
            <a:off x="4431245" y="6118480"/>
            <a:ext cx="543849" cy="2528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25">
            <a:extLst>
              <a:ext uri="{FF2B5EF4-FFF2-40B4-BE49-F238E27FC236}">
                <a16:creationId xmlns:a16="http://schemas.microsoft.com/office/drawing/2014/main" id="{84843CA2-0686-4285-8CC9-8CE285A5BF36}"/>
              </a:ext>
            </a:extLst>
          </p:cNvPr>
          <p:cNvSpPr/>
          <p:nvPr/>
        </p:nvSpPr>
        <p:spPr>
          <a:xfrm>
            <a:off x="8302539" y="6102318"/>
            <a:ext cx="543849" cy="2528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52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2" descr="Search Free Stock Photos, PSD Mockups &amp; Vectors | rawpixel"/>
          <p:cNvPicPr>
            <a:picLocks noChangeAspect="1" noChangeArrowheads="1"/>
          </p:cNvPicPr>
          <p:nvPr/>
        </p:nvPicPr>
        <p:blipFill rotWithShape="1">
          <a:blip r:embed="rId2">
            <a:extLst>
              <a:ext uri="{28A0092B-C50C-407E-A947-70E740481C1C}">
                <a14:useLocalDpi xmlns:a14="http://schemas.microsoft.com/office/drawing/2010/main" val="0"/>
              </a:ext>
            </a:extLst>
          </a:blip>
          <a:srcRect r="59291"/>
          <a:stretch/>
        </p:blipFill>
        <p:spPr bwMode="auto">
          <a:xfrm rot="10800000">
            <a:off x="9143999" y="0"/>
            <a:ext cx="3047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1021223"/>
          </a:xfrm>
        </p:spPr>
        <p:txBody>
          <a:bodyPr>
            <a:normAutofit/>
          </a:bodyPr>
          <a:lstStyle/>
          <a:p>
            <a:r>
              <a:rPr lang="en-GB" sz="4000" b="1" dirty="0">
                <a:effectLst>
                  <a:outerShdw blurRad="38100" dist="38100" dir="2700000" algn="tl">
                    <a:srgbClr val="000000">
                      <a:alpha val="43137"/>
                    </a:srgbClr>
                  </a:outerShdw>
                </a:effectLst>
                <a:latin typeface="+mn-lt"/>
              </a:rPr>
              <a:t>Feasibility &amp; Scalability</a:t>
            </a:r>
            <a:endParaRPr lang="en-US" sz="4000"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386348"/>
            <a:ext cx="10075606" cy="4896465"/>
          </a:xfr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just">
              <a:lnSpc>
                <a:spcPct val="150000"/>
              </a:lnSpc>
            </a:pPr>
            <a:r>
              <a:rPr lang="en-GB" sz="2200" dirty="0">
                <a:latin typeface="Century Gothic" panose="020B0502020202020204" pitchFamily="34" charset="0"/>
              </a:rPr>
              <a:t>After COVID 19, the entire scenario of learning has drastically changed and schools/ teachers/ students are using various social platforms to the maximum extent. So now it is right time to give right direction to them with this type of platform where high interaction happens with a controlled mechanism </a:t>
            </a:r>
          </a:p>
          <a:p>
            <a:pPr algn="just">
              <a:lnSpc>
                <a:spcPct val="150000"/>
              </a:lnSpc>
            </a:pPr>
            <a:r>
              <a:rPr lang="en-GB" sz="2200" dirty="0">
                <a:latin typeface="Century Gothic" panose="020B0502020202020204" pitchFamily="34" charset="0"/>
              </a:rPr>
              <a:t>One platform for all school interactions and networking</a:t>
            </a:r>
          </a:p>
          <a:p>
            <a:pPr algn="just">
              <a:lnSpc>
                <a:spcPct val="150000"/>
              </a:lnSpc>
            </a:pPr>
            <a:r>
              <a:rPr lang="en-GB" sz="2200" dirty="0">
                <a:latin typeface="Century Gothic" panose="020B0502020202020204" pitchFamily="34" charset="0"/>
              </a:rPr>
              <a:t>Eventually Government can adopt this system and see that it is used widely by the schools</a:t>
            </a:r>
          </a:p>
          <a:p>
            <a:pPr>
              <a:lnSpc>
                <a:spcPct val="150000"/>
              </a:lnSpc>
            </a:pPr>
            <a:endParaRPr lang="en-GB" dirty="0">
              <a:latin typeface="Century Gothic" panose="020B0502020202020204" pitchFamily="34" charset="0"/>
            </a:endParaRPr>
          </a:p>
        </p:txBody>
      </p:sp>
    </p:spTree>
    <p:extLst>
      <p:ext uri="{BB962C8B-B14F-4D97-AF65-F5344CB8AC3E}">
        <p14:creationId xmlns:p14="http://schemas.microsoft.com/office/powerpoint/2010/main" val="404194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arch Free Stock Photos, PSD Mockups &amp; Vectors | rawpix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704734" y="0"/>
            <a:ext cx="748726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38199" y="1283111"/>
            <a:ext cx="9883878" cy="5043947"/>
          </a:xfr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endParaRPr lang="en-US" sz="4000" dirty="0"/>
          </a:p>
          <a:p>
            <a:pPr algn="ctr"/>
            <a:endParaRPr lang="en-US" sz="4000" dirty="0"/>
          </a:p>
          <a:p>
            <a:pPr algn="ctr"/>
            <a:endParaRPr lang="en-US" sz="4000" dirty="0"/>
          </a:p>
          <a:p>
            <a:pPr marL="0" indent="0" algn="ctr">
              <a:buNone/>
            </a:pPr>
            <a:r>
              <a:rPr lang="en-US" sz="4000" dirty="0">
                <a:latin typeface="Britannic Bold" panose="020B0903060703020204" pitchFamily="34" charset="0"/>
              </a:rPr>
              <a:t>THANK YOU</a:t>
            </a:r>
          </a:p>
        </p:txBody>
      </p:sp>
    </p:spTree>
    <p:extLst>
      <p:ext uri="{BB962C8B-B14F-4D97-AF65-F5344CB8AC3E}">
        <p14:creationId xmlns:p14="http://schemas.microsoft.com/office/powerpoint/2010/main" val="219086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392</Words>
  <Application>Microsoft Office PowerPoint</Application>
  <PresentationFormat>Widescreen</PresentationFormat>
  <Paragraphs>57</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Britannic Bold</vt:lpstr>
      <vt:lpstr>Calibri</vt:lpstr>
      <vt:lpstr>Calibri Light</vt:lpstr>
      <vt:lpstr>Century Gothic</vt:lpstr>
      <vt:lpstr>Wingdings</vt:lpstr>
      <vt:lpstr>Office Theme</vt:lpstr>
      <vt:lpstr>ConnectED Connecting government education in India…</vt:lpstr>
      <vt:lpstr>Project Concept</vt:lpstr>
      <vt:lpstr>Process Flow</vt:lpstr>
      <vt:lpstr>Story line (can include more cases)</vt:lpstr>
      <vt:lpstr>Feasibility &amp; Scalability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Network</dc:title>
  <dc:creator>Padma Gunde</dc:creator>
  <cp:lastModifiedBy>Ramini, Anil</cp:lastModifiedBy>
  <cp:revision>35</cp:revision>
  <dcterms:created xsi:type="dcterms:W3CDTF">2020-10-17T16:48:11Z</dcterms:created>
  <dcterms:modified xsi:type="dcterms:W3CDTF">2020-10-31T08:06:04Z</dcterms:modified>
</cp:coreProperties>
</file>