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  <p:sldId id="267" r:id="rId10"/>
    <p:sldId id="265" r:id="rId11"/>
    <p:sldId id="268" r:id="rId12"/>
    <p:sldId id="269" r:id="rId13"/>
    <p:sldId id="266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65710-50A0-42BF-AC98-54C9BE8A8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F5CDE-A744-47C4-B33F-2B4747D5FC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E8640-9F07-4028-B38F-D4920B0DF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07B69-CB4B-4DCE-9916-B4B733A1036B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5FAD6-879E-4AC2-8D9F-C40D0EB73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95F2E-20A4-4837-8ED4-BD9293D01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A7AE-A72E-4874-A207-EF395698F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69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B3E98-23E2-47D6-98F7-10635A625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8989E-F96B-456E-B927-FA22FFF27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57BF9-C54D-4C07-804E-D22932CE5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07B69-CB4B-4DCE-9916-B4B733A1036B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60E32-877E-409C-9D20-316CCE14A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E689A-A570-4B6C-B4C5-6728D5BC1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A7AE-A72E-4874-A207-EF395698F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89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18225B-BA87-43E8-976E-7135C3B55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704169-7867-4605-8B50-FEDEABFC2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C9F51-D049-4596-849F-DCFA0D104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07B69-CB4B-4DCE-9916-B4B733A1036B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2CC45-31FC-4C95-B0FC-82DEEBE10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ED6FB-2C63-435D-B69D-DBA712631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A7AE-A72E-4874-A207-EF395698F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82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F8AB1-656D-48D1-8AE9-BD493A3EE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607E7-8574-4C95-AE43-31221CB46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8F1E0-3E88-4CF8-9FD2-99124147D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07B69-CB4B-4DCE-9916-B4B733A1036B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016EE-300C-412C-808C-2DE43C25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CC21E-D68B-4804-AC15-6931842B2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A7AE-A72E-4874-A207-EF395698F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8DE23-F8AC-4F40-98E5-872506CBA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CCCF9-AC0F-45A8-BDE0-7CB2C3070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3BC5B-5688-46C2-B549-E94A03C9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07B69-CB4B-4DCE-9916-B4B733A1036B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6117A-A756-42B7-B418-7C2A236FC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9C6EE-9B7E-4EBF-BE62-7B5A3EF6C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A7AE-A72E-4874-A207-EF395698F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8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BE8BC-79CD-46D6-B7B7-6A4AC1F9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FEE79-72E6-40E8-9EF0-AD20C46AAD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B9D5BB-0ECC-4130-B056-663BE6B65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28541-678F-4DCF-A484-3BFE1A4CB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07B69-CB4B-4DCE-9916-B4B733A1036B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CD82D-E1F6-49C5-BA54-E0189FE01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BEA18-4DEE-4A47-8077-88429795E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A7AE-A72E-4874-A207-EF395698F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4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E4993-8D62-4F02-A19E-F4F15D4D8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99D01-D7C5-426D-9E41-1CDDEF219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A4383-B715-4970-8D59-B560978A9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C90C31-7A40-4054-8743-EB9C6C1509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B8CCA9-C495-47CB-9821-57C024103E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6D6EBA-0EC6-4452-A9F0-2B53D761F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07B69-CB4B-4DCE-9916-B4B733A1036B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68B6C8-7C89-437A-9F90-484CC9EDB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90FDC8-B60B-4DF3-AD96-C2323EF8E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A7AE-A72E-4874-A207-EF395698F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94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5F50F-7493-44ED-AC0B-5D586364B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11C470-5871-496C-88AC-BA74639D0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07B69-CB4B-4DCE-9916-B4B733A1036B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C57593-8698-45E7-A976-7A705CE37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3BBC09-7822-4CCC-A727-207256976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A7AE-A72E-4874-A207-EF395698F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16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8D540C-1A17-4E16-93E1-BBD875850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07B69-CB4B-4DCE-9916-B4B733A1036B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A57D2-887E-4089-8D5D-1CF3ABB4A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E0D33-7B1B-4463-89EB-DAE69C79D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A7AE-A72E-4874-A207-EF395698F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63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1A6EE-5D27-47CC-BFB8-78D675BFC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C96F3-F7AD-4DF6-AB21-499A42E4F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20DBC-14D8-4413-A166-56AA52741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04E8F-12CD-463A-9400-62B9A80A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07B69-CB4B-4DCE-9916-B4B733A1036B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A611C-4FDD-47B1-80F6-F51018612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69F19-C538-47E1-900A-D3DCA01E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A7AE-A72E-4874-A207-EF395698F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77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AA1E9-DCBC-4529-B4A0-EDCCEE44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ED30B8-E9D7-40A6-870A-1B130E467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E562C-54BF-4F48-8C7E-E76F284D5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7A436-B06E-46FA-A63F-51F78CA87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07B69-CB4B-4DCE-9916-B4B733A1036B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88830-755A-4303-A4B2-AC5B27858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49A17-0E9B-431E-8391-0F9BC8F6C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A7AE-A72E-4874-A207-EF395698F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78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CB77EA-937A-4C7B-AAA3-F6AE0B57D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66221-8CD5-46E7-AAD3-847F03881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7DBB9-C0C0-4767-9B5F-501205864D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07B69-CB4B-4DCE-9916-B4B733A1036B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2FFF4-C877-4889-8296-9696470D45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74AAF-DEAB-4F88-9B0C-98ABDEC5C4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8A7AE-A72E-4874-A207-EF395698F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4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1D5DE-9F6D-4CE4-99A2-ADABFBF2C0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Frequent Itemset  Pattern &amp;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Apriori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Principle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B7DEA6-7797-4C39-96DD-452517558E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2956" y="4837043"/>
            <a:ext cx="9144000" cy="1825488"/>
          </a:xfrm>
        </p:spPr>
        <p:txBody>
          <a:bodyPr>
            <a:normAutofit/>
          </a:bodyPr>
          <a:lstStyle/>
          <a:p>
            <a:pPr algn="r"/>
            <a:r>
              <a:rPr lang="en-US" sz="2000" dirty="0" err="1"/>
              <a:t>Srijana</a:t>
            </a:r>
            <a:r>
              <a:rPr lang="en-US" sz="2000" dirty="0"/>
              <a:t> </a:t>
            </a:r>
            <a:r>
              <a:rPr lang="en-US" sz="2000" dirty="0" err="1"/>
              <a:t>Bhusal</a:t>
            </a:r>
            <a:r>
              <a:rPr lang="en-US" sz="2000" dirty="0"/>
              <a:t> (072/BEX/440)</a:t>
            </a:r>
          </a:p>
          <a:p>
            <a:pPr algn="r"/>
            <a:r>
              <a:rPr lang="en-US" sz="2000" dirty="0"/>
              <a:t> Sunidhi </a:t>
            </a:r>
            <a:r>
              <a:rPr lang="en-US" sz="2000" dirty="0" err="1"/>
              <a:t>Amatya</a:t>
            </a:r>
            <a:r>
              <a:rPr lang="en-US" sz="2000" dirty="0"/>
              <a:t> (072/BEX/443) </a:t>
            </a:r>
          </a:p>
          <a:p>
            <a:pPr algn="r"/>
            <a:r>
              <a:rPr lang="en-US" sz="2000" dirty="0"/>
              <a:t>Madhusudan </a:t>
            </a:r>
            <a:r>
              <a:rPr lang="en-US" sz="2000" dirty="0" err="1"/>
              <a:t>Mainali</a:t>
            </a:r>
            <a:r>
              <a:rPr lang="en-US" sz="2000" dirty="0"/>
              <a:t> (072/BEX/449) </a:t>
            </a:r>
          </a:p>
          <a:p>
            <a:pPr algn="r"/>
            <a:r>
              <a:rPr lang="en-US" sz="2000" dirty="0"/>
              <a:t>Anil Kumar Sah (072/BEX/450)</a:t>
            </a:r>
          </a:p>
        </p:txBody>
      </p:sp>
    </p:spTree>
    <p:extLst>
      <p:ext uri="{BB962C8B-B14F-4D97-AF65-F5344CB8AC3E}">
        <p14:creationId xmlns:p14="http://schemas.microsoft.com/office/powerpoint/2010/main" val="4154453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2E15BE5-AC2D-41F2-BAB4-9D84BE2DC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51386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43EF4-36D7-48F0-916F-CBE84AF01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Generating Association Rules from Frequent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Itemsets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F21D-6ECD-41B4-8456-C6F9EE27B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Let </a:t>
            </a:r>
            <a:r>
              <a:rPr lang="en-US" dirty="0">
                <a:solidFill>
                  <a:srgbClr val="002060"/>
                </a:solidFill>
              </a:rPr>
              <a:t>minimum confidence </a:t>
            </a:r>
            <a:r>
              <a:rPr lang="en-US" dirty="0"/>
              <a:t>threshold is , say 70%.</a:t>
            </a:r>
          </a:p>
          <a:p>
            <a:r>
              <a:rPr lang="en-US" dirty="0"/>
              <a:t>In previous </a:t>
            </a:r>
            <a:r>
              <a:rPr lang="en-US" dirty="0" err="1"/>
              <a:t>example,We</a:t>
            </a:r>
            <a:r>
              <a:rPr lang="en-US" dirty="0"/>
              <a:t> have ,L</a:t>
            </a:r>
            <a:r>
              <a:rPr lang="en-US" sz="1800" dirty="0"/>
              <a:t>3</a:t>
            </a:r>
            <a:r>
              <a:rPr lang="en-US" dirty="0"/>
              <a:t>={B,C,E}</a:t>
            </a:r>
          </a:p>
          <a:p>
            <a:pPr marL="0" indent="0" algn="ctr">
              <a:buNone/>
            </a:pPr>
            <a:r>
              <a:rPr lang="en-US" dirty="0"/>
              <a:t>• The resulting association rules are shown below, each listed with its confidence. </a:t>
            </a:r>
          </a:p>
          <a:p>
            <a:pPr marL="0" indent="0">
              <a:buNone/>
            </a:pPr>
            <a:r>
              <a:rPr lang="en-US" dirty="0"/>
              <a:t>R1: B^C  -&gt;E </a:t>
            </a:r>
          </a:p>
          <a:p>
            <a:pPr marL="0" indent="0">
              <a:buNone/>
            </a:pPr>
            <a:r>
              <a:rPr lang="en-US" dirty="0"/>
              <a:t> Confidence = s{B,C,E}/</a:t>
            </a:r>
            <a:r>
              <a:rPr lang="en-US" dirty="0" err="1"/>
              <a:t>occurance</a:t>
            </a:r>
            <a:r>
              <a:rPr lang="en-US" dirty="0"/>
              <a:t> of{B,C} = 2/2= 100% So,(R1 is SELECTED)</a:t>
            </a:r>
          </a:p>
          <a:p>
            <a:pPr marL="0" indent="0">
              <a:buNone/>
            </a:pPr>
            <a:r>
              <a:rPr lang="en-US" dirty="0"/>
              <a:t> R2: B^E  -&gt;C</a:t>
            </a:r>
          </a:p>
          <a:p>
            <a:pPr marL="0" indent="0">
              <a:buNone/>
            </a:pPr>
            <a:r>
              <a:rPr lang="en-US" dirty="0"/>
              <a:t>Confidence = s{B,C,E}/</a:t>
            </a:r>
            <a:r>
              <a:rPr lang="en-US" dirty="0" err="1"/>
              <a:t>occurance</a:t>
            </a:r>
            <a:r>
              <a:rPr lang="en-US" dirty="0"/>
              <a:t> of{B,E}=2/3=66.66%</a:t>
            </a:r>
          </a:p>
          <a:p>
            <a:pPr marL="0" indent="0">
              <a:buNone/>
            </a:pPr>
            <a:r>
              <a:rPr lang="en-US" dirty="0"/>
              <a:t>R3: C^E  -&gt;B</a:t>
            </a:r>
          </a:p>
          <a:p>
            <a:pPr marL="0" indent="0">
              <a:buNone/>
            </a:pPr>
            <a:r>
              <a:rPr lang="en-US" dirty="0"/>
              <a:t> Confidence = s{B,C,E}/</a:t>
            </a:r>
            <a:r>
              <a:rPr lang="en-US" dirty="0" err="1"/>
              <a:t>occurance</a:t>
            </a:r>
            <a:r>
              <a:rPr lang="en-US" dirty="0"/>
              <a:t> of{C,E}=2/2=100% so,(R3 is selected)</a:t>
            </a:r>
          </a:p>
        </p:txBody>
      </p:sp>
    </p:spTree>
    <p:extLst>
      <p:ext uri="{BB962C8B-B14F-4D97-AF65-F5344CB8AC3E}">
        <p14:creationId xmlns:p14="http://schemas.microsoft.com/office/powerpoint/2010/main" val="738686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B3EFC-C895-4FBD-8A24-1FA376901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357" y="702365"/>
            <a:ext cx="11383617" cy="595022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Similarly, we get</a:t>
            </a:r>
          </a:p>
          <a:p>
            <a:pPr marL="0" indent="0">
              <a:buNone/>
            </a:pPr>
            <a:r>
              <a:rPr lang="en-US" dirty="0"/>
              <a:t>R4:B-&gt;C^E </a:t>
            </a:r>
          </a:p>
          <a:p>
            <a:pPr marL="0" indent="0">
              <a:buNone/>
            </a:pPr>
            <a:r>
              <a:rPr lang="en-US" dirty="0"/>
              <a:t> Confidence = s{B,C,E}/</a:t>
            </a:r>
            <a:r>
              <a:rPr lang="en-US" dirty="0" err="1"/>
              <a:t>occurance</a:t>
            </a:r>
            <a:r>
              <a:rPr lang="en-US" dirty="0"/>
              <a:t> of{B}=2/3=66.66%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R5:C-&gt;B^E </a:t>
            </a:r>
          </a:p>
          <a:p>
            <a:pPr marL="0" indent="0">
              <a:buNone/>
            </a:pPr>
            <a:r>
              <a:rPr lang="en-US" dirty="0"/>
              <a:t> Confidence = s{B,C,E}/</a:t>
            </a:r>
            <a:r>
              <a:rPr lang="en-US" dirty="0" err="1"/>
              <a:t>occurance</a:t>
            </a:r>
            <a:r>
              <a:rPr lang="en-US" dirty="0"/>
              <a:t> of{C}=2/3=66.66%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R5:E-&gt;B^C </a:t>
            </a:r>
          </a:p>
          <a:p>
            <a:pPr marL="0" indent="0">
              <a:buNone/>
            </a:pPr>
            <a:r>
              <a:rPr lang="en-US" dirty="0"/>
              <a:t> Confidence = s{B,C,E}/</a:t>
            </a:r>
            <a:r>
              <a:rPr lang="en-US" dirty="0" err="1"/>
              <a:t>occurance</a:t>
            </a:r>
            <a:r>
              <a:rPr lang="en-US" dirty="0"/>
              <a:t> of{E}=2/3=66.66%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471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7BD74-C985-4D1C-9620-3DAABAF32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84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LIMITATIONS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892F2-CF23-4860-A8A6-32C6EFA2F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365" y="1510748"/>
            <a:ext cx="10651435" cy="4666215"/>
          </a:xfrm>
        </p:spPr>
        <p:txBody>
          <a:bodyPr/>
          <a:lstStyle/>
          <a:p>
            <a:r>
              <a:rPr lang="en-US" dirty="0" err="1"/>
              <a:t>Apriori</a:t>
            </a:r>
            <a:r>
              <a:rPr lang="en-US" dirty="0"/>
              <a:t> algorithm can be very slow and the bottleneck is candidate generation. </a:t>
            </a:r>
          </a:p>
          <a:p>
            <a:pPr marL="0" indent="0">
              <a:buNone/>
            </a:pPr>
            <a:r>
              <a:rPr lang="en-US" dirty="0"/>
              <a:t>For example,</a:t>
            </a:r>
          </a:p>
          <a:p>
            <a:pPr marL="0" indent="0">
              <a:buNone/>
            </a:pPr>
            <a:r>
              <a:rPr lang="en-US" dirty="0"/>
              <a:t> if the transaction DB has 10^4 frequent 1-itemsets, they will generate 10^7 candidate 2-itemsets even after employing the downward closure. </a:t>
            </a:r>
          </a:p>
          <a:p>
            <a:r>
              <a:rPr lang="en-US" dirty="0"/>
              <a:t> To compute those with sup more than min sup, the database need to be scanned at every level. It needs (n +1 ) scans, where n is the length of the longest pattern.</a:t>
            </a:r>
          </a:p>
        </p:txBody>
      </p:sp>
    </p:spTree>
    <p:extLst>
      <p:ext uri="{BB962C8B-B14F-4D97-AF65-F5344CB8AC3E}">
        <p14:creationId xmlns:p14="http://schemas.microsoft.com/office/powerpoint/2010/main" val="3809381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0E9F66-D671-4916-AFA8-D2B312354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48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E6CAAA-BBDB-459E-AD95-E2536EA81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497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29E726-7E82-4AF3-9D20-7D461773C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285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F2B69E-2E65-43B3-95C8-79546EF5C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735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B250D3-0671-42C7-9C9D-1CA967191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4" y="0"/>
            <a:ext cx="12117491" cy="669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122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DC716A-C468-4913-861F-CC127141A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775"/>
            <a:ext cx="12192000" cy="658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705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C41DC-3F8B-41EC-ADE4-21733E86F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	</a:t>
            </a:r>
            <a:r>
              <a:rPr lang="en-US" sz="6000" b="1" u="sng" dirty="0">
                <a:solidFill>
                  <a:srgbClr val="002060"/>
                </a:solidFill>
              </a:rPr>
              <a:t>Frequent </a:t>
            </a:r>
            <a:r>
              <a:rPr lang="en-US" sz="6000" b="1" u="sng" dirty="0" err="1">
                <a:solidFill>
                  <a:srgbClr val="002060"/>
                </a:solidFill>
              </a:rPr>
              <a:t>Itemsets</a:t>
            </a:r>
            <a:r>
              <a:rPr lang="en-US" sz="6000" b="1" u="sng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DAD4A-BF08-4D96-A5F5-4093E58D2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91478"/>
            <a:ext cx="11155017" cy="4785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Itemset</a:t>
            </a:r>
            <a:r>
              <a:rPr lang="en-US" dirty="0"/>
              <a:t> : A collection of one or more items </a:t>
            </a:r>
          </a:p>
          <a:p>
            <a:pPr marL="0" indent="0">
              <a:buNone/>
            </a:pPr>
            <a:r>
              <a:rPr lang="en-US" dirty="0"/>
              <a:t>Example: {Milk, Bread, Diaper}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k-itemset</a:t>
            </a:r>
            <a:r>
              <a:rPr lang="en-US" dirty="0"/>
              <a:t> : An itemset that contains k items 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Support count (σ):</a:t>
            </a:r>
            <a:r>
              <a:rPr lang="en-US" dirty="0"/>
              <a:t>Frequency of occurrence of </a:t>
            </a:r>
          </a:p>
          <a:p>
            <a:pPr marL="0" indent="0">
              <a:buNone/>
            </a:pPr>
            <a:r>
              <a:rPr lang="en-US" dirty="0"/>
              <a:t>an itemset </a:t>
            </a:r>
          </a:p>
          <a:p>
            <a:pPr marL="0" indent="0">
              <a:buNone/>
            </a:pPr>
            <a:r>
              <a:rPr lang="en-US" dirty="0"/>
              <a:t>E.g. σ({Milk, </a:t>
            </a:r>
            <a:r>
              <a:rPr lang="en-US" dirty="0" err="1"/>
              <a:t>Bread,Diaper</a:t>
            </a:r>
            <a:r>
              <a:rPr lang="en-US" dirty="0"/>
              <a:t>}) = 2 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Support</a:t>
            </a:r>
            <a:r>
              <a:rPr lang="en-US" dirty="0" err="1"/>
              <a:t>:Fraction</a:t>
            </a:r>
            <a:r>
              <a:rPr lang="en-US" dirty="0"/>
              <a:t> of transactions that contain an itemset </a:t>
            </a:r>
          </a:p>
          <a:p>
            <a:pPr marL="0" indent="0">
              <a:buNone/>
            </a:pPr>
            <a:r>
              <a:rPr lang="en-US" dirty="0"/>
              <a:t>E.g. s({Milk, Bread, Diaper}) = 2/5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EC9D7A-D5DB-4AAE-BB81-9FD4EE2AD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807" y="1391478"/>
            <a:ext cx="4319410" cy="30823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FE66AB-E991-4931-824F-B50C73B7F807}"/>
              </a:ext>
            </a:extLst>
          </p:cNvPr>
          <p:cNvSpPr txBox="1"/>
          <p:nvPr/>
        </p:nvSpPr>
        <p:spPr>
          <a:xfrm>
            <a:off x="8441635" y="4585252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Transactions  of items </a:t>
            </a:r>
          </a:p>
        </p:txBody>
      </p:sp>
    </p:spTree>
    <p:extLst>
      <p:ext uri="{BB962C8B-B14F-4D97-AF65-F5344CB8AC3E}">
        <p14:creationId xmlns:p14="http://schemas.microsoft.com/office/powerpoint/2010/main" val="3937428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9BEBE-8E0C-467F-85F8-6135861F2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22"/>
            <a:ext cx="11119578" cy="61357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Support(s)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=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(Transactions containing (Milk, Bread, Diaper))/(Total Transactions)</a:t>
            </a:r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Here,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s({Milk, Bread, Diaper}) = 2/5 </a:t>
            </a:r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Frequent pattern</a:t>
            </a:r>
            <a:r>
              <a:rPr lang="en-US" dirty="0"/>
              <a:t>: a pattern (a set of items, subsequences, substructures, etc.) that occurs frequently in a data set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3C4F52-3516-433A-B243-0982326AF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809" y="1117303"/>
            <a:ext cx="5059017" cy="361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067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E5C57-C045-4CBF-ADF2-981792FFA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5">
                    <a:lumMod val="75000"/>
                  </a:schemeClr>
                </a:solidFill>
              </a:rPr>
              <a:t>Confidence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40C5C-ED9A-43B4-959A-145B5B268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Confidence</a:t>
            </a:r>
            <a:r>
              <a:rPr lang="en-US" dirty="0"/>
              <a:t> refers to the likelihood that an item B is also bought if item A is bought. It can be calculated by finding the number of transactions where A and B are bought together, divided by total number of transactions where A is bought. </a:t>
            </a:r>
          </a:p>
          <a:p>
            <a:r>
              <a:rPr lang="en-US" dirty="0"/>
              <a:t>It is a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conditional </a:t>
            </a:r>
            <a:r>
              <a:rPr lang="en-US" dirty="0"/>
              <a:t>probability.</a:t>
            </a:r>
          </a:p>
          <a:p>
            <a:r>
              <a:rPr lang="en-US" dirty="0"/>
              <a:t>Mathematically, it can be represented as: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Confidence(A→B) = (Transactions containing both (A and B))/(Transactions containing A) </a:t>
            </a:r>
          </a:p>
        </p:txBody>
      </p:sp>
    </p:spTree>
    <p:extLst>
      <p:ext uri="{BB962C8B-B14F-4D97-AF65-F5344CB8AC3E}">
        <p14:creationId xmlns:p14="http://schemas.microsoft.com/office/powerpoint/2010/main" val="3234609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9ABD4-48E8-4F48-A0C8-BB4D1B66E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5">
                    <a:lumMod val="75000"/>
                  </a:schemeClr>
                </a:solidFill>
              </a:rPr>
              <a:t>Candidate Generation &amp;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E2599-907D-4A39-808D-D04DF6DDB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609" y="1272209"/>
            <a:ext cx="10691191" cy="4904754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accent5">
                    <a:lumMod val="75000"/>
                  </a:schemeClr>
                </a:solidFill>
              </a:rPr>
              <a:t>Apriori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 property</a:t>
            </a:r>
            <a:r>
              <a:rPr lang="en-US" sz="3200" dirty="0"/>
              <a:t>: Any subset of a frequent itemset must also be frequent </a:t>
            </a:r>
          </a:p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A transaction containing {milk, bread, diaper} also contains {milk, diaper</a:t>
            </a:r>
            <a:r>
              <a:rPr lang="en-US" sz="3200" dirty="0"/>
              <a:t>}</a:t>
            </a:r>
          </a:p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{beer, diaper, bread} is frequent  then,{beer, diaper} must also be frequent </a:t>
            </a:r>
          </a:p>
          <a:p>
            <a:r>
              <a:rPr lang="en-US" sz="3200" dirty="0"/>
              <a:t>In other words, any superset of an infrequent itemset must also be infrequent –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 No superset of any infrequent itemset should be generated or tested </a:t>
            </a:r>
          </a:p>
        </p:txBody>
      </p:sp>
    </p:spTree>
    <p:extLst>
      <p:ext uri="{BB962C8B-B14F-4D97-AF65-F5344CB8AC3E}">
        <p14:creationId xmlns:p14="http://schemas.microsoft.com/office/powerpoint/2010/main" val="3259534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E5AE4-875D-42F7-94C6-7272D7B5F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2" y="371061"/>
            <a:ext cx="11035748" cy="580590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Frequent Itemset</a:t>
            </a:r>
            <a:r>
              <a:rPr lang="en-US" dirty="0"/>
              <a:t>: All the sets which contain the item with the minimum support (denoted by 𝐿𝑖 for 𝑖 𝑡ℎ itemset).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Join Operation: </a:t>
            </a:r>
            <a:r>
              <a:rPr lang="en-US" dirty="0"/>
              <a:t>To find L k , a set of candidate k-</a:t>
            </a:r>
            <a:r>
              <a:rPr lang="en-US" dirty="0" err="1"/>
              <a:t>itemsets</a:t>
            </a:r>
            <a:r>
              <a:rPr lang="en-US" dirty="0"/>
              <a:t> is generated by joining Lk-1 with itself. </a:t>
            </a:r>
          </a:p>
          <a:p>
            <a:pPr marL="0" indent="0" algn="ctr">
              <a:buNone/>
            </a:pPr>
            <a:r>
              <a:rPr lang="en-US" sz="4000" b="1" u="sng" dirty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4000" b="1" u="sng" dirty="0" err="1">
                <a:solidFill>
                  <a:schemeClr val="accent5">
                    <a:lumMod val="75000"/>
                  </a:schemeClr>
                </a:solidFill>
              </a:rPr>
              <a:t>Apriori</a:t>
            </a:r>
            <a:r>
              <a:rPr lang="en-US" sz="4000" b="1" u="sng" dirty="0">
                <a:solidFill>
                  <a:schemeClr val="accent5">
                    <a:lumMod val="75000"/>
                  </a:schemeClr>
                </a:solidFill>
              </a:rPr>
              <a:t> Algorithm</a:t>
            </a:r>
            <a:endParaRPr lang="en-US" sz="4000" b="1" dirty="0"/>
          </a:p>
          <a:p>
            <a:r>
              <a:rPr lang="en-US" dirty="0" err="1"/>
              <a:t>Apriori</a:t>
            </a:r>
            <a:r>
              <a:rPr lang="en-US" dirty="0"/>
              <a:t> Algorithm is one of the basic and famous approach used in mining frequent patterns.</a:t>
            </a:r>
          </a:p>
          <a:p>
            <a:r>
              <a:rPr lang="en-US" dirty="0" err="1"/>
              <a:t>Apriori</a:t>
            </a:r>
            <a:r>
              <a:rPr lang="en-US" dirty="0"/>
              <a:t> uses a "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bottom up</a:t>
            </a:r>
            <a:r>
              <a:rPr lang="en-US" dirty="0"/>
              <a:t>" approach, where frequent subsets are extended one item at a time (a step known as candidate generation, and groups of candidates are tested against the data. </a:t>
            </a:r>
          </a:p>
        </p:txBody>
      </p:sp>
    </p:spTree>
    <p:extLst>
      <p:ext uri="{BB962C8B-B14F-4D97-AF65-F5344CB8AC3E}">
        <p14:creationId xmlns:p14="http://schemas.microsoft.com/office/powerpoint/2010/main" val="2348126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95F17-976E-4E5C-9FDD-C5AD7F611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b="1" u="sng" dirty="0" err="1">
                <a:solidFill>
                  <a:schemeClr val="accent5">
                    <a:lumMod val="75000"/>
                  </a:schemeClr>
                </a:solidFill>
              </a:rPr>
              <a:t>Apriori</a:t>
            </a:r>
            <a:r>
              <a:rPr lang="en-US" b="1" u="sng" dirty="0">
                <a:solidFill>
                  <a:schemeClr val="accent5">
                    <a:lumMod val="75000"/>
                  </a:schemeClr>
                </a:solidFill>
              </a:rPr>
              <a:t>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0BAF1-4BEA-4066-ABBB-AE7F78B3D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err="1"/>
              <a:t>Apriori</a:t>
            </a:r>
            <a:r>
              <a:rPr lang="en-US" dirty="0"/>
              <a:t> is designed to operate on database containing transactions (for example, collections of items bought by customers, or details of a website frequentation). </a:t>
            </a:r>
          </a:p>
          <a:p>
            <a:r>
              <a:rPr lang="en-US" dirty="0"/>
              <a:t>There are three major components of </a:t>
            </a:r>
            <a:r>
              <a:rPr lang="en-US" dirty="0" err="1"/>
              <a:t>Apriori</a:t>
            </a:r>
            <a:r>
              <a:rPr lang="en-US" dirty="0"/>
              <a:t> algorithm:</a:t>
            </a:r>
          </a:p>
          <a:p>
            <a:r>
              <a:rPr lang="en-US" dirty="0"/>
              <a:t>Support</a:t>
            </a:r>
          </a:p>
          <a:p>
            <a:r>
              <a:rPr lang="en-US" dirty="0"/>
              <a:t>Confidence</a:t>
            </a:r>
          </a:p>
          <a:p>
            <a:r>
              <a:rPr lang="en-US" dirty="0"/>
              <a:t>Lift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Already talk about support and confidence </a:t>
            </a:r>
          </a:p>
          <a:p>
            <a:pPr marL="0" indent="0" algn="ctr">
              <a:buNone/>
            </a:pPr>
            <a:endParaRPr 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090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C5B8-DE99-4080-BA63-5DCE4442C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solidFill>
                  <a:schemeClr val="accent5">
                    <a:lumMod val="75000"/>
                  </a:schemeClr>
                </a:solidFill>
              </a:rPr>
              <a:t>lift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E26A0-69A4-4C8D-B5F3-770671422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2209"/>
            <a:ext cx="10515600" cy="4904754"/>
          </a:xfrm>
        </p:spPr>
        <p:txBody>
          <a:bodyPr/>
          <a:lstStyle/>
          <a:p>
            <a:r>
              <a:rPr lang="en-US" dirty="0"/>
              <a:t>Lift(A -&gt; B) refers to the increase in the ratio of sale of B when A is sold. Lift(A –&gt; B) can be calculated by dividing Confidence(A -&gt; B) divided by Support(B)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Mathematcally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,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Lift(A-&gt;B)=(confidence(A-&gt;B))/ )=(support(B))</a:t>
            </a:r>
          </a:p>
          <a:p>
            <a:r>
              <a:rPr lang="en-US" b="1" u="sng" dirty="0" err="1"/>
              <a:t>Apriori</a:t>
            </a:r>
            <a:r>
              <a:rPr lang="en-US" b="1" u="sng" dirty="0"/>
              <a:t>-Pruning Principal</a:t>
            </a:r>
          </a:p>
          <a:p>
            <a:pPr marL="0" indent="0" algn="ctr">
              <a:buNone/>
            </a:pPr>
            <a:r>
              <a:rPr lang="en-US" b="1" i="1" dirty="0">
                <a:solidFill>
                  <a:schemeClr val="accent5">
                    <a:lumMod val="75000"/>
                  </a:schemeClr>
                </a:solidFill>
              </a:rPr>
              <a:t>“If there is any item set which is infrequent, its superset should not be generated or tested.”</a:t>
            </a:r>
          </a:p>
          <a:p>
            <a:pPr marL="0" indent="0">
              <a:buNone/>
            </a:pPr>
            <a:r>
              <a:rPr lang="en-US" dirty="0"/>
              <a:t>This simply means if A is infrequent we can avoid checking A,B as a frequent item set.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440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0F85D9-7412-4CE1-A9E7-B98E644F76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</p:spTree>
    <p:extLst>
      <p:ext uri="{BB962C8B-B14F-4D97-AF65-F5344CB8AC3E}">
        <p14:creationId xmlns:p14="http://schemas.microsoft.com/office/powerpoint/2010/main" val="1342450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896</Words>
  <Application>Microsoft Office PowerPoint</Application>
  <PresentationFormat>Widescreen</PresentationFormat>
  <Paragraphs>80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Frequent Itemset  Pattern &amp; Apriori Principle </vt:lpstr>
      <vt:lpstr> Frequent Itemsets </vt:lpstr>
      <vt:lpstr>PowerPoint Presentation</vt:lpstr>
      <vt:lpstr>Confidence </vt:lpstr>
      <vt:lpstr>Candidate Generation &amp; Test</vt:lpstr>
      <vt:lpstr>PowerPoint Presentation</vt:lpstr>
      <vt:lpstr>The Apriori Algorithm</vt:lpstr>
      <vt:lpstr>lift</vt:lpstr>
      <vt:lpstr>PowerPoint Presentation</vt:lpstr>
      <vt:lpstr>PowerPoint Presentation</vt:lpstr>
      <vt:lpstr>Generating Association Rules from Frequent Itemsets </vt:lpstr>
      <vt:lpstr>PowerPoint Presentation</vt:lpstr>
      <vt:lpstr>LIMITATIONS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Frequent Itemset  Pattern &amp; Apriori Principle</dc:title>
  <dc:creator>anil sah</dc:creator>
  <cp:lastModifiedBy>anil sah</cp:lastModifiedBy>
  <cp:revision>28</cp:revision>
  <dcterms:created xsi:type="dcterms:W3CDTF">2019-01-29T05:06:03Z</dcterms:created>
  <dcterms:modified xsi:type="dcterms:W3CDTF">2019-01-29T11:36:34Z</dcterms:modified>
</cp:coreProperties>
</file>