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80" r:id="rId7"/>
    <p:sldId id="281" r:id="rId8"/>
    <p:sldId id="27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X Education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Anil</a:t>
            </a:r>
          </a:p>
          <a:p>
            <a:pPr algn="l"/>
            <a:r>
              <a:rPr lang="en-IN" dirty="0"/>
              <a:t>Anand</a:t>
            </a:r>
          </a:p>
          <a:p>
            <a:pPr algn="l"/>
            <a:r>
              <a:rPr lang="en-IN" dirty="0"/>
              <a:t>Hitesh</a:t>
            </a:r>
          </a:p>
          <a:p>
            <a:pPr algn="l"/>
            <a:r>
              <a:rPr lang="en-IN" dirty="0"/>
              <a:t>Harsh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2396456"/>
            <a:ext cx="11168742" cy="3010037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X Education is able to generate a lot of leads at initial stage but the conversion rate is very low. So it spend a lot of energy and resources on those leads to convert in the paying customer and only approx. 30% are converted, which clearly indicates that process is not optimized. It need to design a strategy where it put efforts only on promising leads.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Objective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4400" b="1" dirty="0"/>
              <a:t>Problem solving methodology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591FFC-E1B1-48A8-976E-93237900E500}"/>
              </a:ext>
            </a:extLst>
          </p:cNvPr>
          <p:cNvGrpSpPr/>
          <p:nvPr/>
        </p:nvGrpSpPr>
        <p:grpSpPr>
          <a:xfrm>
            <a:off x="381056" y="1935131"/>
            <a:ext cx="1530972" cy="3726212"/>
            <a:chOff x="452695" y="124143"/>
            <a:chExt cx="1530972" cy="75212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BEE1149-9728-4AB4-8195-E9F19361D68A}"/>
                </a:ext>
              </a:extLst>
            </p:cNvPr>
            <p:cNvSpPr/>
            <p:nvPr/>
          </p:nvSpPr>
          <p:spPr>
            <a:xfrm>
              <a:off x="452695" y="124143"/>
              <a:ext cx="1494250" cy="752127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5">
              <a:extLst>
                <a:ext uri="{FF2B5EF4-FFF2-40B4-BE49-F238E27FC236}">
                  <a16:creationId xmlns:a16="http://schemas.microsoft.com/office/drawing/2014/main" id="{5EC71374-55DC-47BA-8AB7-1082B7042E7C}"/>
                </a:ext>
              </a:extLst>
            </p:cNvPr>
            <p:cNvSpPr txBox="1"/>
            <p:nvPr/>
          </p:nvSpPr>
          <p:spPr>
            <a:xfrm>
              <a:off x="489417" y="160865"/>
              <a:ext cx="1494250" cy="678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kern="1200" dirty="0"/>
                <a:t>Understanding the Variables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58BD2D-08F4-41F4-AD9A-E570D6226628}"/>
              </a:ext>
            </a:extLst>
          </p:cNvPr>
          <p:cNvGrpSpPr/>
          <p:nvPr/>
        </p:nvGrpSpPr>
        <p:grpSpPr>
          <a:xfrm>
            <a:off x="5308133" y="1935131"/>
            <a:ext cx="1636005" cy="3726212"/>
            <a:chOff x="452695" y="124143"/>
            <a:chExt cx="1494250" cy="75212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8BBC732-8AD8-443D-9048-CA62E1047444}"/>
                </a:ext>
              </a:extLst>
            </p:cNvPr>
            <p:cNvSpPr/>
            <p:nvPr/>
          </p:nvSpPr>
          <p:spPr>
            <a:xfrm>
              <a:off x="452695" y="124143"/>
              <a:ext cx="1494250" cy="752127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angle: Rounded Corners 5">
              <a:extLst>
                <a:ext uri="{FF2B5EF4-FFF2-40B4-BE49-F238E27FC236}">
                  <a16:creationId xmlns:a16="http://schemas.microsoft.com/office/drawing/2014/main" id="{73FB80E2-6AC8-41FC-9E76-316A552D8930}"/>
                </a:ext>
              </a:extLst>
            </p:cNvPr>
            <p:cNvSpPr txBox="1"/>
            <p:nvPr/>
          </p:nvSpPr>
          <p:spPr>
            <a:xfrm>
              <a:off x="489417" y="160865"/>
              <a:ext cx="1420806" cy="678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3556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Ap</a:t>
              </a:r>
              <a:r>
                <a:rPr lang="en-IN" dirty="0"/>
                <a:t>plying the Logistic regression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276AA2D-E23F-4E0B-8350-B914B688E9F8}"/>
              </a:ext>
            </a:extLst>
          </p:cNvPr>
          <p:cNvGrpSpPr/>
          <p:nvPr/>
        </p:nvGrpSpPr>
        <p:grpSpPr>
          <a:xfrm>
            <a:off x="7666032" y="1935131"/>
            <a:ext cx="1636005" cy="3726212"/>
            <a:chOff x="347662" y="124143"/>
            <a:chExt cx="1636005" cy="752127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58E28F-CF96-4CE0-8028-7A0CE77654FA}"/>
                </a:ext>
              </a:extLst>
            </p:cNvPr>
            <p:cNvSpPr/>
            <p:nvPr/>
          </p:nvSpPr>
          <p:spPr>
            <a:xfrm>
              <a:off x="452695" y="124143"/>
              <a:ext cx="1494250" cy="752127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angle: Rounded Corners 5">
              <a:extLst>
                <a:ext uri="{FF2B5EF4-FFF2-40B4-BE49-F238E27FC236}">
                  <a16:creationId xmlns:a16="http://schemas.microsoft.com/office/drawing/2014/main" id="{2C0B39B8-C9E1-4388-9EE4-9B7D01F4516B}"/>
                </a:ext>
              </a:extLst>
            </p:cNvPr>
            <p:cNvSpPr txBox="1"/>
            <p:nvPr/>
          </p:nvSpPr>
          <p:spPr>
            <a:xfrm>
              <a:off x="347662" y="160865"/>
              <a:ext cx="1636005" cy="678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3556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/>
                <a:t>Analysing the Algorithm Results and Model Performance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D9282BB-4248-4A9E-8830-81FE1EEA03B6}"/>
              </a:ext>
            </a:extLst>
          </p:cNvPr>
          <p:cNvGrpSpPr/>
          <p:nvPr/>
        </p:nvGrpSpPr>
        <p:grpSpPr>
          <a:xfrm>
            <a:off x="10233996" y="1935131"/>
            <a:ext cx="1494250" cy="3726212"/>
            <a:chOff x="452695" y="124143"/>
            <a:chExt cx="1494250" cy="752127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B499ECE-B2B3-4EC9-BE26-DB773F00CEF3}"/>
                </a:ext>
              </a:extLst>
            </p:cNvPr>
            <p:cNvSpPr/>
            <p:nvPr/>
          </p:nvSpPr>
          <p:spPr>
            <a:xfrm>
              <a:off x="452695" y="124143"/>
              <a:ext cx="1494250" cy="752127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angle: Rounded Corners 5">
              <a:extLst>
                <a:ext uri="{FF2B5EF4-FFF2-40B4-BE49-F238E27FC236}">
                  <a16:creationId xmlns:a16="http://schemas.microsoft.com/office/drawing/2014/main" id="{47D750E2-A33C-4566-96B9-23B9774938AF}"/>
                </a:ext>
              </a:extLst>
            </p:cNvPr>
            <p:cNvSpPr txBox="1"/>
            <p:nvPr/>
          </p:nvSpPr>
          <p:spPr>
            <a:xfrm>
              <a:off x="489417" y="160865"/>
              <a:ext cx="1420806" cy="678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1224000" rIns="60960" bIns="60960" numCol="1" spcCol="1270" anchor="t" anchorCtr="0">
              <a:noAutofit/>
            </a:bodyPr>
            <a:lstStyle/>
            <a:p>
              <a:pPr lvl="0" algn="ctr" defTabSz="3556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dirty="0"/>
                <a:t>Deploying the Model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6A804E-7EB8-4440-8C8B-87E9BFDF3AD7}"/>
              </a:ext>
            </a:extLst>
          </p:cNvPr>
          <p:cNvGrpSpPr/>
          <p:nvPr/>
        </p:nvGrpSpPr>
        <p:grpSpPr>
          <a:xfrm>
            <a:off x="2845203" y="1935131"/>
            <a:ext cx="1541830" cy="3726212"/>
            <a:chOff x="452695" y="124143"/>
            <a:chExt cx="1494250" cy="752127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114A17A-80F0-4A8B-854D-C9DBFF283995}"/>
                </a:ext>
              </a:extLst>
            </p:cNvPr>
            <p:cNvSpPr/>
            <p:nvPr/>
          </p:nvSpPr>
          <p:spPr>
            <a:xfrm>
              <a:off x="452695" y="124143"/>
              <a:ext cx="1494250" cy="752127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angle: Rounded Corners 5">
              <a:extLst>
                <a:ext uri="{FF2B5EF4-FFF2-40B4-BE49-F238E27FC236}">
                  <a16:creationId xmlns:a16="http://schemas.microsoft.com/office/drawing/2014/main" id="{16B264E9-9272-41D0-AFE0-92206243834F}"/>
                </a:ext>
              </a:extLst>
            </p:cNvPr>
            <p:cNvSpPr txBox="1"/>
            <p:nvPr/>
          </p:nvSpPr>
          <p:spPr>
            <a:xfrm>
              <a:off x="489417" y="160865"/>
              <a:ext cx="1420806" cy="678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3556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Making the data set usable by removing the Duplicates, nulls and by imputing some of the values.</a:t>
              </a:r>
              <a:endParaRPr lang="en-IN" dirty="0"/>
            </a:p>
          </p:txBody>
        </p:sp>
      </p:grp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EA903B85-AD92-49E3-88EA-96CAED7C2500}"/>
              </a:ext>
            </a:extLst>
          </p:cNvPr>
          <p:cNvSpPr/>
          <p:nvPr/>
        </p:nvSpPr>
        <p:spPr>
          <a:xfrm>
            <a:off x="1912668" y="3561519"/>
            <a:ext cx="946965" cy="29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50616776-B989-4C3D-BF8E-A26A6B2B61E9}"/>
              </a:ext>
            </a:extLst>
          </p:cNvPr>
          <p:cNvSpPr/>
          <p:nvPr/>
        </p:nvSpPr>
        <p:spPr>
          <a:xfrm>
            <a:off x="4387673" y="3561519"/>
            <a:ext cx="946965" cy="29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4B3E7A6C-90D3-4A54-812C-9E6796BA17F2}"/>
              </a:ext>
            </a:extLst>
          </p:cNvPr>
          <p:cNvSpPr/>
          <p:nvPr/>
        </p:nvSpPr>
        <p:spPr>
          <a:xfrm>
            <a:off x="6848156" y="3561518"/>
            <a:ext cx="946965" cy="29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4383EA4-8CCD-4B16-A513-72D8CA39669A}"/>
              </a:ext>
            </a:extLst>
          </p:cNvPr>
          <p:cNvSpPr/>
          <p:nvPr/>
        </p:nvSpPr>
        <p:spPr>
          <a:xfrm>
            <a:off x="9236766" y="3564814"/>
            <a:ext cx="1002809" cy="31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991" y="298034"/>
            <a:ext cx="9313817" cy="856138"/>
          </a:xfrm>
        </p:spPr>
        <p:txBody>
          <a:bodyPr/>
          <a:lstStyle/>
          <a:p>
            <a:r>
              <a:rPr lang="en-IN" b="1" dirty="0"/>
              <a:t>EDA</a:t>
            </a:r>
            <a:endParaRPr lang="en-IN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C58CE9-74F8-4CDE-A350-C25D6F0D6209}"/>
              </a:ext>
            </a:extLst>
          </p:cNvPr>
          <p:cNvSpPr/>
          <p:nvPr/>
        </p:nvSpPr>
        <p:spPr>
          <a:xfrm>
            <a:off x="799377" y="5298033"/>
            <a:ext cx="10599939" cy="1447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Those who spend more time on the web are more likely to get converted.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leads which originate from the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Lead_Add_Form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are more likely to convert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7A553-212C-4495-9849-1F8BE2D3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8" y="1600196"/>
            <a:ext cx="5296622" cy="3657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027E45-1E51-4271-B898-4C0C5ABDF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8" y="1600196"/>
            <a:ext cx="546672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34" y="187330"/>
            <a:ext cx="9313817" cy="856138"/>
          </a:xfrm>
        </p:spPr>
        <p:txBody>
          <a:bodyPr/>
          <a:lstStyle/>
          <a:p>
            <a:r>
              <a:rPr lang="en-IN" b="1" dirty="0"/>
              <a:t>EDA</a:t>
            </a:r>
            <a:endParaRPr lang="en-IN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17326B-2D09-4E4C-A423-1862149BF4B9}"/>
              </a:ext>
            </a:extLst>
          </p:cNvPr>
          <p:cNvSpPr/>
          <p:nvPr/>
        </p:nvSpPr>
        <p:spPr>
          <a:xfrm>
            <a:off x="79515" y="5485744"/>
            <a:ext cx="12072732" cy="1317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Those who opt to receive the email from X education are more likely to convert. The working professionals have the highest probability of getting converted.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126FA-8246-4512-946A-95CDF1CDF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" y="1435802"/>
            <a:ext cx="5486411" cy="3657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BEEE6-C501-4E0B-8277-0F8254638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5" y="1435802"/>
            <a:ext cx="6546560" cy="38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64" y="96741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/>
              <a:t>Important Factors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D563-B93E-4B4D-97A5-B53C76D0B089}"/>
              </a:ext>
            </a:extLst>
          </p:cNvPr>
          <p:cNvSpPr txBox="1"/>
          <p:nvPr/>
        </p:nvSpPr>
        <p:spPr>
          <a:xfrm>
            <a:off x="5618921" y="1536174"/>
            <a:ext cx="5632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3 factors which affect the Lead Score Positively are “Total Time Spent on the web”, “Working Professionals”, and whose last notable activity is SMS Sent.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Top 3 factors which affect the Lead Score Negatively are opted for “Do not Email”, referred “multiple sources”, and source is “Direct Traffic”. </a:t>
            </a:r>
            <a:endParaRPr lang="en-IN" sz="2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1A9C47-BA6D-423D-8D19-3BD88A5A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9878"/>
              </p:ext>
            </p:extLst>
          </p:nvPr>
        </p:nvGraphicFramePr>
        <p:xfrm>
          <a:off x="397565" y="1150740"/>
          <a:ext cx="4982818" cy="5458915"/>
        </p:xfrm>
        <a:graphic>
          <a:graphicData uri="http://schemas.openxmlformats.org/drawingml/2006/table">
            <a:tbl>
              <a:tblPr/>
              <a:tblGrid>
                <a:gridCol w="3551583">
                  <a:extLst>
                    <a:ext uri="{9D8B030D-6E8A-4147-A177-3AD203B41FA5}">
                      <a16:colId xmlns:a16="http://schemas.microsoft.com/office/drawing/2014/main" val="3922359725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421363987"/>
                    </a:ext>
                  </a:extLst>
                </a:gridCol>
              </a:tblGrid>
              <a:tr h="2645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1" dirty="0">
                          <a:effectLst/>
                        </a:rPr>
                        <a:t>Features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1" dirty="0">
                          <a:effectLst/>
                        </a:rPr>
                        <a:t>Coefficients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68528"/>
                  </a:ext>
                </a:extLst>
              </a:tr>
              <a:tr h="2645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const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-1.8366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94738"/>
                  </a:ext>
                </a:extLst>
              </a:tr>
              <a:tr h="2645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ttsw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0.8052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06710"/>
                  </a:ext>
                </a:extLst>
              </a:tr>
              <a:tr h="2645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orgn_API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-0.6609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602367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src_Direct Traffic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-0.9587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74225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src_Olark Chat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0.6334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922943"/>
                  </a:ext>
                </a:extLst>
              </a:tr>
              <a:tr h="2645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dne_Yes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-1.3247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84635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hear_Multiple Sources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-0.9889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861849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occ_Working Professional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2.5905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1368"/>
                  </a:ext>
                </a:extLst>
              </a:tr>
              <a:tr h="6613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what_Better Career Prospects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1.2935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37922"/>
                  </a:ext>
                </a:extLst>
              </a:tr>
              <a:tr h="2645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city_Mumbai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-0.2771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33122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last_note_Email Opened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0.5673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447268"/>
                  </a:ext>
                </a:extLst>
              </a:tr>
              <a:tr h="462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last_note_SMS Sent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2.0099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0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64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64" y="123245"/>
            <a:ext cx="9313817" cy="85613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IN" b="1" dirty="0" err="1"/>
              <a:t>nalysis</a:t>
            </a:r>
            <a:r>
              <a:rPr lang="en-IN" b="1" dirty="0"/>
              <a:t> of Social Factors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8126A0-1642-4BDA-B30E-EE3767EF82DF}"/>
              </a:ext>
            </a:extLst>
          </p:cNvPr>
          <p:cNvSpPr/>
          <p:nvPr/>
        </p:nvSpPr>
        <p:spPr>
          <a:xfrm>
            <a:off x="303385" y="5276365"/>
            <a:ext cx="11558726" cy="15750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2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64" y="123245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/>
              <a:t>Analysis of other Economic Factors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8126A0-1642-4BDA-B30E-EE3767EF82DF}"/>
              </a:ext>
            </a:extLst>
          </p:cNvPr>
          <p:cNvSpPr/>
          <p:nvPr/>
        </p:nvSpPr>
        <p:spPr>
          <a:xfrm>
            <a:off x="363983" y="5528604"/>
            <a:ext cx="11558726" cy="1329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3 countries have the lowest income per person and Cluster 5 countries have the highest income per person. </a:t>
            </a:r>
          </a:p>
        </p:txBody>
      </p:sp>
    </p:spTree>
    <p:extLst>
      <p:ext uri="{BB962C8B-B14F-4D97-AF65-F5344CB8AC3E}">
        <p14:creationId xmlns:p14="http://schemas.microsoft.com/office/powerpoint/2010/main" val="3671503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323" y="1496219"/>
            <a:ext cx="10168208" cy="401668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338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X Education Case Study  SUBMISSION </vt:lpstr>
      <vt:lpstr>Objective</vt:lpstr>
      <vt:lpstr>Problem solving methodology</vt:lpstr>
      <vt:lpstr>EDA</vt:lpstr>
      <vt:lpstr>EDA</vt:lpstr>
      <vt:lpstr>Important Factors</vt:lpstr>
      <vt:lpstr>Analysis of Social Factors</vt:lpstr>
      <vt:lpstr>Analysis of other Economic Factors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Anil Sangwan</cp:lastModifiedBy>
  <cp:revision>94</cp:revision>
  <dcterms:created xsi:type="dcterms:W3CDTF">2016-06-09T08:16:28Z</dcterms:created>
  <dcterms:modified xsi:type="dcterms:W3CDTF">2019-03-03T11:32:00Z</dcterms:modified>
</cp:coreProperties>
</file>