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7"/>
  </p:notesMasterIdLst>
  <p:sldIdLst>
    <p:sldId id="256" r:id="rId4"/>
    <p:sldId id="298" r:id="rId5"/>
    <p:sldId id="515" r:id="rId6"/>
    <p:sldId id="508" r:id="rId7"/>
    <p:sldId id="502" r:id="rId8"/>
    <p:sldId id="516" r:id="rId9"/>
    <p:sldId id="514" r:id="rId10"/>
    <p:sldId id="509" r:id="rId11"/>
    <p:sldId id="521" r:id="rId12"/>
    <p:sldId id="492" r:id="rId13"/>
    <p:sldId id="357" r:id="rId14"/>
    <p:sldId id="522" r:id="rId15"/>
    <p:sldId id="523" r:id="rId16"/>
    <p:sldId id="524" r:id="rId17"/>
    <p:sldId id="525" r:id="rId18"/>
    <p:sldId id="526" r:id="rId19"/>
    <p:sldId id="527" r:id="rId20"/>
    <p:sldId id="528" r:id="rId21"/>
    <p:sldId id="529" r:id="rId22"/>
    <p:sldId id="530" r:id="rId23"/>
    <p:sldId id="531" r:id="rId24"/>
    <p:sldId id="507"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006600"/>
    <a:srgbClr val="33CC33"/>
    <a:srgbClr val="66FF33"/>
    <a:srgbClr val="ACA8F6"/>
    <a:srgbClr val="FF3300"/>
    <a:srgbClr val="0033CC"/>
    <a:srgbClr val="66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7513" autoAdjust="0"/>
  </p:normalViewPr>
  <p:slideViewPr>
    <p:cSldViewPr snapToGrid="0">
      <p:cViewPr>
        <p:scale>
          <a:sx n="75" d="100"/>
          <a:sy n="75" d="100"/>
        </p:scale>
        <p:origin x="-846" y="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2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34" name="PlaceHolder 2"/>
          <p:cNvSpPr>
            <a:spLocks noGrp="1"/>
          </p:cNvSpPr>
          <p:nvPr>
            <p:ph type="hdr"/>
          </p:nvPr>
        </p:nvSpPr>
        <p:spPr>
          <a:xfrm>
            <a:off x="0" y="0"/>
            <a:ext cx="3280680" cy="534240"/>
          </a:xfrm>
          <a:prstGeom prst="rect">
            <a:avLst/>
          </a:prstGeom>
        </p:spPr>
        <p:txBody>
          <a:bodyPr wrap="none" lIns="0" tIns="0" rIns="0" bIns="0"/>
          <a:lstStyle/>
          <a:p>
            <a:r>
              <a:rPr lang="en-IN"/>
              <a:t>&lt;header&gt;</a:t>
            </a:r>
            <a:endParaRPr/>
          </a:p>
        </p:txBody>
      </p:sp>
      <p:sp>
        <p:nvSpPr>
          <p:cNvPr id="135" name="PlaceHolder 3"/>
          <p:cNvSpPr>
            <a:spLocks noGrp="1"/>
          </p:cNvSpPr>
          <p:nvPr>
            <p:ph type="dt"/>
          </p:nvPr>
        </p:nvSpPr>
        <p:spPr>
          <a:xfrm>
            <a:off x="4278960" y="0"/>
            <a:ext cx="3280680" cy="534240"/>
          </a:xfrm>
          <a:prstGeom prst="rect">
            <a:avLst/>
          </a:prstGeom>
        </p:spPr>
        <p:txBody>
          <a:bodyPr wrap="none" lIns="0" tIns="0" rIns="0" bIns="0"/>
          <a:lstStyle/>
          <a:p>
            <a:pPr algn="r"/>
            <a:r>
              <a:rPr lang="en-IN"/>
              <a:t>&lt;date/time&gt;</a:t>
            </a:r>
            <a:endParaRPr/>
          </a:p>
        </p:txBody>
      </p:sp>
      <p:sp>
        <p:nvSpPr>
          <p:cNvPr id="136" name="PlaceHolder 4"/>
          <p:cNvSpPr>
            <a:spLocks noGrp="1"/>
          </p:cNvSpPr>
          <p:nvPr>
            <p:ph type="ftr"/>
          </p:nvPr>
        </p:nvSpPr>
        <p:spPr>
          <a:xfrm>
            <a:off x="0" y="10157400"/>
            <a:ext cx="3280680" cy="534240"/>
          </a:xfrm>
          <a:prstGeom prst="rect">
            <a:avLst/>
          </a:prstGeom>
        </p:spPr>
        <p:txBody>
          <a:bodyPr wrap="none" lIns="0" tIns="0" rIns="0" bIns="0" anchor="b"/>
          <a:lstStyle/>
          <a:p>
            <a:r>
              <a:rPr lang="en-IN"/>
              <a:t>&lt;footer&gt;</a:t>
            </a:r>
            <a:endParaRPr/>
          </a:p>
        </p:txBody>
      </p:sp>
      <p:sp>
        <p:nvSpPr>
          <p:cNvPr id="137"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B0C5F24-A5E5-45FB-BC60-DAD59A9B3586}" type="slidenum">
              <a:rPr lang="en-IN"/>
              <a:pPr algn="r"/>
              <a:t>‹#›</a:t>
            </a:fld>
            <a:endParaRPr/>
          </a:p>
        </p:txBody>
      </p:sp>
    </p:spTree>
    <p:extLst>
      <p:ext uri="{BB962C8B-B14F-4D97-AF65-F5344CB8AC3E}">
        <p14:creationId xmlns:p14="http://schemas.microsoft.com/office/powerpoint/2010/main" val="382024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6040" cy="3600000"/>
          </a:xfrm>
          <a:prstGeom prst="rect">
            <a:avLst/>
          </a:prstGeom>
        </p:spPr>
        <p:txBody>
          <a:bodyPr/>
          <a:lstStyle/>
          <a:p>
            <a:endParaRPr/>
          </a:p>
        </p:txBody>
      </p:sp>
      <p:sp>
        <p:nvSpPr>
          <p:cNvPr id="207" name="TextShape 2"/>
          <p:cNvSpPr txBox="1"/>
          <p:nvPr/>
        </p:nvSpPr>
        <p:spPr>
          <a:xfrm>
            <a:off x="3884760" y="8685360"/>
            <a:ext cx="2971440" cy="458280"/>
          </a:xfrm>
          <a:prstGeom prst="rect">
            <a:avLst/>
          </a:prstGeom>
        </p:spPr>
        <p:txBody>
          <a:bodyPr anchor="b"/>
          <a:lstStyle/>
          <a:p>
            <a:pPr algn="r">
              <a:lnSpc>
                <a:spcPct val="100000"/>
              </a:lnSpc>
            </a:pPr>
            <a:fld id="{B2755051-CFEE-4225-87A5-89241A8A7071}" type="slidenum">
              <a:rPr lang="en-IN" sz="1200">
                <a:solidFill>
                  <a:srgbClr val="292929"/>
                </a:solidFill>
                <a:latin typeface="+mn-lt"/>
                <a:ea typeface="+mn-ea"/>
              </a:rPr>
              <a:pPr algn="r">
                <a:lnSpc>
                  <a:spcPct val="100000"/>
                </a:lnSpc>
              </a:pPr>
              <a:t>1</a:t>
            </a:fld>
            <a:endParaRPr/>
          </a:p>
        </p:txBody>
      </p:sp>
    </p:spTree>
    <p:extLst>
      <p:ext uri="{BB962C8B-B14F-4D97-AF65-F5344CB8AC3E}">
        <p14:creationId xmlns:p14="http://schemas.microsoft.com/office/powerpoint/2010/main" val="194197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6040" cy="3600000"/>
          </a:xfrm>
          <a:prstGeom prst="rect">
            <a:avLst/>
          </a:prstGeom>
        </p:spPr>
        <p:txBody>
          <a:bodyPr/>
          <a:lstStyle/>
          <a:p>
            <a:endParaRPr/>
          </a:p>
        </p:txBody>
      </p:sp>
      <p:sp>
        <p:nvSpPr>
          <p:cNvPr id="211" name="TextShape 2"/>
          <p:cNvSpPr txBox="1"/>
          <p:nvPr/>
        </p:nvSpPr>
        <p:spPr>
          <a:xfrm>
            <a:off x="3884760" y="8685360"/>
            <a:ext cx="2971440" cy="458280"/>
          </a:xfrm>
          <a:prstGeom prst="rect">
            <a:avLst/>
          </a:prstGeom>
        </p:spPr>
        <p:txBody>
          <a:bodyPr anchor="b"/>
          <a:lstStyle/>
          <a:p>
            <a:pPr algn="r">
              <a:lnSpc>
                <a:spcPct val="100000"/>
              </a:lnSpc>
            </a:pPr>
            <a:fld id="{3FBAA0D6-C252-4A42-BE5A-F57CAFCC9BFE}" type="slidenum">
              <a:rPr lang="en-IN" sz="1200">
                <a:solidFill>
                  <a:srgbClr val="292929"/>
                </a:solidFill>
                <a:latin typeface="+mn-lt"/>
                <a:ea typeface="+mn-ea"/>
              </a:rPr>
              <a:pPr algn="r">
                <a:lnSpc>
                  <a:spcPct val="100000"/>
                </a:lnSpc>
              </a:pPr>
              <a:t>2</a:t>
            </a:fld>
            <a:endParaRPr/>
          </a:p>
        </p:txBody>
      </p:sp>
    </p:spTree>
    <p:extLst>
      <p:ext uri="{BB962C8B-B14F-4D97-AF65-F5344CB8AC3E}">
        <p14:creationId xmlns:p14="http://schemas.microsoft.com/office/powerpoint/2010/main" val="414019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6040" cy="3600000"/>
          </a:xfrm>
          <a:prstGeom prst="rect">
            <a:avLst/>
          </a:prstGeom>
        </p:spPr>
        <p:txBody>
          <a:bodyPr/>
          <a:lstStyle/>
          <a:p>
            <a:endParaRPr/>
          </a:p>
        </p:txBody>
      </p:sp>
      <p:sp>
        <p:nvSpPr>
          <p:cNvPr id="225" name="TextShape 2"/>
          <p:cNvSpPr txBox="1"/>
          <p:nvPr/>
        </p:nvSpPr>
        <p:spPr>
          <a:xfrm>
            <a:off x="3884760" y="8685360"/>
            <a:ext cx="2971440" cy="458280"/>
          </a:xfrm>
          <a:prstGeom prst="rect">
            <a:avLst/>
          </a:prstGeom>
        </p:spPr>
        <p:txBody>
          <a:bodyPr anchor="b"/>
          <a:lstStyle/>
          <a:p>
            <a:pPr algn="r">
              <a:lnSpc>
                <a:spcPct val="100000"/>
              </a:lnSpc>
            </a:pPr>
            <a:fld id="{FB4D634C-D8D8-41AE-86B0-E214FA3D5236}" type="slidenum">
              <a:rPr lang="en-IN" sz="1200">
                <a:solidFill>
                  <a:srgbClr val="292929"/>
                </a:solidFill>
                <a:latin typeface="+mn-lt"/>
                <a:ea typeface="+mn-ea"/>
              </a:rPr>
              <a:pPr algn="r">
                <a:lnSpc>
                  <a:spcPct val="100000"/>
                </a:lnSpc>
              </a:pPr>
              <a:t>23</a:t>
            </a:fld>
            <a:endParaRPr/>
          </a:p>
        </p:txBody>
      </p:sp>
    </p:spTree>
    <p:extLst>
      <p:ext uri="{BB962C8B-B14F-4D97-AF65-F5344CB8AC3E}">
        <p14:creationId xmlns:p14="http://schemas.microsoft.com/office/powerpoint/2010/main" val="326475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37" name="PlaceHolder 2"/>
          <p:cNvSpPr>
            <a:spLocks noGrp="1"/>
          </p:cNvSpPr>
          <p:nvPr>
            <p:ph type="body"/>
          </p:nvPr>
        </p:nvSpPr>
        <p:spPr>
          <a:xfrm>
            <a:off x="366840" y="1905120"/>
            <a:ext cx="11444040" cy="487800"/>
          </a:xfrm>
          <a:prstGeom prst="rect">
            <a:avLst/>
          </a:prstGeom>
        </p:spPr>
        <p:txBody>
          <a:bodyPr wrap="none" lIns="0" tIns="0" rIns="0" bIns="0"/>
          <a:lstStyle/>
          <a:p>
            <a:endParaRPr/>
          </a:p>
        </p:txBody>
      </p:sp>
      <p:sp>
        <p:nvSpPr>
          <p:cNvPr id="38" name="PlaceHolder 3"/>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40"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41"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42"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
        <p:nvSpPr>
          <p:cNvPr id="43" name="PlaceHolder 5"/>
          <p:cNvSpPr>
            <a:spLocks noGrp="1"/>
          </p:cNvSpPr>
          <p:nvPr>
            <p:ph type="body"/>
          </p:nvPr>
        </p:nvSpPr>
        <p:spPr>
          <a:xfrm>
            <a:off x="366840" y="2439720"/>
            <a:ext cx="5584680" cy="4878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45"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
        <p:nvSpPr>
          <p:cNvPr id="46" name="PlaceHolder 3"/>
          <p:cNvSpPr>
            <a:spLocks noGrp="1"/>
          </p:cNvSpPr>
          <p:nvPr>
            <p:ph type="body"/>
          </p:nvPr>
        </p:nvSpPr>
        <p:spPr>
          <a:xfrm>
            <a:off x="366840" y="1905120"/>
            <a:ext cx="11444040" cy="1022760"/>
          </a:xfrm>
          <a:prstGeom prst="rect">
            <a:avLst/>
          </a:prstGeom>
        </p:spPr>
        <p:txBody>
          <a:bodyPr wrap="none" lIns="0" tIns="0" rIns="0" bIns="0"/>
          <a:lstStyle/>
          <a:p>
            <a:endParaRPr/>
          </a:p>
        </p:txBody>
      </p:sp>
      <p:pic>
        <p:nvPicPr>
          <p:cNvPr id="47" name="Picture 46"/>
          <p:cNvPicPr/>
          <p:nvPr/>
        </p:nvPicPr>
        <p:blipFill>
          <a:blip r:embed="rId2"/>
          <a:stretch>
            <a:fillRect/>
          </a:stretch>
        </p:blipFill>
        <p:spPr>
          <a:xfrm>
            <a:off x="5447880" y="1904760"/>
            <a:ext cx="1281600" cy="1022760"/>
          </a:xfrm>
          <a:prstGeom prst="rect">
            <a:avLst/>
          </a:prstGeom>
          <a:ln>
            <a:noFill/>
          </a:ln>
        </p:spPr>
      </p:pic>
      <p:pic>
        <p:nvPicPr>
          <p:cNvPr id="48" name="Picture 47"/>
          <p:cNvPicPr/>
          <p:nvPr/>
        </p:nvPicPr>
        <p:blipFill>
          <a:blip r:embed="rId2"/>
          <a:stretch>
            <a:fillRect/>
          </a:stretch>
        </p:blipFill>
        <p:spPr>
          <a:xfrm>
            <a:off x="5447880" y="1904760"/>
            <a:ext cx="1281600" cy="1022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56" name="PlaceHolder 2"/>
          <p:cNvSpPr>
            <a:spLocks noGrp="1"/>
          </p:cNvSpPr>
          <p:nvPr>
            <p:ph type="subTitle"/>
          </p:nvPr>
        </p:nvSpPr>
        <p:spPr>
          <a:xfrm>
            <a:off x="366840" y="1905120"/>
            <a:ext cx="11444040" cy="10231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58"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60"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61" name="PlaceHolder 3"/>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65"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66" name="PlaceHolder 3"/>
          <p:cNvSpPr>
            <a:spLocks noGrp="1"/>
          </p:cNvSpPr>
          <p:nvPr>
            <p:ph type="body"/>
          </p:nvPr>
        </p:nvSpPr>
        <p:spPr>
          <a:xfrm>
            <a:off x="366840" y="2439720"/>
            <a:ext cx="5584680" cy="487800"/>
          </a:xfrm>
          <a:prstGeom prst="rect">
            <a:avLst/>
          </a:prstGeom>
        </p:spPr>
        <p:txBody>
          <a:bodyPr wrap="none" lIns="0" tIns="0" rIns="0" bIns="0"/>
          <a:lstStyle/>
          <a:p>
            <a:endParaRPr/>
          </a:p>
        </p:txBody>
      </p:sp>
      <p:sp>
        <p:nvSpPr>
          <p:cNvPr id="67" name="PlaceHolder 4"/>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6" name="PlaceHolder 2"/>
          <p:cNvSpPr>
            <a:spLocks noGrp="1"/>
          </p:cNvSpPr>
          <p:nvPr>
            <p:ph type="subTitle"/>
          </p:nvPr>
        </p:nvSpPr>
        <p:spPr>
          <a:xfrm>
            <a:off x="366840" y="1905120"/>
            <a:ext cx="11444040" cy="10231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69"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70"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71"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73"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74"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75" name="PlaceHolder 4"/>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77" name="PlaceHolder 2"/>
          <p:cNvSpPr>
            <a:spLocks noGrp="1"/>
          </p:cNvSpPr>
          <p:nvPr>
            <p:ph type="body"/>
          </p:nvPr>
        </p:nvSpPr>
        <p:spPr>
          <a:xfrm>
            <a:off x="366840" y="1905120"/>
            <a:ext cx="11444040" cy="487800"/>
          </a:xfrm>
          <a:prstGeom prst="rect">
            <a:avLst/>
          </a:prstGeom>
        </p:spPr>
        <p:txBody>
          <a:bodyPr wrap="none" lIns="0" tIns="0" rIns="0" bIns="0"/>
          <a:lstStyle/>
          <a:p>
            <a:endParaRPr/>
          </a:p>
        </p:txBody>
      </p:sp>
      <p:sp>
        <p:nvSpPr>
          <p:cNvPr id="78" name="PlaceHolder 3"/>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80"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81"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82"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
        <p:nvSpPr>
          <p:cNvPr id="83" name="PlaceHolder 5"/>
          <p:cNvSpPr>
            <a:spLocks noGrp="1"/>
          </p:cNvSpPr>
          <p:nvPr>
            <p:ph type="body"/>
          </p:nvPr>
        </p:nvSpPr>
        <p:spPr>
          <a:xfrm>
            <a:off x="366840" y="2439720"/>
            <a:ext cx="5584680" cy="4878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85"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
        <p:nvSpPr>
          <p:cNvPr id="86" name="PlaceHolder 3"/>
          <p:cNvSpPr>
            <a:spLocks noGrp="1"/>
          </p:cNvSpPr>
          <p:nvPr>
            <p:ph type="body"/>
          </p:nvPr>
        </p:nvSpPr>
        <p:spPr>
          <a:xfrm>
            <a:off x="366840" y="1905120"/>
            <a:ext cx="11444040" cy="1022760"/>
          </a:xfrm>
          <a:prstGeom prst="rect">
            <a:avLst/>
          </a:prstGeom>
        </p:spPr>
        <p:txBody>
          <a:bodyPr wrap="none" lIns="0" tIns="0" rIns="0" bIns="0"/>
          <a:lstStyle/>
          <a:p>
            <a:endParaRPr/>
          </a:p>
        </p:txBody>
      </p:sp>
      <p:pic>
        <p:nvPicPr>
          <p:cNvPr id="87" name="Picture 86"/>
          <p:cNvPicPr/>
          <p:nvPr/>
        </p:nvPicPr>
        <p:blipFill>
          <a:blip r:embed="rId2"/>
          <a:stretch>
            <a:fillRect/>
          </a:stretch>
        </p:blipFill>
        <p:spPr>
          <a:xfrm>
            <a:off x="5447880" y="1904760"/>
            <a:ext cx="1281600" cy="1022760"/>
          </a:xfrm>
          <a:prstGeom prst="rect">
            <a:avLst/>
          </a:prstGeom>
          <a:ln>
            <a:noFill/>
          </a:ln>
        </p:spPr>
      </p:pic>
      <p:pic>
        <p:nvPicPr>
          <p:cNvPr id="88" name="Picture 87"/>
          <p:cNvPicPr/>
          <p:nvPr/>
        </p:nvPicPr>
        <p:blipFill>
          <a:blip r:embed="rId2"/>
          <a:stretch>
            <a:fillRect/>
          </a:stretch>
        </p:blipFill>
        <p:spPr>
          <a:xfrm>
            <a:off x="5447880" y="1904760"/>
            <a:ext cx="1281600" cy="1022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00" name="PlaceHolder 2"/>
          <p:cNvSpPr>
            <a:spLocks noGrp="1"/>
          </p:cNvSpPr>
          <p:nvPr>
            <p:ph type="subTitle"/>
          </p:nvPr>
        </p:nvSpPr>
        <p:spPr>
          <a:xfrm>
            <a:off x="366840" y="1905120"/>
            <a:ext cx="11444040" cy="102312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02"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04"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105" name="PlaceHolder 3"/>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8"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09"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110" name="PlaceHolder 3"/>
          <p:cNvSpPr>
            <a:spLocks noGrp="1"/>
          </p:cNvSpPr>
          <p:nvPr>
            <p:ph type="body"/>
          </p:nvPr>
        </p:nvSpPr>
        <p:spPr>
          <a:xfrm>
            <a:off x="366840" y="2439720"/>
            <a:ext cx="5584680" cy="487800"/>
          </a:xfrm>
          <a:prstGeom prst="rect">
            <a:avLst/>
          </a:prstGeom>
        </p:spPr>
        <p:txBody>
          <a:bodyPr wrap="none" lIns="0" tIns="0" rIns="0" bIns="0"/>
          <a:lstStyle/>
          <a:p>
            <a:endParaRPr/>
          </a:p>
        </p:txBody>
      </p:sp>
      <p:sp>
        <p:nvSpPr>
          <p:cNvPr id="111" name="PlaceHolder 4"/>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13"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114"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115"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17"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118"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119" name="PlaceHolder 4"/>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21" name="PlaceHolder 2"/>
          <p:cNvSpPr>
            <a:spLocks noGrp="1"/>
          </p:cNvSpPr>
          <p:nvPr>
            <p:ph type="body"/>
          </p:nvPr>
        </p:nvSpPr>
        <p:spPr>
          <a:xfrm>
            <a:off x="366840" y="1905120"/>
            <a:ext cx="11444040" cy="487800"/>
          </a:xfrm>
          <a:prstGeom prst="rect">
            <a:avLst/>
          </a:prstGeom>
        </p:spPr>
        <p:txBody>
          <a:bodyPr wrap="none" lIns="0" tIns="0" rIns="0" bIns="0"/>
          <a:lstStyle/>
          <a:p>
            <a:endParaRPr/>
          </a:p>
        </p:txBody>
      </p:sp>
      <p:sp>
        <p:nvSpPr>
          <p:cNvPr id="122" name="PlaceHolder 3"/>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24"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125"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126"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
        <p:nvSpPr>
          <p:cNvPr id="127" name="PlaceHolder 5"/>
          <p:cNvSpPr>
            <a:spLocks noGrp="1"/>
          </p:cNvSpPr>
          <p:nvPr>
            <p:ph type="body"/>
          </p:nvPr>
        </p:nvSpPr>
        <p:spPr>
          <a:xfrm>
            <a:off x="366840" y="2439720"/>
            <a:ext cx="5584680" cy="48780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129" name="PlaceHolder 2"/>
          <p:cNvSpPr>
            <a:spLocks noGrp="1"/>
          </p:cNvSpPr>
          <p:nvPr>
            <p:ph type="body"/>
          </p:nvPr>
        </p:nvSpPr>
        <p:spPr>
          <a:xfrm>
            <a:off x="366840" y="1905120"/>
            <a:ext cx="11444040" cy="1022760"/>
          </a:xfrm>
          <a:prstGeom prst="rect">
            <a:avLst/>
          </a:prstGeom>
        </p:spPr>
        <p:txBody>
          <a:bodyPr wrap="none" lIns="0" tIns="0" rIns="0" bIns="0"/>
          <a:lstStyle/>
          <a:p>
            <a:endParaRPr/>
          </a:p>
        </p:txBody>
      </p:sp>
      <p:sp>
        <p:nvSpPr>
          <p:cNvPr id="130" name="PlaceHolder 3"/>
          <p:cNvSpPr>
            <a:spLocks noGrp="1"/>
          </p:cNvSpPr>
          <p:nvPr>
            <p:ph type="body"/>
          </p:nvPr>
        </p:nvSpPr>
        <p:spPr>
          <a:xfrm>
            <a:off x="366840" y="1905120"/>
            <a:ext cx="11444040" cy="1022760"/>
          </a:xfrm>
          <a:prstGeom prst="rect">
            <a:avLst/>
          </a:prstGeom>
        </p:spPr>
        <p:txBody>
          <a:bodyPr wrap="none" lIns="0" tIns="0" rIns="0" bIns="0"/>
          <a:lstStyle/>
          <a:p>
            <a:endParaRPr/>
          </a:p>
        </p:txBody>
      </p:sp>
      <p:pic>
        <p:nvPicPr>
          <p:cNvPr id="131" name="Picture 130"/>
          <p:cNvPicPr/>
          <p:nvPr/>
        </p:nvPicPr>
        <p:blipFill>
          <a:blip r:embed="rId2"/>
          <a:stretch>
            <a:fillRect/>
          </a:stretch>
        </p:blipFill>
        <p:spPr>
          <a:xfrm>
            <a:off x="5447880" y="1904760"/>
            <a:ext cx="1281600" cy="1022760"/>
          </a:xfrm>
          <a:prstGeom prst="rect">
            <a:avLst/>
          </a:prstGeom>
          <a:ln>
            <a:noFill/>
          </a:ln>
        </p:spPr>
      </p:pic>
      <p:pic>
        <p:nvPicPr>
          <p:cNvPr id="132" name="Picture 131"/>
          <p:cNvPicPr/>
          <p:nvPr/>
        </p:nvPicPr>
        <p:blipFill>
          <a:blip r:embed="rId2"/>
          <a:stretch>
            <a:fillRect/>
          </a:stretch>
        </p:blipFill>
        <p:spPr>
          <a:xfrm>
            <a:off x="5447880" y="1904760"/>
            <a:ext cx="1281600" cy="1022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20"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21" name="PlaceHolder 3"/>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25"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26" name="PlaceHolder 3"/>
          <p:cNvSpPr>
            <a:spLocks noGrp="1"/>
          </p:cNvSpPr>
          <p:nvPr>
            <p:ph type="body"/>
          </p:nvPr>
        </p:nvSpPr>
        <p:spPr>
          <a:xfrm>
            <a:off x="366840" y="2439720"/>
            <a:ext cx="5584680" cy="487800"/>
          </a:xfrm>
          <a:prstGeom prst="rect">
            <a:avLst/>
          </a:prstGeom>
        </p:spPr>
        <p:txBody>
          <a:bodyPr wrap="none" lIns="0" tIns="0" rIns="0" bIns="0"/>
          <a:lstStyle/>
          <a:p>
            <a:endParaRPr/>
          </a:p>
        </p:txBody>
      </p:sp>
      <p:sp>
        <p:nvSpPr>
          <p:cNvPr id="27" name="PlaceHolder 4"/>
          <p:cNvSpPr>
            <a:spLocks noGrp="1"/>
          </p:cNvSpPr>
          <p:nvPr>
            <p:ph type="body"/>
          </p:nvPr>
        </p:nvSpPr>
        <p:spPr>
          <a:xfrm>
            <a:off x="6231240" y="1905120"/>
            <a:ext cx="5584680" cy="10227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29" name="PlaceHolder 2"/>
          <p:cNvSpPr>
            <a:spLocks noGrp="1"/>
          </p:cNvSpPr>
          <p:nvPr>
            <p:ph type="body"/>
          </p:nvPr>
        </p:nvSpPr>
        <p:spPr>
          <a:xfrm>
            <a:off x="366840" y="1905120"/>
            <a:ext cx="5584680" cy="1022760"/>
          </a:xfrm>
          <a:prstGeom prst="rect">
            <a:avLst/>
          </a:prstGeom>
        </p:spPr>
        <p:txBody>
          <a:bodyPr wrap="none" lIns="0" tIns="0" rIns="0" bIns="0"/>
          <a:lstStyle/>
          <a:p>
            <a:endParaRPr/>
          </a:p>
        </p:txBody>
      </p:sp>
      <p:sp>
        <p:nvSpPr>
          <p:cNvPr id="30"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31" name="PlaceHolder 4"/>
          <p:cNvSpPr>
            <a:spLocks noGrp="1"/>
          </p:cNvSpPr>
          <p:nvPr>
            <p:ph type="body"/>
          </p:nvPr>
        </p:nvSpPr>
        <p:spPr>
          <a:xfrm>
            <a:off x="6231240" y="2439720"/>
            <a:ext cx="5584680" cy="4878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wrap="none" lIns="0" tIns="0" rIns="0" bIns="0" anchor="ctr"/>
          <a:lstStyle/>
          <a:p>
            <a:endParaRPr/>
          </a:p>
        </p:txBody>
      </p:sp>
      <p:sp>
        <p:nvSpPr>
          <p:cNvPr id="33" name="PlaceHolder 2"/>
          <p:cNvSpPr>
            <a:spLocks noGrp="1"/>
          </p:cNvSpPr>
          <p:nvPr>
            <p:ph type="body"/>
          </p:nvPr>
        </p:nvSpPr>
        <p:spPr>
          <a:xfrm>
            <a:off x="366840" y="1905120"/>
            <a:ext cx="5584680" cy="487800"/>
          </a:xfrm>
          <a:prstGeom prst="rect">
            <a:avLst/>
          </a:prstGeom>
        </p:spPr>
        <p:txBody>
          <a:bodyPr wrap="none" lIns="0" tIns="0" rIns="0" bIns="0"/>
          <a:lstStyle/>
          <a:p>
            <a:endParaRPr/>
          </a:p>
        </p:txBody>
      </p:sp>
      <p:sp>
        <p:nvSpPr>
          <p:cNvPr id="34" name="PlaceHolder 3"/>
          <p:cNvSpPr>
            <a:spLocks noGrp="1"/>
          </p:cNvSpPr>
          <p:nvPr>
            <p:ph type="body"/>
          </p:nvPr>
        </p:nvSpPr>
        <p:spPr>
          <a:xfrm>
            <a:off x="6231240" y="1905120"/>
            <a:ext cx="5584680" cy="487800"/>
          </a:xfrm>
          <a:prstGeom prst="rect">
            <a:avLst/>
          </a:prstGeom>
        </p:spPr>
        <p:txBody>
          <a:bodyPr wrap="none" lIns="0" tIns="0" rIns="0" bIns="0"/>
          <a:lstStyle/>
          <a:p>
            <a:endParaRPr/>
          </a:p>
        </p:txBody>
      </p:sp>
      <p:sp>
        <p:nvSpPr>
          <p:cNvPr id="35" name="PlaceHolder 4"/>
          <p:cNvSpPr>
            <a:spLocks noGrp="1"/>
          </p:cNvSpPr>
          <p:nvPr>
            <p:ph type="body"/>
          </p:nvPr>
        </p:nvSpPr>
        <p:spPr>
          <a:xfrm>
            <a:off x="366840" y="2439720"/>
            <a:ext cx="11444040" cy="4878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emf"/><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3240" y="6400800"/>
            <a:ext cx="12252600" cy="456840"/>
          </a:xfrm>
          <a:prstGeom prst="rect">
            <a:avLst/>
          </a:prstGeom>
          <a:solidFill>
            <a:srgbClr val="EAEAEA"/>
          </a:solidFill>
          <a:ln w="12600">
            <a:noFill/>
          </a:ln>
        </p:spPr>
      </p:sp>
      <p:pic>
        <p:nvPicPr>
          <p:cNvPr id="16" name="Picture 3"/>
          <p:cNvPicPr/>
          <p:nvPr/>
        </p:nvPicPr>
        <p:blipFill>
          <a:blip r:embed="rId14"/>
          <a:stretch>
            <a:fillRect/>
          </a:stretch>
        </p:blipFill>
        <p:spPr>
          <a:xfrm>
            <a:off x="366840" y="6477480"/>
            <a:ext cx="1690200" cy="317520"/>
          </a:xfrm>
          <a:prstGeom prst="rect">
            <a:avLst/>
          </a:prstGeom>
          <a:ln>
            <a:noFill/>
          </a:ln>
        </p:spPr>
      </p:pic>
      <p:sp>
        <p:nvSpPr>
          <p:cNvPr id="2" name="CustomShape 2"/>
          <p:cNvSpPr/>
          <p:nvPr/>
        </p:nvSpPr>
        <p:spPr>
          <a:xfrm>
            <a:off x="8610480" y="6553080"/>
            <a:ext cx="3200040" cy="228240"/>
          </a:xfrm>
          <a:prstGeom prst="rect">
            <a:avLst/>
          </a:prstGeom>
          <a:noFill/>
          <a:ln>
            <a:noFill/>
          </a:ln>
        </p:spPr>
        <p:txBody>
          <a:bodyPr wrap="none" lIns="0" tIns="0" rIns="0" bIns="0" anchor="ctr"/>
          <a:lstStyle/>
          <a:p>
            <a:pPr algn="r">
              <a:lnSpc>
                <a:spcPct val="100000"/>
              </a:lnSpc>
            </a:pPr>
            <a:r>
              <a:rPr lang="en-IN" sz="800" dirty="0">
                <a:solidFill>
                  <a:srgbClr val="292929"/>
                </a:solidFill>
                <a:latin typeface="Calibri"/>
              </a:rPr>
              <a:t>Copyright © 2016 Tata Elxsi | Confidential</a:t>
            </a:r>
            <a:r>
              <a:rPr lang="en-IN" sz="800" dirty="0">
                <a:solidFill>
                  <a:srgbClr val="1F1F1F"/>
                </a:solidFill>
                <a:latin typeface="Calibri"/>
              </a:rPr>
              <a:t>|</a:t>
            </a:r>
            <a:fld id="{15CD0CB3-08B6-4C56-BC4F-C4B4A6F1D60A}" type="slidenum">
              <a:rPr lang="en-IN" sz="800">
                <a:solidFill>
                  <a:srgbClr val="1F1F1F"/>
                </a:solidFill>
                <a:latin typeface="Calibri"/>
              </a:rPr>
              <a:pPr algn="r">
                <a:lnSpc>
                  <a:spcPct val="100000"/>
                </a:lnSpc>
              </a:pPr>
              <a:t>‹#›</a:t>
            </a:fld>
            <a:endParaRPr dirty="0"/>
          </a:p>
        </p:txBody>
      </p:sp>
      <p:sp>
        <p:nvSpPr>
          <p:cNvPr id="3" name="CustomShape 3"/>
          <p:cNvSpPr/>
          <p:nvPr/>
        </p:nvSpPr>
        <p:spPr>
          <a:xfrm>
            <a:off x="-30600" y="-7560"/>
            <a:ext cx="12252600" cy="2285640"/>
          </a:xfrm>
          <a:prstGeom prst="rect">
            <a:avLst/>
          </a:prstGeom>
          <a:solidFill>
            <a:srgbClr val="00A7E1"/>
          </a:solidFill>
          <a:ln w="12600">
            <a:solidFill>
              <a:srgbClr val="FFFFFF"/>
            </a:solidFill>
            <a:miter/>
          </a:ln>
        </p:spPr>
      </p:sp>
      <p:sp>
        <p:nvSpPr>
          <p:cNvPr id="4" name="Line 4"/>
          <p:cNvSpPr/>
          <p:nvPr/>
        </p:nvSpPr>
        <p:spPr>
          <a:xfrm>
            <a:off x="3214080" y="2264040"/>
            <a:ext cx="0" cy="711360"/>
          </a:xfrm>
          <a:prstGeom prst="line">
            <a:avLst/>
          </a:prstGeom>
          <a:ln w="9360">
            <a:solidFill>
              <a:srgbClr val="00A7E1"/>
            </a:solidFill>
            <a:miter/>
          </a:ln>
        </p:spPr>
      </p:sp>
      <p:pic>
        <p:nvPicPr>
          <p:cNvPr id="5" name="Picture 35"/>
          <p:cNvPicPr/>
          <p:nvPr/>
        </p:nvPicPr>
        <p:blipFill>
          <a:blip r:embed="rId15"/>
          <a:stretch>
            <a:fillRect/>
          </a:stretch>
        </p:blipFill>
        <p:spPr>
          <a:xfrm>
            <a:off x="3348720" y="1729800"/>
            <a:ext cx="2377080" cy="316800"/>
          </a:xfrm>
          <a:prstGeom prst="rect">
            <a:avLst/>
          </a:prstGeom>
          <a:ln>
            <a:noFill/>
          </a:ln>
        </p:spPr>
      </p:pic>
      <p:pic>
        <p:nvPicPr>
          <p:cNvPr id="6" name="Picture 36"/>
          <p:cNvPicPr/>
          <p:nvPr/>
        </p:nvPicPr>
        <p:blipFill>
          <a:blip r:embed="rId16"/>
          <a:stretch>
            <a:fillRect/>
          </a:stretch>
        </p:blipFill>
        <p:spPr>
          <a:xfrm>
            <a:off x="11278080" y="368280"/>
            <a:ext cx="548280" cy="489600"/>
          </a:xfrm>
          <a:prstGeom prst="rect">
            <a:avLst/>
          </a:prstGeom>
          <a:ln>
            <a:noFill/>
          </a:ln>
        </p:spPr>
      </p:pic>
      <p:sp>
        <p:nvSpPr>
          <p:cNvPr id="7" name="CustomShape 5"/>
          <p:cNvSpPr/>
          <p:nvPr/>
        </p:nvSpPr>
        <p:spPr>
          <a:xfrm>
            <a:off x="0" y="5715000"/>
            <a:ext cx="12252600" cy="1142640"/>
          </a:xfrm>
          <a:prstGeom prst="rect">
            <a:avLst/>
          </a:prstGeom>
          <a:solidFill>
            <a:srgbClr val="00A7E1"/>
          </a:solidFill>
          <a:ln w="12600">
            <a:solidFill>
              <a:srgbClr val="FFFFFF"/>
            </a:solidFill>
            <a:miter/>
          </a:ln>
        </p:spPr>
      </p:sp>
      <p:pic>
        <p:nvPicPr>
          <p:cNvPr id="8" name="Picture 39"/>
          <p:cNvPicPr/>
          <p:nvPr/>
        </p:nvPicPr>
        <p:blipFill>
          <a:blip r:embed="rId17"/>
          <a:stretch>
            <a:fillRect/>
          </a:stretch>
        </p:blipFill>
        <p:spPr>
          <a:xfrm>
            <a:off x="0" y="5276880"/>
            <a:ext cx="12252600" cy="469440"/>
          </a:xfrm>
          <a:prstGeom prst="rect">
            <a:avLst/>
          </a:prstGeom>
          <a:ln>
            <a:noFill/>
          </a:ln>
        </p:spPr>
      </p:pic>
      <p:sp>
        <p:nvSpPr>
          <p:cNvPr id="9" name="Line 6"/>
          <p:cNvSpPr/>
          <p:nvPr/>
        </p:nvSpPr>
        <p:spPr>
          <a:xfrm>
            <a:off x="3214080" y="1729800"/>
            <a:ext cx="0" cy="548640"/>
          </a:xfrm>
          <a:prstGeom prst="line">
            <a:avLst/>
          </a:prstGeom>
          <a:ln w="9360">
            <a:solidFill>
              <a:srgbClr val="FFFFFF"/>
            </a:solidFill>
            <a:miter/>
          </a:ln>
        </p:spPr>
      </p:sp>
      <p:sp>
        <p:nvSpPr>
          <p:cNvPr id="10" name="PlaceHolder 7"/>
          <p:cNvSpPr>
            <a:spLocks noGrp="1"/>
          </p:cNvSpPr>
          <p:nvPr>
            <p:ph type="body"/>
          </p:nvPr>
        </p:nvSpPr>
        <p:spPr>
          <a:xfrm>
            <a:off x="3213000" y="4469760"/>
            <a:ext cx="8597520" cy="367920"/>
          </a:xfrm>
          <a:prstGeom prst="rect">
            <a:avLst/>
          </a:prstGeom>
        </p:spPr>
        <p:txBody>
          <a:bodyPr lIns="90000" tIns="45000" rIns="90000" bIns="45000"/>
          <a:lstStyle/>
          <a:p>
            <a:pPr>
              <a:buSzPct val="25000"/>
              <a:buFont typeface="StarSymbol"/>
              <a:buChar char=""/>
            </a:pPr>
            <a:r>
              <a:rPr lang="en-US" sz="1600" b="1">
                <a:solidFill>
                  <a:srgbClr val="00A7E1"/>
                </a:solidFill>
                <a:latin typeface="Calibri"/>
              </a:rPr>
              <a:t>Click to edit the outline text format</a:t>
            </a:r>
            <a:endParaRPr/>
          </a:p>
          <a:p>
            <a:pPr lvl="1">
              <a:buSzPct val="25000"/>
              <a:buFont typeface="StarSymbol"/>
              <a:buChar char=""/>
            </a:pPr>
            <a:r>
              <a:rPr lang="en-US" sz="1600" b="1">
                <a:solidFill>
                  <a:srgbClr val="00A7E1"/>
                </a:solidFill>
                <a:latin typeface="Calibri"/>
              </a:rPr>
              <a:t>Second Outline Level</a:t>
            </a:r>
            <a:endParaRPr/>
          </a:p>
          <a:p>
            <a:pPr lvl="2">
              <a:buSzPct val="25000"/>
              <a:buFont typeface="StarSymbol"/>
              <a:buChar char=""/>
            </a:pPr>
            <a:r>
              <a:rPr lang="en-US" sz="1600" b="1">
                <a:solidFill>
                  <a:srgbClr val="00A7E1"/>
                </a:solidFill>
                <a:latin typeface="Calibri"/>
              </a:rPr>
              <a:t>Third Outline Level</a:t>
            </a:r>
            <a:endParaRPr/>
          </a:p>
          <a:p>
            <a:pPr lvl="3">
              <a:buSzPct val="25000"/>
              <a:buFont typeface="StarSymbol"/>
              <a:buChar char=""/>
            </a:pPr>
            <a:r>
              <a:rPr lang="en-US" sz="1600" b="1">
                <a:solidFill>
                  <a:srgbClr val="00A7E1"/>
                </a:solidFill>
                <a:latin typeface="Calibri"/>
              </a:rPr>
              <a:t>Fourth Outline Level</a:t>
            </a:r>
            <a:endParaRPr/>
          </a:p>
          <a:p>
            <a:pPr lvl="4">
              <a:buSzPct val="25000"/>
              <a:buFont typeface="StarSymbol"/>
              <a:buChar char=""/>
            </a:pPr>
            <a:r>
              <a:rPr lang="en-US" sz="1600" b="1">
                <a:solidFill>
                  <a:srgbClr val="00A7E1"/>
                </a:solidFill>
                <a:latin typeface="Calibri"/>
              </a:rPr>
              <a:t>Fifth Outline Level</a:t>
            </a:r>
            <a:endParaRPr/>
          </a:p>
          <a:p>
            <a:pPr lvl="5">
              <a:buSzPct val="25000"/>
              <a:buFont typeface="StarSymbol"/>
              <a:buChar char=""/>
            </a:pPr>
            <a:r>
              <a:rPr lang="en-US" sz="1600" b="1">
                <a:solidFill>
                  <a:srgbClr val="00A7E1"/>
                </a:solidFill>
                <a:latin typeface="Calibri"/>
              </a:rPr>
              <a:t>Sixth Outline Level</a:t>
            </a:r>
            <a:endParaRPr/>
          </a:p>
          <a:p>
            <a:pPr>
              <a:lnSpc>
                <a:spcPct val="100000"/>
              </a:lnSpc>
            </a:pPr>
            <a:r>
              <a:rPr lang="en-US" sz="1600" b="1">
                <a:solidFill>
                  <a:srgbClr val="00A7E1"/>
                </a:solidFill>
                <a:latin typeface="Calibri"/>
              </a:rPr>
              <a:t>Seventh Outline LevelYour Name</a:t>
            </a:r>
            <a:endParaRPr/>
          </a:p>
        </p:txBody>
      </p:sp>
      <p:sp>
        <p:nvSpPr>
          <p:cNvPr id="11" name="Line 8"/>
          <p:cNvSpPr/>
          <p:nvPr/>
        </p:nvSpPr>
        <p:spPr>
          <a:xfrm>
            <a:off x="3213000" y="5968800"/>
            <a:ext cx="0" cy="457200"/>
          </a:xfrm>
          <a:prstGeom prst="line">
            <a:avLst/>
          </a:prstGeom>
          <a:ln w="9360">
            <a:solidFill>
              <a:srgbClr val="FFFFFF"/>
            </a:solidFill>
            <a:miter/>
          </a:ln>
        </p:spPr>
      </p:sp>
      <p:sp>
        <p:nvSpPr>
          <p:cNvPr id="12" name="PlaceHolder 9"/>
          <p:cNvSpPr>
            <a:spLocks noGrp="1"/>
          </p:cNvSpPr>
          <p:nvPr>
            <p:ph type="title"/>
          </p:nvPr>
        </p:nvSpPr>
        <p:spPr>
          <a:xfrm>
            <a:off x="3213000" y="4788000"/>
            <a:ext cx="8597520" cy="342360"/>
          </a:xfrm>
          <a:prstGeom prst="rect">
            <a:avLst/>
          </a:prstGeom>
        </p:spPr>
        <p:txBody>
          <a:bodyPr lIns="90000" tIns="45000" rIns="90000" bIns="45000"/>
          <a:lstStyle/>
          <a:p>
            <a:pPr>
              <a:lnSpc>
                <a:spcPct val="100000"/>
              </a:lnSpc>
            </a:pPr>
            <a:r>
              <a:rPr lang="en-US" sz="1600">
                <a:solidFill>
                  <a:srgbClr val="00A7E1"/>
                </a:solidFill>
                <a:latin typeface="Calibri"/>
              </a:rPr>
              <a:t>Click to edit the title text formatDesignation</a:t>
            </a:r>
            <a:endParaRPr/>
          </a:p>
        </p:txBody>
      </p:sp>
      <p:sp>
        <p:nvSpPr>
          <p:cNvPr id="13" name="PlaceHolder 10"/>
          <p:cNvSpPr>
            <a:spLocks noGrp="1"/>
          </p:cNvSpPr>
          <p:nvPr>
            <p:ph type="body"/>
          </p:nvPr>
        </p:nvSpPr>
        <p:spPr>
          <a:xfrm>
            <a:off x="3213000" y="2425320"/>
            <a:ext cx="8597520" cy="696600"/>
          </a:xfrm>
          <a:prstGeom prst="rect">
            <a:avLst/>
          </a:prstGeom>
        </p:spPr>
        <p:txBody>
          <a:bodyPr lIns="90000" tIns="45000" rIns="90000" bIns="45000"/>
          <a:lstStyle/>
          <a:p>
            <a:pPr>
              <a:buSzPct val="25000"/>
              <a:buFont typeface="StarSymbol"/>
              <a:buChar char=""/>
            </a:pPr>
            <a:r>
              <a:rPr lang="en-US" sz="3600">
                <a:solidFill>
                  <a:srgbClr val="5E5E5E"/>
                </a:solidFill>
                <a:latin typeface="Calibri"/>
              </a:rPr>
              <a:t>Click to edit the outline text format</a:t>
            </a:r>
            <a:endParaRPr/>
          </a:p>
          <a:p>
            <a:pPr lvl="1">
              <a:buSzPct val="25000"/>
              <a:buFont typeface="StarSymbol"/>
              <a:buChar char=""/>
            </a:pPr>
            <a:r>
              <a:rPr lang="en-US" sz="3600">
                <a:solidFill>
                  <a:srgbClr val="5E5E5E"/>
                </a:solidFill>
                <a:latin typeface="Calibri"/>
              </a:rPr>
              <a:t>Second Outline Level</a:t>
            </a:r>
            <a:endParaRPr/>
          </a:p>
          <a:p>
            <a:pPr lvl="2">
              <a:buSzPct val="25000"/>
              <a:buFont typeface="StarSymbol"/>
              <a:buChar char=""/>
            </a:pPr>
            <a:r>
              <a:rPr lang="en-US" sz="3600">
                <a:solidFill>
                  <a:srgbClr val="5E5E5E"/>
                </a:solidFill>
                <a:latin typeface="Calibri"/>
              </a:rPr>
              <a:t>Third Outline Level</a:t>
            </a:r>
            <a:endParaRPr/>
          </a:p>
          <a:p>
            <a:pPr lvl="3">
              <a:buSzPct val="25000"/>
              <a:buFont typeface="StarSymbol"/>
              <a:buChar char=""/>
            </a:pPr>
            <a:r>
              <a:rPr lang="en-US" sz="3600">
                <a:solidFill>
                  <a:srgbClr val="5E5E5E"/>
                </a:solidFill>
                <a:latin typeface="Calibri"/>
              </a:rPr>
              <a:t>Fourth Outline Level</a:t>
            </a:r>
            <a:endParaRPr/>
          </a:p>
          <a:p>
            <a:pPr lvl="4">
              <a:buSzPct val="25000"/>
              <a:buFont typeface="StarSymbol"/>
              <a:buChar char=""/>
            </a:pPr>
            <a:r>
              <a:rPr lang="en-US" sz="3600">
                <a:solidFill>
                  <a:srgbClr val="5E5E5E"/>
                </a:solidFill>
                <a:latin typeface="Calibri"/>
              </a:rPr>
              <a:t>Fifth Outline Level</a:t>
            </a:r>
            <a:endParaRPr/>
          </a:p>
          <a:p>
            <a:pPr lvl="5">
              <a:buSzPct val="25000"/>
              <a:buFont typeface="StarSymbol"/>
              <a:buChar char=""/>
            </a:pPr>
            <a:r>
              <a:rPr lang="en-US" sz="3600">
                <a:solidFill>
                  <a:srgbClr val="5E5E5E"/>
                </a:solidFill>
                <a:latin typeface="Calibri"/>
              </a:rPr>
              <a:t>Sixth Outline Level</a:t>
            </a:r>
            <a:endParaRPr/>
          </a:p>
          <a:p>
            <a:pPr>
              <a:lnSpc>
                <a:spcPct val="100000"/>
              </a:lnSpc>
            </a:pPr>
            <a:r>
              <a:rPr lang="en-US" sz="3600">
                <a:solidFill>
                  <a:srgbClr val="5E5E5E"/>
                </a:solidFill>
                <a:latin typeface="Calibri"/>
              </a:rPr>
              <a:t>Seventh Outline LevelClick to edit Master subtitle style</a:t>
            </a:r>
            <a:endParaRPr/>
          </a:p>
        </p:txBody>
      </p:sp>
      <p:sp>
        <p:nvSpPr>
          <p:cNvPr id="14" name="PlaceHolder 11"/>
          <p:cNvSpPr>
            <a:spLocks noGrp="1"/>
          </p:cNvSpPr>
          <p:nvPr>
            <p:ph type="body"/>
          </p:nvPr>
        </p:nvSpPr>
        <p:spPr>
          <a:xfrm>
            <a:off x="3213000" y="6064200"/>
            <a:ext cx="8597520" cy="317160"/>
          </a:xfrm>
          <a:prstGeom prst="rect">
            <a:avLst/>
          </a:prstGeom>
        </p:spPr>
        <p:txBody>
          <a:bodyPr lIns="90000" tIns="45000" rIns="90000" bIns="45000"/>
          <a:lstStyle/>
          <a:p>
            <a:pPr>
              <a:buSzPct val="25000"/>
              <a:buFont typeface="StarSymbol"/>
              <a:buChar char=""/>
            </a:pPr>
            <a:r>
              <a:rPr lang="en-US" sz="1600">
                <a:solidFill>
                  <a:srgbClr val="FFFFFF"/>
                </a:solidFill>
                <a:latin typeface="Calibri"/>
              </a:rPr>
              <a:t>Click to edit the outline text format</a:t>
            </a:r>
            <a:endParaRPr/>
          </a:p>
          <a:p>
            <a:pPr lvl="1">
              <a:buSzPct val="25000"/>
              <a:buFont typeface="StarSymbol"/>
              <a:buChar char=""/>
            </a:pPr>
            <a:r>
              <a:rPr lang="en-US" sz="1600">
                <a:solidFill>
                  <a:srgbClr val="FFFFFF"/>
                </a:solidFill>
                <a:latin typeface="Calibri"/>
              </a:rPr>
              <a:t>Second Outline Level</a:t>
            </a:r>
            <a:endParaRPr/>
          </a:p>
          <a:p>
            <a:pPr lvl="2">
              <a:buSzPct val="25000"/>
              <a:buFont typeface="StarSymbol"/>
              <a:buChar char=""/>
            </a:pPr>
            <a:r>
              <a:rPr lang="en-US" sz="1600">
                <a:solidFill>
                  <a:srgbClr val="FFFFFF"/>
                </a:solidFill>
                <a:latin typeface="Calibri"/>
              </a:rPr>
              <a:t>Third Outline Level</a:t>
            </a:r>
            <a:endParaRPr/>
          </a:p>
          <a:p>
            <a:pPr lvl="3">
              <a:buSzPct val="25000"/>
              <a:buFont typeface="StarSymbol"/>
              <a:buChar char=""/>
            </a:pPr>
            <a:r>
              <a:rPr lang="en-US" sz="1600">
                <a:solidFill>
                  <a:srgbClr val="FFFFFF"/>
                </a:solidFill>
                <a:latin typeface="Calibri"/>
              </a:rPr>
              <a:t>Fourth Outline Level</a:t>
            </a:r>
            <a:endParaRPr/>
          </a:p>
          <a:p>
            <a:pPr lvl="4">
              <a:buSzPct val="25000"/>
              <a:buFont typeface="StarSymbol"/>
              <a:buChar char=""/>
            </a:pPr>
            <a:r>
              <a:rPr lang="en-US" sz="1600">
                <a:solidFill>
                  <a:srgbClr val="FFFFFF"/>
                </a:solidFill>
                <a:latin typeface="Calibri"/>
              </a:rPr>
              <a:t>Fifth Outline Level</a:t>
            </a:r>
            <a:endParaRPr/>
          </a:p>
          <a:p>
            <a:pPr lvl="5">
              <a:buSzPct val="25000"/>
              <a:buFont typeface="StarSymbol"/>
              <a:buChar char=""/>
            </a:pPr>
            <a:r>
              <a:rPr lang="en-US" sz="1600">
                <a:solidFill>
                  <a:srgbClr val="FFFFFF"/>
                </a:solidFill>
                <a:latin typeface="Calibri"/>
              </a:rPr>
              <a:t>Sixth Outline Level</a:t>
            </a:r>
            <a:endParaRPr/>
          </a:p>
          <a:p>
            <a:pPr>
              <a:lnSpc>
                <a:spcPct val="100000"/>
              </a:lnSpc>
            </a:pPr>
            <a:r>
              <a:rPr lang="en-US" sz="1600">
                <a:solidFill>
                  <a:srgbClr val="FFFFFF"/>
                </a:solidFill>
                <a:latin typeface="Calibri"/>
              </a:rPr>
              <a:t>Seventh Outline LevelDate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3240" y="6400800"/>
            <a:ext cx="12252600" cy="456840"/>
          </a:xfrm>
          <a:prstGeom prst="rect">
            <a:avLst/>
          </a:prstGeom>
          <a:solidFill>
            <a:srgbClr val="EAEAEA"/>
          </a:solidFill>
          <a:ln w="12600">
            <a:noFill/>
          </a:ln>
        </p:spPr>
      </p:sp>
      <p:pic>
        <p:nvPicPr>
          <p:cNvPr id="50" name="Picture 3"/>
          <p:cNvPicPr/>
          <p:nvPr/>
        </p:nvPicPr>
        <p:blipFill>
          <a:blip r:embed="rId14"/>
          <a:stretch>
            <a:fillRect/>
          </a:stretch>
        </p:blipFill>
        <p:spPr>
          <a:xfrm>
            <a:off x="366840" y="6477480"/>
            <a:ext cx="1690200" cy="317520"/>
          </a:xfrm>
          <a:prstGeom prst="rect">
            <a:avLst/>
          </a:prstGeom>
          <a:ln>
            <a:noFill/>
          </a:ln>
        </p:spPr>
      </p:pic>
      <p:sp>
        <p:nvSpPr>
          <p:cNvPr id="51" name="CustomShape 2"/>
          <p:cNvSpPr/>
          <p:nvPr/>
        </p:nvSpPr>
        <p:spPr>
          <a:xfrm>
            <a:off x="8610480" y="6553080"/>
            <a:ext cx="3200040" cy="228240"/>
          </a:xfrm>
          <a:prstGeom prst="rect">
            <a:avLst/>
          </a:prstGeom>
          <a:noFill/>
          <a:ln>
            <a:noFill/>
          </a:ln>
        </p:spPr>
        <p:txBody>
          <a:bodyPr wrap="none" lIns="0" tIns="0" rIns="0" bIns="0" anchor="ctr"/>
          <a:lstStyle/>
          <a:p>
            <a:pPr algn="r">
              <a:lnSpc>
                <a:spcPct val="100000"/>
              </a:lnSpc>
            </a:pPr>
            <a:r>
              <a:rPr lang="en-IN" sz="800" dirty="0">
                <a:solidFill>
                  <a:srgbClr val="292929"/>
                </a:solidFill>
                <a:latin typeface="Calibri"/>
              </a:rPr>
              <a:t>Copyright © 2016 Tata Elxsi | Confidential</a:t>
            </a:r>
            <a:r>
              <a:rPr lang="en-IN" sz="800" dirty="0">
                <a:solidFill>
                  <a:srgbClr val="1F1F1F"/>
                </a:solidFill>
                <a:latin typeface="Calibri"/>
              </a:rPr>
              <a:t>|</a:t>
            </a:r>
            <a:fld id="{E064239E-750E-432B-B607-1074B2AC4A21}" type="slidenum">
              <a:rPr lang="en-IN" sz="800">
                <a:solidFill>
                  <a:srgbClr val="1F1F1F"/>
                </a:solidFill>
                <a:latin typeface="Calibri"/>
              </a:rPr>
              <a:pPr algn="r">
                <a:lnSpc>
                  <a:spcPct val="100000"/>
                </a:lnSpc>
              </a:pPr>
              <a:t>‹#›</a:t>
            </a:fld>
            <a:endParaRPr dirty="0"/>
          </a:p>
        </p:txBody>
      </p:sp>
      <p:sp>
        <p:nvSpPr>
          <p:cNvPr id="52" name="PlaceHolder 3"/>
          <p:cNvSpPr>
            <a:spLocks noGrp="1"/>
          </p:cNvSpPr>
          <p:nvPr>
            <p:ph type="body"/>
          </p:nvPr>
        </p:nvSpPr>
        <p:spPr>
          <a:xfrm>
            <a:off x="255960" y="210600"/>
            <a:ext cx="11718000" cy="558360"/>
          </a:xfrm>
          <a:prstGeom prst="rect">
            <a:avLst/>
          </a:prstGeom>
        </p:spPr>
        <p:txBody>
          <a:bodyPr lIns="90000" tIns="45000" rIns="90000" bIns="45000"/>
          <a:lstStyle/>
          <a:p>
            <a:pPr>
              <a:buSzPct val="25000"/>
              <a:buFont typeface="StarSymbol"/>
              <a:buChar char=""/>
            </a:pPr>
            <a:r>
              <a:rPr lang="en-US" sz="3600">
                <a:solidFill>
                  <a:srgbClr val="00A7E1"/>
                </a:solidFill>
                <a:latin typeface="Calibri"/>
              </a:rPr>
              <a:t>Click to edit the outline text format</a:t>
            </a:r>
            <a:endParaRPr/>
          </a:p>
          <a:p>
            <a:pPr lvl="1">
              <a:buSzPct val="25000"/>
              <a:buFont typeface="StarSymbol"/>
              <a:buChar char=""/>
            </a:pPr>
            <a:r>
              <a:rPr lang="en-US" sz="3600">
                <a:solidFill>
                  <a:srgbClr val="00A7E1"/>
                </a:solidFill>
                <a:latin typeface="Calibri"/>
              </a:rPr>
              <a:t>Second Outline Level</a:t>
            </a:r>
            <a:endParaRPr/>
          </a:p>
          <a:p>
            <a:pPr lvl="2">
              <a:buSzPct val="25000"/>
              <a:buFont typeface="StarSymbol"/>
              <a:buChar char=""/>
            </a:pPr>
            <a:r>
              <a:rPr lang="en-US" sz="3600">
                <a:solidFill>
                  <a:srgbClr val="00A7E1"/>
                </a:solidFill>
                <a:latin typeface="Calibri"/>
              </a:rPr>
              <a:t>Third Outline Level</a:t>
            </a:r>
            <a:endParaRPr/>
          </a:p>
          <a:p>
            <a:pPr lvl="3">
              <a:buSzPct val="25000"/>
              <a:buFont typeface="StarSymbol"/>
              <a:buChar char=""/>
            </a:pPr>
            <a:r>
              <a:rPr lang="en-US" sz="3600">
                <a:solidFill>
                  <a:srgbClr val="00A7E1"/>
                </a:solidFill>
                <a:latin typeface="Calibri"/>
              </a:rPr>
              <a:t>Fourth Outline Level</a:t>
            </a:r>
            <a:endParaRPr/>
          </a:p>
          <a:p>
            <a:pPr lvl="4">
              <a:buSzPct val="25000"/>
              <a:buFont typeface="StarSymbol"/>
              <a:buChar char=""/>
            </a:pPr>
            <a:r>
              <a:rPr lang="en-US" sz="3600">
                <a:solidFill>
                  <a:srgbClr val="00A7E1"/>
                </a:solidFill>
                <a:latin typeface="Calibri"/>
              </a:rPr>
              <a:t>Fifth Outline Level</a:t>
            </a:r>
            <a:endParaRPr/>
          </a:p>
          <a:p>
            <a:pPr lvl="5">
              <a:buSzPct val="25000"/>
              <a:buFont typeface="StarSymbol"/>
              <a:buChar char=""/>
            </a:pPr>
            <a:r>
              <a:rPr lang="en-US" sz="3600">
                <a:solidFill>
                  <a:srgbClr val="00A7E1"/>
                </a:solidFill>
                <a:latin typeface="Calibri"/>
              </a:rPr>
              <a:t>Sixth Outline Level</a:t>
            </a:r>
            <a:endParaRPr/>
          </a:p>
          <a:p>
            <a:pPr>
              <a:lnSpc>
                <a:spcPct val="100000"/>
              </a:lnSpc>
            </a:pPr>
            <a:r>
              <a:rPr lang="en-US" sz="3600">
                <a:solidFill>
                  <a:srgbClr val="00A7E1"/>
                </a:solidFill>
                <a:latin typeface="Calibri"/>
              </a:rPr>
              <a:t>Seventh Outline LevelClick to add Heading</a:t>
            </a:r>
            <a:endParaRPr/>
          </a:p>
        </p:txBody>
      </p:sp>
      <p:sp>
        <p:nvSpPr>
          <p:cNvPr id="53" name="PlaceHolder 4"/>
          <p:cNvSpPr>
            <a:spLocks noGrp="1"/>
          </p:cNvSpPr>
          <p:nvPr>
            <p:ph type="body"/>
          </p:nvPr>
        </p:nvSpPr>
        <p:spPr>
          <a:xfrm>
            <a:off x="255960" y="927000"/>
            <a:ext cx="11718000" cy="5206680"/>
          </a:xfrm>
          <a:prstGeom prst="rect">
            <a:avLst/>
          </a:prstGeom>
        </p:spPr>
        <p:txBody>
          <a:bodyPr lIns="90000" tIns="45000" rIns="90000" bIns="45000"/>
          <a:lstStyle/>
          <a:p>
            <a:pPr>
              <a:buSzPct val="25000"/>
              <a:buFont typeface="StarSymbol"/>
              <a:buChar char=""/>
            </a:pPr>
            <a:r>
              <a:rPr lang="en-US" sz="2000">
                <a:solidFill>
                  <a:srgbClr val="5E5E5E"/>
                </a:solidFill>
                <a:latin typeface="Calibri"/>
              </a:rPr>
              <a:t>Click to edit the outline text format</a:t>
            </a:r>
            <a:endParaRPr/>
          </a:p>
          <a:p>
            <a:pPr lvl="1">
              <a:buSzPct val="25000"/>
              <a:buFont typeface="StarSymbol"/>
              <a:buChar char=""/>
            </a:pPr>
            <a:r>
              <a:rPr lang="en-US" sz="2000">
                <a:solidFill>
                  <a:srgbClr val="5E5E5E"/>
                </a:solidFill>
                <a:latin typeface="Calibri"/>
              </a:rPr>
              <a:t>Second Outline Level</a:t>
            </a:r>
            <a:endParaRPr/>
          </a:p>
          <a:p>
            <a:pPr lvl="2">
              <a:buSzPct val="25000"/>
              <a:buFont typeface="StarSymbol"/>
              <a:buChar char=""/>
            </a:pPr>
            <a:r>
              <a:rPr lang="en-US" sz="2000">
                <a:solidFill>
                  <a:srgbClr val="5E5E5E"/>
                </a:solidFill>
                <a:latin typeface="Calibri"/>
              </a:rPr>
              <a:t>Third Outline Level</a:t>
            </a:r>
            <a:endParaRPr/>
          </a:p>
          <a:p>
            <a:pPr lvl="3">
              <a:buSzPct val="25000"/>
              <a:buFont typeface="StarSymbol"/>
              <a:buChar char=""/>
            </a:pPr>
            <a:r>
              <a:rPr lang="en-US" sz="2000">
                <a:solidFill>
                  <a:srgbClr val="5E5E5E"/>
                </a:solidFill>
                <a:latin typeface="Calibri"/>
              </a:rPr>
              <a:t>Fourth Outline Level</a:t>
            </a:r>
            <a:endParaRPr/>
          </a:p>
          <a:p>
            <a:pPr lvl="4">
              <a:buSzPct val="25000"/>
              <a:buFont typeface="StarSymbol"/>
              <a:buChar char=""/>
            </a:pPr>
            <a:r>
              <a:rPr lang="en-US" sz="2000">
                <a:solidFill>
                  <a:srgbClr val="5E5E5E"/>
                </a:solidFill>
                <a:latin typeface="Calibri"/>
              </a:rPr>
              <a:t>Fifth Outline Level</a:t>
            </a:r>
            <a:endParaRPr/>
          </a:p>
          <a:p>
            <a:pPr lvl="5">
              <a:buSzPct val="25000"/>
              <a:buFont typeface="StarSymbol"/>
              <a:buChar char=""/>
            </a:pPr>
            <a:r>
              <a:rPr lang="en-US" sz="2000">
                <a:solidFill>
                  <a:srgbClr val="5E5E5E"/>
                </a:solidFill>
                <a:latin typeface="Calibri"/>
              </a:rPr>
              <a:t>Sixth Outline Level</a:t>
            </a:r>
            <a:endParaRPr/>
          </a:p>
          <a:p>
            <a:pPr>
              <a:lnSpc>
                <a:spcPct val="100000"/>
              </a:lnSpc>
            </a:pPr>
            <a:r>
              <a:rPr lang="en-US" sz="2000">
                <a:solidFill>
                  <a:srgbClr val="5E5E5E"/>
                </a:solidFill>
                <a:latin typeface="Calibri"/>
              </a:rPr>
              <a:t>Seventh Outline LevelClick to add body text</a:t>
            </a:r>
            <a:endParaRPr/>
          </a:p>
        </p:txBody>
      </p:sp>
      <p:sp>
        <p:nvSpPr>
          <p:cNvPr id="54" name="PlaceHolder 5"/>
          <p:cNvSpPr>
            <a:spLocks noGrp="1"/>
          </p:cNvSpPr>
          <p:nvPr>
            <p:ph type="title"/>
          </p:nvPr>
        </p:nvSpPr>
        <p:spPr>
          <a:xfrm>
            <a:off x="609480" y="273600"/>
            <a:ext cx="10972440" cy="1144800"/>
          </a:xfrm>
          <a:prstGeom prst="rect">
            <a:avLst/>
          </a:prstGeom>
        </p:spPr>
        <p:txBody>
          <a:bodyPr wrap="none" lIns="0" tIns="0" rIns="0" bIns="0" anchor="ctr"/>
          <a:lstStyle/>
          <a:p>
            <a:r>
              <a:rPr lang="en-US"/>
              <a:t>Click to edit the title text format</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3240" y="6400800"/>
            <a:ext cx="12252600" cy="456840"/>
          </a:xfrm>
          <a:prstGeom prst="rect">
            <a:avLst/>
          </a:prstGeom>
          <a:solidFill>
            <a:srgbClr val="EAEAEA"/>
          </a:solidFill>
          <a:ln w="12600">
            <a:noFill/>
          </a:ln>
        </p:spPr>
      </p:sp>
      <p:pic>
        <p:nvPicPr>
          <p:cNvPr id="90" name="Picture 3"/>
          <p:cNvPicPr/>
          <p:nvPr/>
        </p:nvPicPr>
        <p:blipFill>
          <a:blip r:embed="rId14"/>
          <a:stretch>
            <a:fillRect/>
          </a:stretch>
        </p:blipFill>
        <p:spPr>
          <a:xfrm>
            <a:off x="366840" y="6477480"/>
            <a:ext cx="1690200" cy="317520"/>
          </a:xfrm>
          <a:prstGeom prst="rect">
            <a:avLst/>
          </a:prstGeom>
          <a:ln>
            <a:noFill/>
          </a:ln>
        </p:spPr>
      </p:pic>
      <p:sp>
        <p:nvSpPr>
          <p:cNvPr id="91" name="CustomShape 2"/>
          <p:cNvSpPr/>
          <p:nvPr/>
        </p:nvSpPr>
        <p:spPr>
          <a:xfrm>
            <a:off x="8610480" y="6553080"/>
            <a:ext cx="3200040" cy="228240"/>
          </a:xfrm>
          <a:prstGeom prst="rect">
            <a:avLst/>
          </a:prstGeom>
          <a:noFill/>
          <a:ln>
            <a:noFill/>
          </a:ln>
        </p:spPr>
        <p:txBody>
          <a:bodyPr wrap="none" lIns="0" tIns="0" rIns="0" bIns="0" anchor="ctr"/>
          <a:lstStyle/>
          <a:p>
            <a:pPr algn="r">
              <a:lnSpc>
                <a:spcPct val="100000"/>
              </a:lnSpc>
            </a:pPr>
            <a:r>
              <a:rPr lang="en-IN" sz="800" dirty="0">
                <a:solidFill>
                  <a:srgbClr val="292929"/>
                </a:solidFill>
                <a:latin typeface="Calibri"/>
              </a:rPr>
              <a:t>Copyright © 2016 Tata Elxsi | Confidential</a:t>
            </a:r>
            <a:r>
              <a:rPr lang="en-IN" sz="800" dirty="0">
                <a:solidFill>
                  <a:srgbClr val="1F1F1F"/>
                </a:solidFill>
                <a:latin typeface="Calibri"/>
              </a:rPr>
              <a:t>|</a:t>
            </a:r>
            <a:fld id="{FC0714EC-D522-45A6-8A34-4BA9A9E0499A}" type="slidenum">
              <a:rPr lang="en-IN" sz="800">
                <a:solidFill>
                  <a:srgbClr val="1F1F1F"/>
                </a:solidFill>
                <a:latin typeface="Calibri"/>
              </a:rPr>
              <a:pPr algn="r">
                <a:lnSpc>
                  <a:spcPct val="100000"/>
                </a:lnSpc>
              </a:pPr>
              <a:t>‹#›</a:t>
            </a:fld>
            <a:endParaRPr dirty="0"/>
          </a:p>
        </p:txBody>
      </p:sp>
      <p:sp>
        <p:nvSpPr>
          <p:cNvPr id="92" name="CustomShape 3"/>
          <p:cNvSpPr/>
          <p:nvPr/>
        </p:nvSpPr>
        <p:spPr>
          <a:xfrm>
            <a:off x="-30600" y="3429000"/>
            <a:ext cx="12252600" cy="3436200"/>
          </a:xfrm>
          <a:prstGeom prst="rect">
            <a:avLst/>
          </a:prstGeom>
          <a:solidFill>
            <a:srgbClr val="FFFFFF"/>
          </a:solidFill>
          <a:ln w="12600">
            <a:solidFill>
              <a:srgbClr val="FFFFFF"/>
            </a:solidFill>
            <a:miter/>
          </a:ln>
        </p:spPr>
      </p:sp>
      <p:sp>
        <p:nvSpPr>
          <p:cNvPr id="93" name="CustomShape 4"/>
          <p:cNvSpPr/>
          <p:nvPr/>
        </p:nvSpPr>
        <p:spPr>
          <a:xfrm>
            <a:off x="-30600" y="-7560"/>
            <a:ext cx="12252600" cy="3200040"/>
          </a:xfrm>
          <a:prstGeom prst="rect">
            <a:avLst/>
          </a:prstGeom>
          <a:solidFill>
            <a:srgbClr val="00A7E1"/>
          </a:solidFill>
          <a:ln w="12600">
            <a:solidFill>
              <a:srgbClr val="FFFFFF"/>
            </a:solidFill>
            <a:miter/>
          </a:ln>
        </p:spPr>
      </p:sp>
      <p:sp>
        <p:nvSpPr>
          <p:cNvPr id="94" name="PlaceHolder 5"/>
          <p:cNvSpPr>
            <a:spLocks noGrp="1"/>
          </p:cNvSpPr>
          <p:nvPr>
            <p:ph type="body"/>
          </p:nvPr>
        </p:nvSpPr>
        <p:spPr>
          <a:xfrm>
            <a:off x="366840" y="1905120"/>
            <a:ext cx="11444040" cy="1022760"/>
          </a:xfrm>
          <a:prstGeom prst="rect">
            <a:avLst/>
          </a:prstGeom>
        </p:spPr>
        <p:txBody>
          <a:bodyPr lIns="90000" tIns="45000" rIns="90000" bIns="45000"/>
          <a:lstStyle/>
          <a:p>
            <a:pPr>
              <a:buSzPct val="25000"/>
              <a:buFont typeface="StarSymbol"/>
              <a:buChar char=""/>
            </a:pPr>
            <a:r>
              <a:rPr lang="en-US" sz="6000">
                <a:solidFill>
                  <a:srgbClr val="FFFFFF"/>
                </a:solidFill>
                <a:latin typeface="Calibri"/>
              </a:rPr>
              <a:t>Click to edit the outline text format</a:t>
            </a:r>
            <a:endParaRPr/>
          </a:p>
          <a:p>
            <a:pPr lvl="1">
              <a:buSzPct val="25000"/>
              <a:buFont typeface="StarSymbol"/>
              <a:buChar char=""/>
            </a:pPr>
            <a:r>
              <a:rPr lang="en-US" sz="6000">
                <a:solidFill>
                  <a:srgbClr val="FFFFFF"/>
                </a:solidFill>
                <a:latin typeface="Calibri"/>
              </a:rPr>
              <a:t>Second Outline Level</a:t>
            </a:r>
            <a:endParaRPr/>
          </a:p>
          <a:p>
            <a:pPr lvl="2">
              <a:buSzPct val="25000"/>
              <a:buFont typeface="StarSymbol"/>
              <a:buChar char=""/>
            </a:pPr>
            <a:r>
              <a:rPr lang="en-US" sz="6000">
                <a:solidFill>
                  <a:srgbClr val="FFFFFF"/>
                </a:solidFill>
                <a:latin typeface="Calibri"/>
              </a:rPr>
              <a:t>Third Outline Level</a:t>
            </a:r>
            <a:endParaRPr/>
          </a:p>
          <a:p>
            <a:pPr lvl="3">
              <a:buSzPct val="25000"/>
              <a:buFont typeface="StarSymbol"/>
              <a:buChar char=""/>
            </a:pPr>
            <a:r>
              <a:rPr lang="en-US" sz="6000">
                <a:solidFill>
                  <a:srgbClr val="FFFFFF"/>
                </a:solidFill>
                <a:latin typeface="Calibri"/>
              </a:rPr>
              <a:t>Fourth Outline Level</a:t>
            </a:r>
            <a:endParaRPr/>
          </a:p>
          <a:p>
            <a:pPr lvl="4">
              <a:buSzPct val="25000"/>
              <a:buFont typeface="StarSymbol"/>
              <a:buChar char=""/>
            </a:pPr>
            <a:r>
              <a:rPr lang="en-US" sz="6000">
                <a:solidFill>
                  <a:srgbClr val="FFFFFF"/>
                </a:solidFill>
                <a:latin typeface="Calibri"/>
              </a:rPr>
              <a:t>Fifth Outline Level</a:t>
            </a:r>
            <a:endParaRPr/>
          </a:p>
          <a:p>
            <a:pPr lvl="5">
              <a:buSzPct val="25000"/>
              <a:buFont typeface="StarSymbol"/>
              <a:buChar char=""/>
            </a:pPr>
            <a:r>
              <a:rPr lang="en-US" sz="6000">
                <a:solidFill>
                  <a:srgbClr val="FFFFFF"/>
                </a:solidFill>
                <a:latin typeface="Calibri"/>
              </a:rPr>
              <a:t>Sixth Outline Level</a:t>
            </a:r>
            <a:endParaRPr/>
          </a:p>
          <a:p>
            <a:pPr>
              <a:lnSpc>
                <a:spcPct val="100000"/>
              </a:lnSpc>
            </a:pPr>
            <a:r>
              <a:rPr lang="en-US" sz="6000">
                <a:solidFill>
                  <a:srgbClr val="FFFFFF"/>
                </a:solidFill>
                <a:latin typeface="Calibri"/>
              </a:rPr>
              <a:t>Seventh Outline LevelThank You</a:t>
            </a:r>
            <a:endParaRPr/>
          </a:p>
        </p:txBody>
      </p:sp>
      <p:sp>
        <p:nvSpPr>
          <p:cNvPr id="95" name="Line 6"/>
          <p:cNvSpPr/>
          <p:nvPr/>
        </p:nvSpPr>
        <p:spPr>
          <a:xfrm>
            <a:off x="366480" y="5854680"/>
            <a:ext cx="11444400" cy="0"/>
          </a:xfrm>
          <a:prstGeom prst="line">
            <a:avLst/>
          </a:prstGeom>
          <a:ln w="3240">
            <a:solidFill>
              <a:srgbClr val="5E5E5E"/>
            </a:solidFill>
            <a:miter/>
          </a:ln>
        </p:spPr>
      </p:sp>
      <p:sp>
        <p:nvSpPr>
          <p:cNvPr id="96" name="CustomShape 7"/>
          <p:cNvSpPr/>
          <p:nvPr/>
        </p:nvSpPr>
        <p:spPr>
          <a:xfrm>
            <a:off x="366840" y="5889240"/>
            <a:ext cx="11444040" cy="676080"/>
          </a:xfrm>
          <a:prstGeom prst="rect">
            <a:avLst/>
          </a:prstGeom>
          <a:noFill/>
          <a:ln>
            <a:noFill/>
          </a:ln>
        </p:spPr>
        <p:txBody>
          <a:bodyPr/>
          <a:lstStyle/>
          <a:p>
            <a:pPr algn="ctr">
              <a:lnSpc>
                <a:spcPct val="100000"/>
              </a:lnSpc>
            </a:pPr>
            <a:r>
              <a:rPr lang="en-IN" sz="900" b="1" dirty="0">
                <a:solidFill>
                  <a:srgbClr val="5E5E5E"/>
                </a:solidFill>
                <a:latin typeface="Calibri"/>
              </a:rPr>
              <a:t>Confidentiality Notice</a:t>
            </a:r>
            <a:endParaRPr dirty="0"/>
          </a:p>
          <a:p>
            <a:pPr algn="ctr">
              <a:lnSpc>
                <a:spcPct val="100000"/>
              </a:lnSpc>
            </a:pPr>
            <a:r>
              <a:rPr lang="en-IN" sz="900" dirty="0">
                <a:solidFill>
                  <a:srgbClr val="5E5E5E"/>
                </a:solidFill>
                <a:latin typeface="Calibri"/>
              </a:rPr>
              <a:t>This document and all information contained herein is the sole property of Tata Elxsi Ltd.
No intellectual property rights are granted by the delivery of this document or the disclosure of its content.
This document shall not be reproduced or disclosed to a third party without the express written consent of Tata Elxsi Ltd.
This document and its content shall not be used for any purpose other than that for which it is supplied.</a:t>
            </a:r>
            <a:endParaRPr dirty="0"/>
          </a:p>
        </p:txBody>
      </p:sp>
      <p:pic>
        <p:nvPicPr>
          <p:cNvPr id="97" name="Picture 8"/>
          <p:cNvPicPr/>
          <p:nvPr/>
        </p:nvPicPr>
        <p:blipFill>
          <a:blip r:embed="rId15"/>
          <a:stretch>
            <a:fillRect/>
          </a:stretch>
        </p:blipFill>
        <p:spPr>
          <a:xfrm>
            <a:off x="4941720" y="3441240"/>
            <a:ext cx="2285640" cy="313920"/>
          </a:xfrm>
          <a:prstGeom prst="rect">
            <a:avLst/>
          </a:prstGeom>
          <a:ln>
            <a:noFill/>
          </a:ln>
        </p:spPr>
      </p:pic>
      <p:sp>
        <p:nvSpPr>
          <p:cNvPr id="98" name="PlaceHolder 8"/>
          <p:cNvSpPr>
            <a:spLocks noGrp="1"/>
          </p:cNvSpPr>
          <p:nvPr>
            <p:ph type="title"/>
          </p:nvPr>
        </p:nvSpPr>
        <p:spPr>
          <a:xfrm>
            <a:off x="609480" y="273600"/>
            <a:ext cx="10972440" cy="1144800"/>
          </a:xfrm>
          <a:prstGeom prst="rect">
            <a:avLst/>
          </a:prstGeom>
        </p:spPr>
        <p:txBody>
          <a:bodyPr wrap="none" lIns="0" tIns="0" rIns="0" bIns="0" anchor="ctr"/>
          <a:lstStyle/>
          <a:p>
            <a:r>
              <a:rPr lang="en-US"/>
              <a:t>Click to edit the title text format</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cp.sys.comcast.net/browse/INFRA-19844" TargetMode="External"/><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hyperlink" Target="https://ccp.sys.comcast.net/browse/RDKSVREQ-12764" TargetMode="External"/><Relationship Id="rId4" Type="http://schemas.openxmlformats.org/officeDocument/2006/relationships/hyperlink" Target="https://www.teamccp.com/jira/browse/FWREQ-285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3213000" y="2986920"/>
            <a:ext cx="8597520" cy="1394280"/>
          </a:xfrm>
          <a:prstGeom prst="rect">
            <a:avLst/>
          </a:prstGeom>
        </p:spPr>
        <p:txBody>
          <a:bodyPr lIns="90000" tIns="45000" rIns="90000" bIns="45000"/>
          <a:lstStyle/>
          <a:p>
            <a:pPr>
              <a:lnSpc>
                <a:spcPct val="100000"/>
              </a:lnSpc>
            </a:pPr>
            <a:r>
              <a:rPr lang="en-US" sz="3600" b="1" dirty="0">
                <a:solidFill>
                  <a:schemeClr val="tx1">
                    <a:lumMod val="75000"/>
                    <a:lumOff val="25000"/>
                  </a:schemeClr>
                </a:solidFill>
                <a:effectLst>
                  <a:outerShdw blurRad="38100" dist="38100" dir="2700000" algn="tl">
                    <a:srgbClr val="000000">
                      <a:alpha val="43137"/>
                    </a:srgbClr>
                  </a:outerShdw>
                </a:effectLst>
                <a:latin typeface="Calibri"/>
              </a:rPr>
              <a:t>Comcast Predictive Analytics </a:t>
            </a:r>
          </a:p>
          <a:p>
            <a:pPr>
              <a:lnSpc>
                <a:spcPct val="100000"/>
              </a:lnSpc>
            </a:pPr>
            <a:endParaRPr dirty="0">
              <a:solidFill>
                <a:schemeClr val="tx1">
                  <a:lumMod val="75000"/>
                  <a:lumOff val="25000"/>
                </a:schemeClr>
              </a:solidFill>
            </a:endParaRPr>
          </a:p>
          <a:p>
            <a:pPr>
              <a:lnSpc>
                <a:spcPct val="100000"/>
              </a:lnSpc>
            </a:pPr>
            <a:r>
              <a:rPr lang="en-US" sz="2400" dirty="0">
                <a:solidFill>
                  <a:schemeClr val="tx1">
                    <a:lumMod val="75000"/>
                    <a:lumOff val="25000"/>
                  </a:schemeClr>
                </a:solidFill>
                <a:latin typeface="Calibri"/>
              </a:rPr>
              <a:t>                                                           </a:t>
            </a:r>
            <a:r>
              <a:rPr lang="en-US" sz="2400" b="1" dirty="0">
                <a:solidFill>
                  <a:schemeClr val="tx1">
                    <a:lumMod val="75000"/>
                    <a:lumOff val="25000"/>
                  </a:schemeClr>
                </a:solidFill>
                <a:latin typeface="Calibri"/>
              </a:rPr>
              <a:t>Weekly Status Report – Week </a:t>
            </a:r>
            <a:r>
              <a:rPr lang="en-US" sz="2400" b="1" dirty="0" smtClean="0">
                <a:solidFill>
                  <a:schemeClr val="tx1">
                    <a:lumMod val="75000"/>
                    <a:lumOff val="25000"/>
                  </a:schemeClr>
                </a:solidFill>
                <a:latin typeface="Calibri"/>
              </a:rPr>
              <a:t>06</a:t>
            </a:r>
            <a:endParaRPr b="1" dirty="0">
              <a:solidFill>
                <a:schemeClr val="tx1">
                  <a:lumMod val="75000"/>
                  <a:lumOff val="25000"/>
                </a:schemeClr>
              </a:solidFill>
            </a:endParaRPr>
          </a:p>
          <a:p>
            <a:pPr>
              <a:lnSpc>
                <a:spcPct val="100000"/>
              </a:lnSpc>
            </a:pPr>
            <a:endParaRPr dirty="0"/>
          </a:p>
        </p:txBody>
      </p:sp>
      <p:sp>
        <p:nvSpPr>
          <p:cNvPr id="139" name="TextShape 2"/>
          <p:cNvSpPr txBox="1"/>
          <p:nvPr/>
        </p:nvSpPr>
        <p:spPr>
          <a:xfrm>
            <a:off x="3213000" y="6064200"/>
            <a:ext cx="8597520" cy="317160"/>
          </a:xfrm>
          <a:prstGeom prst="rect">
            <a:avLst/>
          </a:prstGeom>
        </p:spPr>
        <p:txBody>
          <a:bodyPr lIns="90000" tIns="45000" rIns="90000" bIns="45000"/>
          <a:lstStyle/>
          <a:p>
            <a:pPr>
              <a:lnSpc>
                <a:spcPct val="100000"/>
              </a:lnSpc>
            </a:pPr>
            <a:r>
              <a:rPr lang="en-US" sz="1600" dirty="0" smtClean="0">
                <a:solidFill>
                  <a:srgbClr val="FFFFFF"/>
                </a:solidFill>
                <a:latin typeface="Calibri"/>
              </a:rPr>
              <a:t>09  February 2018</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smtClean="0">
                <a:solidFill>
                  <a:srgbClr val="0000CC"/>
                </a:solidFill>
                <a:effectLst>
                  <a:outerShdw blurRad="38100" dist="38100" dir="2700000" algn="tl">
                    <a:srgbClr val="000000">
                      <a:alpha val="43137"/>
                    </a:srgbClr>
                  </a:outerShdw>
                </a:effectLst>
                <a:latin typeface="Calibri"/>
              </a:rPr>
              <a:t>Pending Tickets</a:t>
            </a:r>
            <a:endParaRPr sz="3600" dirty="0">
              <a:solidFill>
                <a:srgbClr val="0000CC"/>
              </a:solidFill>
              <a:effectLst>
                <a:outerShdw blurRad="38100" dist="38100" dir="2700000" algn="tl">
                  <a:srgbClr val="000000">
                    <a:alpha val="43137"/>
                  </a:srgbClr>
                </a:outerShdw>
              </a:effectLst>
              <a:latin typeface="Calibri"/>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2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5959" y="673100"/>
            <a:ext cx="11751867" cy="5016758"/>
          </a:xfrm>
          <a:prstGeom prst="rect">
            <a:avLst/>
          </a:prstGeom>
          <a:noFill/>
        </p:spPr>
        <p:txBody>
          <a:bodyPr wrap="square" rtlCol="0">
            <a:spAutoFit/>
          </a:bodyPr>
          <a:lstStyle/>
          <a:p>
            <a:pPr marL="457200" indent="-457200">
              <a:lnSpc>
                <a:spcPct val="250000"/>
              </a:lnSpc>
              <a:buFont typeface="+mj-lt"/>
              <a:buAutoNum type="arabicPeriod"/>
            </a:pPr>
            <a:r>
              <a:rPr lang="en-IN" sz="2000" b="1" dirty="0">
                <a:latin typeface="Calibri" panose="020F0502020204030204" pitchFamily="34" charset="0"/>
              </a:rPr>
              <a:t>Enable port access for Site to Site(Tata) VPN for allocated </a:t>
            </a:r>
            <a:r>
              <a:rPr lang="en-IN" sz="2000" b="1" dirty="0" smtClean="0">
                <a:latin typeface="Calibri" panose="020F0502020204030204" pitchFamily="34" charset="0"/>
              </a:rPr>
              <a:t>AWS VM's </a:t>
            </a:r>
            <a:r>
              <a:rPr lang="en-IN" sz="2000" dirty="0" smtClean="0">
                <a:latin typeface="Calibri" panose="020F0502020204030204" pitchFamily="34" charset="0"/>
              </a:rPr>
              <a:t>- </a:t>
            </a:r>
          </a:p>
          <a:p>
            <a:pPr lvl="1">
              <a:lnSpc>
                <a:spcPct val="250000"/>
              </a:lnSpc>
            </a:pPr>
            <a:r>
              <a:rPr lang="en-IN" sz="2000" dirty="0" smtClean="0">
                <a:latin typeface="Calibri" panose="020F0502020204030204" pitchFamily="34" charset="0"/>
                <a:hlinkClick r:id="rId3"/>
              </a:rPr>
              <a:t>https</a:t>
            </a:r>
            <a:r>
              <a:rPr lang="en-IN" sz="2000" dirty="0">
                <a:latin typeface="Calibri" panose="020F0502020204030204" pitchFamily="34" charset="0"/>
                <a:hlinkClick r:id="rId3"/>
              </a:rPr>
              <a:t>://</a:t>
            </a:r>
            <a:r>
              <a:rPr lang="en-IN" sz="2000" dirty="0" smtClean="0">
                <a:latin typeface="Calibri" panose="020F0502020204030204" pitchFamily="34" charset="0"/>
                <a:hlinkClick r:id="rId3"/>
              </a:rPr>
              <a:t>ccp.sys.comcast.net/browse/INFRA-19844</a:t>
            </a:r>
            <a:endParaRPr lang="en-IN" sz="2000" dirty="0" smtClean="0">
              <a:latin typeface="Calibri" panose="020F0502020204030204" pitchFamily="34" charset="0"/>
            </a:endParaRPr>
          </a:p>
          <a:p>
            <a:pPr marL="457200" indent="-457200">
              <a:lnSpc>
                <a:spcPct val="250000"/>
              </a:lnSpc>
              <a:buFont typeface="+mj-lt"/>
              <a:buAutoNum type="arabicPeriod"/>
            </a:pPr>
            <a:r>
              <a:rPr lang="en-IN" sz="2000" b="1" dirty="0" smtClean="0">
                <a:latin typeface="Calibri" panose="020F0502020204030204" pitchFamily="34" charset="0"/>
              </a:rPr>
              <a:t>To enable </a:t>
            </a:r>
            <a:r>
              <a:rPr lang="en-IN" sz="2000" b="1" dirty="0">
                <a:latin typeface="Calibri" panose="020F0502020204030204" pitchFamily="34" charset="0"/>
              </a:rPr>
              <a:t>access to Ashburn data center to pull CIR </a:t>
            </a:r>
            <a:r>
              <a:rPr lang="en-IN" sz="2000" b="1" dirty="0" smtClean="0">
                <a:latin typeface="Calibri" panose="020F0502020204030204" pitchFamily="34" charset="0"/>
              </a:rPr>
              <a:t>data</a:t>
            </a:r>
            <a:r>
              <a:rPr lang="en-IN" sz="2000" b="1" dirty="0">
                <a:latin typeface="Calibri" panose="020F0502020204030204" pitchFamily="34" charset="0"/>
              </a:rPr>
              <a:t> </a:t>
            </a:r>
            <a:r>
              <a:rPr lang="en-IN" sz="2000" dirty="0" smtClean="0">
                <a:latin typeface="Calibri" panose="020F0502020204030204" pitchFamily="34" charset="0"/>
              </a:rPr>
              <a:t>- </a:t>
            </a:r>
          </a:p>
          <a:p>
            <a:pPr lvl="1"/>
            <a:r>
              <a:rPr lang="en-IN" sz="2000" dirty="0" smtClean="0">
                <a:latin typeface="Calibri" panose="020F0502020204030204" pitchFamily="34" charset="0"/>
                <a:hlinkClick r:id="rId4"/>
              </a:rPr>
              <a:t>https</a:t>
            </a:r>
            <a:r>
              <a:rPr lang="en-IN" sz="2000" dirty="0">
                <a:latin typeface="Calibri" panose="020F0502020204030204" pitchFamily="34" charset="0"/>
                <a:hlinkClick r:id="rId4"/>
              </a:rPr>
              <a:t>://</a:t>
            </a:r>
            <a:r>
              <a:rPr lang="en-IN" sz="2000" dirty="0" smtClean="0">
                <a:latin typeface="Calibri" panose="020F0502020204030204" pitchFamily="34" charset="0"/>
                <a:hlinkClick r:id="rId4"/>
              </a:rPr>
              <a:t>www.teamccp.com/jira/browse/FWREQ-2859</a:t>
            </a:r>
            <a:r>
              <a:rPr lang="en-IN" sz="2000" dirty="0" smtClean="0">
                <a:latin typeface="Calibri" panose="020F0502020204030204" pitchFamily="34" charset="0"/>
              </a:rPr>
              <a:t> </a:t>
            </a:r>
          </a:p>
          <a:p>
            <a:pPr lvl="1">
              <a:lnSpc>
                <a:spcPct val="250000"/>
              </a:lnSpc>
            </a:pPr>
            <a:r>
              <a:rPr lang="en-IN" sz="2000" b="1" dirty="0" smtClean="0">
                <a:solidFill>
                  <a:srgbClr val="006600"/>
                </a:solidFill>
                <a:latin typeface="Calibri" panose="020F0502020204030204" pitchFamily="34" charset="0"/>
              </a:rPr>
              <a:t>(Redirecting the CIR data from Open stack VM to AWS EMR Master node ) </a:t>
            </a:r>
            <a:r>
              <a:rPr lang="en-IN" sz="2000" b="1" dirty="0" smtClean="0">
                <a:solidFill>
                  <a:srgbClr val="0000CC"/>
                </a:solidFill>
                <a:latin typeface="Calibri" panose="020F0502020204030204" pitchFamily="34" charset="0"/>
              </a:rPr>
              <a:t>~ </a:t>
            </a:r>
            <a:r>
              <a:rPr lang="en-IN" sz="2000" b="1" u="sng" dirty="0" smtClean="0">
                <a:solidFill>
                  <a:srgbClr val="0000CC"/>
                </a:solidFill>
                <a:latin typeface="Calibri" panose="020F0502020204030204" pitchFamily="34" charset="0"/>
              </a:rPr>
              <a:t>EDA End of Feb</a:t>
            </a:r>
          </a:p>
          <a:p>
            <a:pPr marL="457200" indent="-457200">
              <a:lnSpc>
                <a:spcPct val="250000"/>
              </a:lnSpc>
              <a:buFont typeface="+mj-lt"/>
              <a:buAutoNum type="arabicPeriod"/>
            </a:pPr>
            <a:r>
              <a:rPr lang="en-IN" sz="2000" b="1" dirty="0" smtClean="0">
                <a:latin typeface="Calibri" panose="020F0502020204030204" pitchFamily="34" charset="0"/>
              </a:rPr>
              <a:t>EMR Cluster validation - </a:t>
            </a:r>
            <a:r>
              <a:rPr lang="en-IN" sz="2000" b="1" dirty="0">
                <a:latin typeface="Calibri" panose="020F0502020204030204" pitchFamily="34" charset="0"/>
              </a:rPr>
              <a:t>enabling ports on Cluster to access Spark </a:t>
            </a:r>
            <a:r>
              <a:rPr lang="en-IN" sz="2000" b="1" dirty="0" smtClean="0">
                <a:latin typeface="Calibri" panose="020F0502020204030204" pitchFamily="34" charset="0"/>
              </a:rPr>
              <a:t>UI </a:t>
            </a:r>
            <a:r>
              <a:rPr lang="en-IN" sz="2000" dirty="0" smtClean="0">
                <a:latin typeface="Calibri" panose="020F0502020204030204" pitchFamily="34" charset="0"/>
              </a:rPr>
              <a:t>-</a:t>
            </a:r>
          </a:p>
          <a:p>
            <a:pPr lvl="1">
              <a:lnSpc>
                <a:spcPct val="250000"/>
              </a:lnSpc>
            </a:pPr>
            <a:r>
              <a:rPr lang="en-IN" sz="2000" dirty="0">
                <a:latin typeface="Calibri" panose="020F0502020204030204" pitchFamily="34" charset="0"/>
              </a:rPr>
              <a:t> </a:t>
            </a:r>
            <a:r>
              <a:rPr lang="en-IN" sz="2000" dirty="0">
                <a:latin typeface="Calibri" panose="020F0502020204030204" pitchFamily="34" charset="0"/>
                <a:hlinkClick r:id="rId5"/>
              </a:rPr>
              <a:t>https://</a:t>
            </a:r>
            <a:r>
              <a:rPr lang="en-IN" sz="2000" dirty="0" smtClean="0">
                <a:latin typeface="Calibri" panose="020F0502020204030204" pitchFamily="34" charset="0"/>
                <a:hlinkClick r:id="rId5"/>
              </a:rPr>
              <a:t>ccp.sys.comcast.net/browse/RDKSVREQ-12764</a:t>
            </a:r>
            <a:endParaRPr lang="en-IN" sz="2000" b="1" dirty="0" smtClean="0">
              <a:solidFill>
                <a:srgbClr val="0000CC"/>
              </a:solidFill>
              <a:latin typeface="Calibri" panose="020F0502020204030204" pitchFamily="34" charset="0"/>
            </a:endParaRPr>
          </a:p>
        </p:txBody>
      </p:sp>
    </p:spTree>
    <p:extLst>
      <p:ext uri="{BB962C8B-B14F-4D97-AF65-F5344CB8AC3E}">
        <p14:creationId xmlns:p14="http://schemas.microsoft.com/office/powerpoint/2010/main" val="271080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165100" y="2892360"/>
            <a:ext cx="11619046"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defPPr>
              <a:defRPr lang="en-US"/>
            </a:defPPr>
            <a:lvl1pPr>
              <a:defRPr sz="3200">
                <a:solidFill>
                  <a:srgbClr val="0000CC"/>
                </a:solidFill>
                <a:effectLst>
                  <a:outerShdw blurRad="38100" dist="38100" dir="2700000" algn="tl">
                    <a:srgbClr val="000000">
                      <a:alpha val="43137"/>
                    </a:srgbClr>
                  </a:outerShdw>
                </a:effectLst>
                <a:latin typeface="Calibri"/>
              </a:defRPr>
            </a:lvl1pPr>
          </a:lstStyle>
          <a:p>
            <a:r>
              <a:rPr lang="en-IN" dirty="0"/>
              <a:t>Backup Slides </a:t>
            </a:r>
            <a:endParaRPr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2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917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165100" y="2892360"/>
            <a:ext cx="11619046"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defPPr>
              <a:defRPr lang="en-US"/>
            </a:defPPr>
            <a:lvl1pPr>
              <a:defRPr sz="3200">
                <a:solidFill>
                  <a:srgbClr val="0000CC"/>
                </a:solidFill>
                <a:effectLst>
                  <a:outerShdw blurRad="38100" dist="38100" dir="2700000" algn="tl">
                    <a:srgbClr val="000000">
                      <a:alpha val="43137"/>
                    </a:srgbClr>
                  </a:outerShdw>
                </a:effectLst>
                <a:latin typeface="Calibri"/>
              </a:defRPr>
            </a:lvl1pPr>
          </a:lstStyle>
          <a:p>
            <a:r>
              <a:rPr lang="en-IN" dirty="0" smtClean="0"/>
              <a:t>PHASE 3 – KEY TASKS AND APPROACHES TO FOLLOW</a:t>
            </a:r>
            <a:endParaRPr dirty="0"/>
          </a:p>
        </p:txBody>
      </p:sp>
    </p:spTree>
    <p:extLst>
      <p:ext uri="{BB962C8B-B14F-4D97-AF65-F5344CB8AC3E}">
        <p14:creationId xmlns:p14="http://schemas.microsoft.com/office/powerpoint/2010/main" val="168586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495300"/>
            <a:ext cx="11015663"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71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311150"/>
            <a:ext cx="11017250" cy="627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83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330200"/>
            <a:ext cx="11015663" cy="623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47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330200"/>
            <a:ext cx="11015663" cy="623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76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92100"/>
            <a:ext cx="11015663" cy="623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385763"/>
            <a:ext cx="11018837"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19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33350"/>
            <a:ext cx="11161713" cy="655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49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a:solidFill>
                  <a:srgbClr val="0000CC"/>
                </a:solidFill>
                <a:effectLst>
                  <a:outerShdw blurRad="38100" dist="38100" dir="2700000" algn="tl">
                    <a:srgbClr val="000000">
                      <a:alpha val="43137"/>
                    </a:srgbClr>
                  </a:outerShdw>
                </a:effectLst>
                <a:latin typeface="Calibri"/>
              </a:rPr>
              <a:t>Weekly Status Report</a:t>
            </a:r>
            <a:endParaRPr sz="3600" dirty="0">
              <a:solidFill>
                <a:srgbClr val="0000CC"/>
              </a:solidFill>
              <a:effectLst>
                <a:outerShdw blurRad="38100" dist="38100" dir="2700000" algn="tl">
                  <a:srgbClr val="000000">
                    <a:alpha val="43137"/>
                  </a:srgbClr>
                </a:outerShdw>
              </a:effectLst>
              <a:latin typeface="Calibri"/>
            </a:endParaRPr>
          </a:p>
        </p:txBody>
      </p:sp>
      <p:sp>
        <p:nvSpPr>
          <p:cNvPr id="7" name="TextShape 4"/>
          <p:cNvSpPr txBox="1"/>
          <p:nvPr/>
        </p:nvSpPr>
        <p:spPr>
          <a:xfrm>
            <a:off x="6668851" y="1341011"/>
            <a:ext cx="1885251" cy="442820"/>
          </a:xfrm>
          <a:prstGeom prst="rect">
            <a:avLst/>
          </a:prstGeom>
        </p:spPr>
        <p:txBody>
          <a:bodyPr wrap="none" lIns="90000" tIns="45000" rIns="90000" bIns="45000"/>
          <a:lstStyle/>
          <a:p>
            <a:r>
              <a:rPr lang="en-IN" sz="1600" b="1" dirty="0"/>
              <a:t>Week 15 (Current)</a:t>
            </a:r>
          </a:p>
          <a:p>
            <a:endParaRPr sz="1600" b="1" dirty="0"/>
          </a:p>
        </p:txBody>
      </p:sp>
      <p:sp>
        <p:nvSpPr>
          <p:cNvPr id="18" name="Right Arrow 17"/>
          <p:cNvSpPr/>
          <p:nvPr/>
        </p:nvSpPr>
        <p:spPr>
          <a:xfrm rot="10800000">
            <a:off x="4887888" y="1469799"/>
            <a:ext cx="1747289" cy="110707"/>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a:off x="4925988" y="3774900"/>
            <a:ext cx="1747289" cy="110707"/>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Shape 4"/>
          <p:cNvSpPr txBox="1"/>
          <p:nvPr/>
        </p:nvSpPr>
        <p:spPr>
          <a:xfrm>
            <a:off x="6681529" y="3634565"/>
            <a:ext cx="1885251" cy="442820"/>
          </a:xfrm>
          <a:prstGeom prst="rect">
            <a:avLst/>
          </a:prstGeom>
        </p:spPr>
        <p:txBody>
          <a:bodyPr wrap="none" lIns="90000" tIns="45000" rIns="90000" bIns="45000"/>
          <a:lstStyle/>
          <a:p>
            <a:r>
              <a:rPr lang="en-IN" sz="1600" b="1" dirty="0"/>
              <a:t>Week 16 (Next)</a:t>
            </a:r>
          </a:p>
          <a:p>
            <a:endParaRPr sz="1600" b="1" dirty="0"/>
          </a:p>
        </p:txBody>
      </p:sp>
      <p:sp>
        <p:nvSpPr>
          <p:cNvPr id="4" name="TextBox 3"/>
          <p:cNvSpPr txBox="1"/>
          <p:nvPr/>
        </p:nvSpPr>
        <p:spPr>
          <a:xfrm>
            <a:off x="5032632" y="4393705"/>
            <a:ext cx="184731" cy="369332"/>
          </a:xfrm>
          <a:prstGeom prst="rect">
            <a:avLst/>
          </a:prstGeom>
          <a:noFill/>
        </p:spPr>
        <p:txBody>
          <a:bodyPr wrap="none" rtlCol="0">
            <a:spAutoFit/>
          </a:bodyPr>
          <a:lstStyle/>
          <a:p>
            <a:endParaRPr lang="en-IN" dirty="0"/>
          </a:p>
        </p:txBody>
      </p:sp>
      <p:sp>
        <p:nvSpPr>
          <p:cNvPr id="30" name="TextShape 1"/>
          <p:cNvSpPr txBox="1"/>
          <p:nvPr/>
        </p:nvSpPr>
        <p:spPr>
          <a:xfrm>
            <a:off x="5071456" y="853161"/>
            <a:ext cx="2540020" cy="505826"/>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defPPr>
              <a:defRPr lang="en-US"/>
            </a:defPPr>
            <a:lvl1pPr>
              <a:defRPr sz="3600">
                <a:solidFill>
                  <a:srgbClr val="00A7E1"/>
                </a:solidFill>
                <a:latin typeface="Calibri"/>
              </a:defRPr>
            </a:lvl1pPr>
          </a:lstStyle>
          <a:p>
            <a:r>
              <a:rPr lang="en-US" sz="2400" dirty="0">
                <a:solidFill>
                  <a:srgbClr val="0000CC"/>
                </a:solidFill>
              </a:rPr>
              <a:t>    </a:t>
            </a:r>
            <a:r>
              <a:rPr lang="en-US" sz="2400" dirty="0" smtClean="0">
                <a:solidFill>
                  <a:srgbClr val="0000CC"/>
                </a:solidFill>
              </a:rPr>
              <a:t>Current Week</a:t>
            </a:r>
            <a:endParaRPr sz="2400" dirty="0">
              <a:solidFill>
                <a:srgbClr val="0000CC"/>
              </a:solidFill>
            </a:endParaRPr>
          </a:p>
        </p:txBody>
      </p:sp>
      <p:sp>
        <p:nvSpPr>
          <p:cNvPr id="16" name="Rectangle 8"/>
          <p:cNvSpPr>
            <a:spLocks noChangeArrowheads="1"/>
          </p:cNvSpPr>
          <p:nvPr/>
        </p:nvSpPr>
        <p:spPr bwMode="auto">
          <a:xfrm>
            <a:off x="4862512" y="1294059"/>
            <a:ext cx="7145313" cy="3862141"/>
          </a:xfrm>
          <a:prstGeom prst="rect">
            <a:avLst/>
          </a:prstGeom>
          <a:solidFill>
            <a:srgbClr val="FFFFFF"/>
          </a:solidFill>
          <a:ln w="25560" cap="flat">
            <a:solidFill>
              <a:srgbClr val="ACA8F6"/>
            </a:solidFill>
            <a:round/>
            <a:headEnd/>
            <a:tailEnd/>
          </a:ln>
          <a:effectLst>
            <a:glow rad="101600">
              <a:schemeClr val="accent4">
                <a:satMod val="175000"/>
                <a:alpha val="40000"/>
              </a:schemeClr>
            </a:glow>
            <a:outerShdw blurRad="63500" dist="38099" dir="2700000" algn="ctr" rotWithShape="0">
              <a:srgbClr val="000000">
                <a:alpha val="74998"/>
              </a:srgbClr>
            </a:outerShdw>
          </a:effectLst>
          <a:extLst/>
        </p:spPr>
        <p:txBody>
          <a:bodyPr wrap="none" lIns="90000" tIns="45000" rIns="90000" bIns="45000" anchor="t"/>
          <a:lstStyle/>
          <a:p>
            <a:pPr>
              <a:lnSpc>
                <a:spcPct val="150000"/>
              </a:lnSpc>
            </a:pPr>
            <a:r>
              <a:rPr lang="en-US" dirty="0"/>
              <a:t> </a:t>
            </a:r>
            <a:r>
              <a:rPr lang="en-US" sz="1400" b="1" u="sng" dirty="0">
                <a:latin typeface="Calibri" panose="020F0502020204030204" pitchFamily="34" charset="0"/>
              </a:rPr>
              <a:t>Action Items</a:t>
            </a:r>
            <a:r>
              <a:rPr lang="en-US" sz="1400" b="1" dirty="0">
                <a:latin typeface="Calibri" panose="020F0502020204030204" pitchFamily="34" charset="0"/>
              </a:rPr>
              <a:t>  </a:t>
            </a:r>
            <a:endParaRPr lang="en-IN" sz="1400" dirty="0">
              <a:latin typeface="Calibri" panose="020F0502020204030204" pitchFamily="34" charset="0"/>
            </a:endParaRPr>
          </a:p>
          <a:p>
            <a:pPr>
              <a:lnSpc>
                <a:spcPct val="150000"/>
              </a:lnSpc>
            </a:pPr>
            <a:r>
              <a:rPr lang="en-IN" sz="1400" b="1" u="sng" dirty="0">
                <a:latin typeface="Calibri" panose="020F0502020204030204" pitchFamily="34" charset="0"/>
              </a:rPr>
              <a:t>Phase </a:t>
            </a:r>
            <a:r>
              <a:rPr lang="en-IN" sz="1400" b="1" u="sng" dirty="0" smtClean="0">
                <a:latin typeface="Calibri" panose="020F0502020204030204" pitchFamily="34" charset="0"/>
              </a:rPr>
              <a:t>III </a:t>
            </a:r>
            <a:endParaRPr lang="en-IN" sz="1400" u="sng" dirty="0" smtClean="0">
              <a:latin typeface="Calibri" panose="020F0502020204030204" pitchFamily="34" charset="0"/>
            </a:endParaRPr>
          </a:p>
          <a:p>
            <a:pPr marL="342900" indent="-342900">
              <a:lnSpc>
                <a:spcPct val="150000"/>
              </a:lnSpc>
              <a:buFont typeface="+mj-lt"/>
              <a:buAutoNum type="arabicPeriod"/>
            </a:pPr>
            <a:r>
              <a:rPr lang="en-IN" sz="1400" dirty="0">
                <a:latin typeface="Calibri" panose="020F0502020204030204" pitchFamily="34" charset="0"/>
              </a:rPr>
              <a:t>S3 data pushing into AWS EMR Master node – dry run </a:t>
            </a:r>
          </a:p>
          <a:p>
            <a:pPr marL="342900" indent="-342900">
              <a:lnSpc>
                <a:spcPct val="150000"/>
              </a:lnSpc>
              <a:buFont typeface="+mj-lt"/>
              <a:buAutoNum type="arabicPeriod"/>
            </a:pPr>
            <a:r>
              <a:rPr lang="en-IN" sz="1400" dirty="0" smtClean="0">
                <a:latin typeface="Calibri" panose="020F0502020204030204" pitchFamily="34" charset="0"/>
              </a:rPr>
              <a:t>VMs Migration – II ( Open stack VMs to AWS )</a:t>
            </a:r>
          </a:p>
          <a:p>
            <a:pPr marL="342900" indent="-342900">
              <a:lnSpc>
                <a:spcPct val="150000"/>
              </a:lnSpc>
              <a:buFont typeface="+mj-lt"/>
              <a:buAutoNum type="arabicPeriod"/>
            </a:pPr>
            <a:r>
              <a:rPr lang="en-IN" sz="1400" dirty="0">
                <a:latin typeface="Calibri" panose="020F0502020204030204" pitchFamily="34" charset="0"/>
              </a:rPr>
              <a:t>Data Analysis – Redshift </a:t>
            </a:r>
            <a:r>
              <a:rPr lang="en-IN" sz="1400" dirty="0" smtClean="0">
                <a:latin typeface="Calibri" panose="020F0502020204030204" pitchFamily="34" charset="0"/>
              </a:rPr>
              <a:t>( ~ S3 )</a:t>
            </a:r>
          </a:p>
          <a:p>
            <a:pPr marL="342900" indent="-342900">
              <a:lnSpc>
                <a:spcPct val="150000"/>
              </a:lnSpc>
              <a:buFont typeface="+mj-lt"/>
              <a:buAutoNum type="arabicPeriod"/>
            </a:pPr>
            <a:r>
              <a:rPr lang="en-IN" sz="1400" dirty="0" smtClean="0">
                <a:latin typeface="Calibri" panose="020F0502020204030204" pitchFamily="34" charset="0"/>
              </a:rPr>
              <a:t>CIR Predictions Pipeline setup on AWS EC2 ( Redshift ) – Stand by Setup </a:t>
            </a:r>
          </a:p>
          <a:p>
            <a:pPr marL="342900" indent="-342900">
              <a:lnSpc>
                <a:spcPct val="150000"/>
              </a:lnSpc>
              <a:buFont typeface="+mj-lt"/>
              <a:buAutoNum type="arabicPeriod"/>
            </a:pPr>
            <a:r>
              <a:rPr lang="en-IN" sz="1400" dirty="0" smtClean="0">
                <a:latin typeface="Calibri" panose="020F0502020204030204" pitchFamily="34" charset="0"/>
              </a:rPr>
              <a:t>Rewriting the ETL Codes for Redshift and S3 as the sources</a:t>
            </a:r>
          </a:p>
          <a:p>
            <a:pPr marL="342900" indent="-342900">
              <a:lnSpc>
                <a:spcPct val="150000"/>
              </a:lnSpc>
              <a:buFont typeface="+mj-lt"/>
              <a:buAutoNum type="arabicPeriod"/>
            </a:pPr>
            <a:r>
              <a:rPr lang="en-IN" sz="1400" dirty="0" smtClean="0">
                <a:latin typeface="Calibri" panose="020F0502020204030204" pitchFamily="34" charset="0"/>
              </a:rPr>
              <a:t>ML Experiments – Unscheduled Reboot Predictions &amp; Key call drivers for CIR </a:t>
            </a:r>
          </a:p>
          <a:p>
            <a:pPr>
              <a:lnSpc>
                <a:spcPct val="150000"/>
              </a:lnSpc>
            </a:pPr>
            <a:r>
              <a:rPr lang="en-IN" sz="1400" b="1" u="sng" dirty="0" smtClean="0">
                <a:latin typeface="Calibri" panose="020F0502020204030204" pitchFamily="34" charset="0"/>
              </a:rPr>
              <a:t>Other Important Activities</a:t>
            </a:r>
            <a:endParaRPr lang="en-IN" sz="1400" dirty="0">
              <a:latin typeface="Calibri" panose="020F0502020204030204" pitchFamily="34" charset="0"/>
            </a:endParaRPr>
          </a:p>
          <a:p>
            <a:pPr marL="342900" lvl="0" indent="-342900">
              <a:lnSpc>
                <a:spcPct val="150000"/>
              </a:lnSpc>
              <a:buFont typeface="+mj-lt"/>
              <a:buAutoNum type="arabicPeriod"/>
            </a:pPr>
            <a:r>
              <a:rPr lang="en-IN" sz="1400" dirty="0" smtClean="0">
                <a:latin typeface="Calibri" panose="020F0502020204030204" pitchFamily="34" charset="0"/>
              </a:rPr>
              <a:t>EMR Cluster validation and UI check for data distribution by running examples.</a:t>
            </a:r>
            <a:endParaRPr lang="en-IN" sz="1400" dirty="0">
              <a:latin typeface="Calibri" panose="020F0502020204030204" pitchFamily="34" charset="0"/>
            </a:endParaRPr>
          </a:p>
          <a:p>
            <a:pPr marL="342900" lvl="0" indent="-342900">
              <a:lnSpc>
                <a:spcPct val="150000"/>
              </a:lnSpc>
              <a:buFont typeface="+mj-lt"/>
              <a:buAutoNum type="arabicPeriod"/>
            </a:pPr>
            <a:r>
              <a:rPr lang="en-IN" sz="1400" dirty="0" smtClean="0">
                <a:latin typeface="Calibri" panose="020F0502020204030204" pitchFamily="34" charset="0"/>
              </a:rPr>
              <a:t>All the required packages installation on AWS EC2 Instances for Predictions Pipeline.</a:t>
            </a:r>
          </a:p>
          <a:p>
            <a:pPr lvl="0"/>
            <a:endParaRPr lang="en-IN" sz="1600" dirty="0" smtClean="0">
              <a:latin typeface="Calibri" panose="020F0502020204030204" pitchFamily="34" charset="0"/>
              <a:ea typeface="Microsoft YaHei" charset="0"/>
              <a:cs typeface="Times New Roman"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Shape 1"/>
          <p:cNvSpPr txBox="1"/>
          <p:nvPr/>
        </p:nvSpPr>
        <p:spPr>
          <a:xfrm>
            <a:off x="179759" y="5410556"/>
            <a:ext cx="1941142" cy="505826"/>
          </a:xfrm>
          <a:prstGeom prst="rect">
            <a:avLst/>
          </a:prstGeom>
        </p:spPr>
        <p:style>
          <a:lnRef idx="0">
            <a:schemeClr val="accent6"/>
          </a:lnRef>
          <a:fillRef idx="3">
            <a:schemeClr val="accent6"/>
          </a:fillRef>
          <a:effectRef idx="3">
            <a:schemeClr val="accent6"/>
          </a:effectRef>
          <a:fontRef idx="minor">
            <a:schemeClr val="lt1"/>
          </a:fontRef>
        </p:style>
        <p:txBody>
          <a:bodyPr lIns="90000" tIns="45000" rIns="90000" bIns="45000"/>
          <a:lstStyle>
            <a:defPPr>
              <a:defRPr lang="en-US"/>
            </a:defPPr>
            <a:lvl1pPr>
              <a:defRPr sz="3600">
                <a:solidFill>
                  <a:srgbClr val="00A7E1"/>
                </a:solidFill>
                <a:latin typeface="Calibri"/>
              </a:defRPr>
            </a:lvl1pPr>
          </a:lstStyle>
          <a:p>
            <a:r>
              <a:rPr lang="en-US" sz="2400" dirty="0">
                <a:solidFill>
                  <a:srgbClr val="0000CC"/>
                </a:solidFill>
              </a:rPr>
              <a:t>    </a:t>
            </a:r>
            <a:r>
              <a:rPr lang="en-US" sz="2400" dirty="0" smtClean="0">
                <a:solidFill>
                  <a:srgbClr val="0000CC"/>
                </a:solidFill>
              </a:rPr>
              <a:t>Next Week</a:t>
            </a:r>
            <a:endParaRPr sz="2400" dirty="0">
              <a:solidFill>
                <a:srgbClr val="0000CC"/>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59" y="1207675"/>
            <a:ext cx="4379541" cy="348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255959" y="2463800"/>
            <a:ext cx="4379541" cy="431800"/>
          </a:xfrm>
          <a:prstGeom prst="roundRect">
            <a:avLst/>
          </a:prstGeom>
          <a:noFill/>
          <a:ln>
            <a:solidFill>
              <a:srgbClr val="ACA8F6"/>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8"/>
          <p:cNvSpPr>
            <a:spLocks noChangeArrowheads="1"/>
          </p:cNvSpPr>
          <p:nvPr/>
        </p:nvSpPr>
        <p:spPr bwMode="auto">
          <a:xfrm>
            <a:off x="2082801" y="5257800"/>
            <a:ext cx="9925025" cy="1117600"/>
          </a:xfrm>
          <a:prstGeom prst="rect">
            <a:avLst/>
          </a:prstGeom>
          <a:solidFill>
            <a:srgbClr val="FFFFFF"/>
          </a:solidFill>
          <a:ln w="25560" cap="flat">
            <a:solidFill>
              <a:schemeClr val="accent6">
                <a:lumMod val="75000"/>
              </a:schemeClr>
            </a:solidFill>
            <a:round/>
            <a:headEnd/>
            <a:tailEnd/>
          </a:ln>
          <a:effectLst>
            <a:glow rad="101600">
              <a:schemeClr val="accent6">
                <a:satMod val="175000"/>
                <a:alpha val="40000"/>
              </a:schemeClr>
            </a:glow>
            <a:outerShdw blurRad="63500" dist="38099" dir="2700000" algn="ctr" rotWithShape="0">
              <a:srgbClr val="000000">
                <a:alpha val="74998"/>
              </a:srgbClr>
            </a:outerShdw>
          </a:effectLst>
          <a:extLst/>
        </p:spPr>
        <p:txBody>
          <a:bodyPr wrap="none" lIns="90000" tIns="45000" rIns="90000" bIns="45000" anchor="t"/>
          <a:lstStyle/>
          <a:p>
            <a:pPr marL="342900" lvl="0" indent="-342900">
              <a:buFont typeface="+mj-lt"/>
              <a:buAutoNum type="arabicPeriod"/>
            </a:pPr>
            <a:r>
              <a:rPr lang="en-IN" sz="1600" dirty="0" smtClean="0">
                <a:latin typeface="Calibri" panose="020F0502020204030204" pitchFamily="34" charset="0"/>
                <a:ea typeface="Microsoft YaHei" charset="0"/>
                <a:cs typeface="Times New Roman" charset="0"/>
              </a:rPr>
              <a:t>Redshift - CIR Predictions pipeline on AWS EC2 with results ( Tableau site to be accessible for results ) – Track 1</a:t>
            </a:r>
          </a:p>
          <a:p>
            <a:pPr marL="342900" lvl="0" indent="-342900">
              <a:buFont typeface="+mj-lt"/>
              <a:buAutoNum type="arabicPeriod"/>
            </a:pPr>
            <a:r>
              <a:rPr lang="en-IN" sz="1600" dirty="0" smtClean="0">
                <a:latin typeface="Calibri" panose="020F0502020204030204" pitchFamily="34" charset="0"/>
                <a:ea typeface="Microsoft YaHei" charset="0"/>
                <a:cs typeface="Times New Roman" charset="0"/>
              </a:rPr>
              <a:t>S3 – CIR Predictions pipeline : ETL Code logics implementations and end to end testing/validation – </a:t>
            </a:r>
            <a:r>
              <a:rPr lang="en-IN" sz="1600" b="1" dirty="0" smtClean="0">
                <a:latin typeface="Calibri" panose="020F0502020204030204" pitchFamily="34" charset="0"/>
                <a:ea typeface="Microsoft YaHei" charset="0"/>
                <a:cs typeface="Times New Roman" charset="0"/>
              </a:rPr>
              <a:t>Track 2 ( Main</a:t>
            </a:r>
            <a:r>
              <a:rPr lang="en-IN" sz="1600" dirty="0" smtClean="0">
                <a:latin typeface="Calibri" panose="020F0502020204030204" pitchFamily="34" charset="0"/>
                <a:ea typeface="Microsoft YaHei" charset="0"/>
                <a:cs typeface="Times New Roman" charset="0"/>
              </a:rPr>
              <a:t>)</a:t>
            </a:r>
          </a:p>
          <a:p>
            <a:pPr marL="342900" lvl="0" indent="-342900">
              <a:buFont typeface="+mj-lt"/>
              <a:buAutoNum type="arabicPeriod"/>
            </a:pPr>
            <a:r>
              <a:rPr lang="en-IN" sz="1600" dirty="0" smtClean="0">
                <a:latin typeface="Calibri" panose="020F0502020204030204" pitchFamily="34" charset="0"/>
                <a:ea typeface="Microsoft YaHei" charset="0"/>
                <a:cs typeface="Times New Roman" charset="0"/>
              </a:rPr>
              <a:t>ML Experiments – Unscheduled Reboot Predictions &amp; Key call drivers CIR &amp; using Redshift.</a:t>
            </a:r>
            <a:endParaRPr lang="en-IN" sz="1600" dirty="0">
              <a:latin typeface="Calibri" panose="020F0502020204030204" pitchFamily="34" charset="0"/>
              <a:ea typeface="Microsoft YaHei" charset="0"/>
              <a:cs typeface="Times New Roman" charset="0"/>
            </a:endParaRPr>
          </a:p>
          <a:p>
            <a:pPr marL="342900" lvl="0" indent="-342900">
              <a:buFont typeface="+mj-lt"/>
              <a:buAutoNum type="arabicPeriod"/>
            </a:pPr>
            <a:r>
              <a:rPr lang="en-IN" sz="1600" dirty="0" smtClean="0">
                <a:latin typeface="Calibri" panose="020F0502020204030204" pitchFamily="34" charset="0"/>
                <a:ea typeface="Microsoft YaHei" charset="0"/>
                <a:cs typeface="Times New Roman" charset="0"/>
              </a:rPr>
              <a:t>CIR Operationalization – Track 1 &amp; Track 2 ( All ports , ETL Code logics, EMR Cluster hdfs config setup completion )</a:t>
            </a:r>
            <a:endParaRPr lang="en-IN" sz="1600" dirty="0">
              <a:latin typeface="Calibri" panose="020F0502020204030204" pitchFamily="34" charset="0"/>
              <a:ea typeface="Microsoft YaHei" charset="0"/>
              <a:cs typeface="Times New Roman" charset="0"/>
            </a:endParaRPr>
          </a:p>
        </p:txBody>
      </p:sp>
    </p:spTree>
    <p:extLst>
      <p:ext uri="{BB962C8B-B14F-4D97-AF65-F5344CB8AC3E}">
        <p14:creationId xmlns:p14="http://schemas.microsoft.com/office/powerpoint/2010/main" val="36464421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277813"/>
            <a:ext cx="11160125"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07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925513"/>
            <a:ext cx="1101725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431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IN" sz="3500" dirty="0" smtClean="0">
                <a:solidFill>
                  <a:srgbClr val="0000CC"/>
                </a:solidFill>
                <a:effectLst>
                  <a:outerShdw blurRad="38100" dist="38100" dir="2700000" algn="tl">
                    <a:srgbClr val="000000">
                      <a:alpha val="43137"/>
                    </a:srgbClr>
                  </a:outerShdw>
                </a:effectLst>
                <a:latin typeface="Calibri"/>
              </a:rPr>
              <a:t>Utilization of Node health Information</a:t>
            </a:r>
            <a:endParaRPr lang="en-IN" sz="3500" dirty="0">
              <a:solidFill>
                <a:srgbClr val="0000CC"/>
              </a:solidFill>
              <a:effectLst>
                <a:outerShdw blurRad="38100" dist="38100" dir="2700000" algn="tl">
                  <a:srgbClr val="000000">
                    <a:alpha val="43137"/>
                  </a:srgbClr>
                </a:outerShdw>
              </a:effectLst>
              <a:latin typeface="Calibri"/>
            </a:endParaRPr>
          </a:p>
        </p:txBody>
      </p:sp>
      <p:sp>
        <p:nvSpPr>
          <p:cNvPr id="6" name="TextBox 5"/>
          <p:cNvSpPr txBox="1"/>
          <p:nvPr/>
        </p:nvSpPr>
        <p:spPr>
          <a:xfrm>
            <a:off x="255959" y="939800"/>
            <a:ext cx="11828067" cy="2308324"/>
          </a:xfrm>
          <a:prstGeom prst="rect">
            <a:avLst/>
          </a:prstGeom>
          <a:noFill/>
        </p:spPr>
        <p:txBody>
          <a:bodyPr wrap="square" rtlCol="0">
            <a:spAutoFit/>
          </a:bodyPr>
          <a:lstStyle/>
          <a:p>
            <a:pPr>
              <a:lnSpc>
                <a:spcPct val="200000"/>
              </a:lnSpc>
            </a:pPr>
            <a:r>
              <a:rPr lang="en-IN" sz="2400" b="1" u="sng" dirty="0" smtClean="0">
                <a:latin typeface="Calibri" panose="020F0502020204030204" pitchFamily="34" charset="0"/>
              </a:rPr>
              <a:t>Making </a:t>
            </a:r>
            <a:r>
              <a:rPr lang="en-IN" sz="2400" b="1" u="sng" dirty="0">
                <a:latin typeface="Calibri" panose="020F0502020204030204" pitchFamily="34" charset="0"/>
              </a:rPr>
              <a:t>use of node-health </a:t>
            </a:r>
            <a:r>
              <a:rPr lang="en-IN" sz="2400" b="1" u="sng" dirty="0" smtClean="0">
                <a:latin typeface="Calibri" panose="020F0502020204030204" pitchFamily="34" charset="0"/>
              </a:rPr>
              <a:t>information</a:t>
            </a:r>
          </a:p>
          <a:p>
            <a:pPr marL="342900" indent="-342900">
              <a:lnSpc>
                <a:spcPct val="200000"/>
              </a:lnSpc>
              <a:buFont typeface="Arial" panose="020B0604020202020204" pitchFamily="34" charset="0"/>
              <a:buChar char="•"/>
            </a:pPr>
            <a:r>
              <a:rPr lang="en-IN" sz="2400" dirty="0" smtClean="0">
                <a:latin typeface="Calibri" panose="020F0502020204030204" pitchFamily="34" charset="0"/>
              </a:rPr>
              <a:t>Node health information will be used to check if calls or unscheduled Reboots are caused by poor node health rather than any notable error pattern in Telemetry data.</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2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74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366840" y="1905120"/>
            <a:ext cx="11444040" cy="1022760"/>
          </a:xfrm>
          <a:prstGeom prst="rect">
            <a:avLst/>
          </a:prstGeom>
        </p:spPr>
        <p:txBody>
          <a:bodyPr lIns="90000" tIns="45000" rIns="90000" bIns="45000"/>
          <a:lstStyle/>
          <a:p>
            <a:pPr algn="ctr">
              <a:lnSpc>
                <a:spcPct val="100000"/>
              </a:lnSpc>
            </a:pPr>
            <a:r>
              <a:rPr lang="en-US" sz="6000" dirty="0">
                <a:solidFill>
                  <a:srgbClr val="FFFFFF"/>
                </a:solidFill>
                <a:effectLst>
                  <a:outerShdw blurRad="38100" dist="38100" dir="2700000" algn="tl">
                    <a:srgbClr val="000000">
                      <a:alpha val="43137"/>
                    </a:srgbClr>
                  </a:outerShdw>
                </a:effectLst>
                <a:latin typeface="Calibri"/>
              </a:rPr>
              <a:t>Thank You</a:t>
            </a:r>
            <a:endParaRPr dirty="0">
              <a:effectLst>
                <a:outerShdw blurRad="38100" dist="38100" dir="2700000" algn="tl">
                  <a:srgbClr val="000000">
                    <a:alpha val="43137"/>
                  </a:srgbClr>
                </a:outerShdw>
              </a:effectLst>
            </a:endParaRPr>
          </a:p>
        </p:txBody>
      </p:sp>
      <p:sp>
        <p:nvSpPr>
          <p:cNvPr id="204" name="CustomShape 2"/>
          <p:cNvSpPr/>
          <p:nvPr/>
        </p:nvSpPr>
        <p:spPr>
          <a:xfrm>
            <a:off x="366840" y="3822480"/>
            <a:ext cx="11444040" cy="659880"/>
          </a:xfrm>
          <a:prstGeom prst="rect">
            <a:avLst/>
          </a:prstGeom>
          <a:noFill/>
          <a:ln>
            <a:noFill/>
          </a:ln>
        </p:spPr>
        <p:txBody>
          <a:bodyPr/>
          <a:lstStyle/>
          <a:p>
            <a:pPr algn="ctr">
              <a:lnSpc>
                <a:spcPct val="150000"/>
              </a:lnSpc>
            </a:pPr>
            <a:r>
              <a:rPr lang="en-IN" sz="1100" b="1">
                <a:solidFill>
                  <a:srgbClr val="5E5E5E"/>
                </a:solidFill>
                <a:latin typeface="Calibri"/>
              </a:rPr>
              <a:t>ITPB Road  Whitefield Bangalore 560048 India  | Tel +91 80 2297 9123  |  Fax +91 80 2841 1474</a:t>
            </a:r>
            <a:endParaRPr/>
          </a:p>
          <a:p>
            <a:pPr algn="ctr">
              <a:lnSpc>
                <a:spcPct val="150000"/>
              </a:lnSpc>
            </a:pPr>
            <a:r>
              <a:rPr lang="en-IN" sz="1100" u="sng">
                <a:solidFill>
                  <a:srgbClr val="5E5E5E"/>
                </a:solidFill>
                <a:latin typeface="Calibri"/>
              </a:rPr>
              <a:t>info@tataelxsi.com</a:t>
            </a:r>
            <a:endParaRPr/>
          </a:p>
        </p:txBody>
      </p:sp>
      <p:sp>
        <p:nvSpPr>
          <p:cNvPr id="205" name="CustomShape 3"/>
          <p:cNvSpPr/>
          <p:nvPr/>
        </p:nvSpPr>
        <p:spPr>
          <a:xfrm>
            <a:off x="214200" y="4483080"/>
            <a:ext cx="11756520" cy="307440"/>
          </a:xfrm>
          <a:prstGeom prst="rect">
            <a:avLst/>
          </a:prstGeom>
          <a:noFill/>
          <a:ln>
            <a:noFill/>
          </a:ln>
        </p:spPr>
        <p:txBody>
          <a:bodyPr/>
          <a:lstStyle/>
          <a:p>
            <a:pPr algn="ctr">
              <a:lnSpc>
                <a:spcPct val="100000"/>
              </a:lnSpc>
            </a:pPr>
            <a:r>
              <a:rPr lang="en-IN" sz="1200" u="sng">
                <a:solidFill>
                  <a:srgbClr val="00A7E1"/>
                </a:solidFill>
                <a:latin typeface="Calibri"/>
              </a:rPr>
              <a:t>www.tataelxsi.com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smtClean="0">
                <a:solidFill>
                  <a:srgbClr val="0000CC"/>
                </a:solidFill>
                <a:effectLst>
                  <a:outerShdw blurRad="38100" dist="38100" dir="2700000" algn="tl">
                    <a:srgbClr val="000000">
                      <a:alpha val="43137"/>
                    </a:srgbClr>
                  </a:outerShdw>
                </a:effectLst>
                <a:latin typeface="Calibri"/>
              </a:rPr>
              <a:t>Contents</a:t>
            </a:r>
            <a:endParaRPr sz="3600" dirty="0">
              <a:solidFill>
                <a:srgbClr val="0000CC"/>
              </a:solidFill>
              <a:effectLst>
                <a:outerShdw blurRad="38100" dist="38100" dir="2700000" algn="tl">
                  <a:srgbClr val="000000">
                    <a:alpha val="43137"/>
                  </a:srgbClr>
                </a:outerShdw>
              </a:effectLst>
              <a:latin typeface="Calibri"/>
            </a:endParaRPr>
          </a:p>
        </p:txBody>
      </p:sp>
      <p:sp>
        <p:nvSpPr>
          <p:cNvPr id="7" name="TextBox 6"/>
          <p:cNvSpPr txBox="1"/>
          <p:nvPr/>
        </p:nvSpPr>
        <p:spPr>
          <a:xfrm>
            <a:off x="255959" y="977900"/>
            <a:ext cx="11751867"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smtClean="0">
                <a:latin typeface="Agency FB" panose="020B0503020202020204" pitchFamily="34" charset="0"/>
              </a:rPr>
              <a:t>Phase III – ETL and ML Module Sub tasks							4	</a:t>
            </a: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ETL Module – Sub tasks  </a:t>
            </a:r>
            <a:r>
              <a:rPr lang="en-IN" sz="2400" dirty="0">
                <a:latin typeface="Agency FB" panose="020B0503020202020204" pitchFamily="34" charset="0"/>
              </a:rPr>
              <a:t>	</a:t>
            </a:r>
            <a:r>
              <a:rPr lang="en-IN" sz="2400" dirty="0" smtClean="0">
                <a:latin typeface="Agency FB" panose="020B0503020202020204" pitchFamily="34" charset="0"/>
              </a:rPr>
              <a:t>								5	</a:t>
            </a: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Data Analysis 										6</a:t>
            </a:r>
          </a:p>
          <a:p>
            <a:pPr marL="342900" indent="-342900">
              <a:lnSpc>
                <a:spcPct val="150000"/>
              </a:lnSpc>
              <a:buFont typeface="Arial" panose="020B0604020202020204" pitchFamily="34" charset="0"/>
              <a:buChar char="•"/>
            </a:pPr>
            <a:r>
              <a:rPr lang="en-IN" sz="2400" dirty="0">
                <a:latin typeface="Agency FB" panose="020B0503020202020204" pitchFamily="34" charset="0"/>
              </a:rPr>
              <a:t>Unscheduled Reboot – Prediction Model </a:t>
            </a:r>
            <a:r>
              <a:rPr lang="en-IN" sz="2400" dirty="0" smtClean="0">
                <a:latin typeface="Agency FB" panose="020B0503020202020204" pitchFamily="34" charset="0"/>
              </a:rPr>
              <a:t>							7	</a:t>
            </a: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Key call drivers – CIR									8 - </a:t>
            </a:r>
            <a:r>
              <a:rPr lang="en-IN" sz="2400" dirty="0">
                <a:latin typeface="Agency FB" panose="020B0503020202020204" pitchFamily="34" charset="0"/>
              </a:rPr>
              <a:t>9</a:t>
            </a:r>
            <a:endParaRPr lang="en-IN" sz="2400" dirty="0" smtClean="0">
              <a:latin typeface="Agency FB" panose="020B0503020202020204" pitchFamily="34" charset="0"/>
            </a:endParaRP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Pending Tickets									10</a:t>
            </a:r>
            <a:endParaRPr lang="en-IN" sz="2400" dirty="0">
              <a:latin typeface="Agency FB" panose="020B0503020202020204" pitchFamily="34" charset="0"/>
            </a:endParaRP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Backup – Phase III: Key Tasks and Approaches to follow					12 – 21</a:t>
            </a:r>
          </a:p>
          <a:p>
            <a:pPr marL="342900" indent="-342900">
              <a:lnSpc>
                <a:spcPct val="150000"/>
              </a:lnSpc>
              <a:buFont typeface="Arial" panose="020B0604020202020204" pitchFamily="34" charset="0"/>
              <a:buChar char="•"/>
            </a:pPr>
            <a:r>
              <a:rPr lang="en-IN" sz="2400" dirty="0" smtClean="0">
                <a:latin typeface="Agency FB" panose="020B0503020202020204" pitchFamily="34" charset="0"/>
              </a:rPr>
              <a:t>Backup – Node Health Information								22</a:t>
            </a:r>
            <a:endParaRPr lang="en-IN" sz="2400" dirty="0">
              <a:latin typeface="Agency FB" panose="020B0503020202020204" pitchFamily="34" charset="0"/>
            </a:endParaRPr>
          </a:p>
        </p:txBody>
      </p:sp>
    </p:spTree>
    <p:extLst>
      <p:ext uri="{BB962C8B-B14F-4D97-AF65-F5344CB8AC3E}">
        <p14:creationId xmlns:p14="http://schemas.microsoft.com/office/powerpoint/2010/main" val="421464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smtClean="0">
                <a:solidFill>
                  <a:srgbClr val="0000CC"/>
                </a:solidFill>
                <a:effectLst>
                  <a:outerShdw blurRad="38100" dist="38100" dir="2700000" algn="tl">
                    <a:srgbClr val="000000">
                      <a:alpha val="43137"/>
                    </a:srgbClr>
                  </a:outerShdw>
                </a:effectLst>
                <a:latin typeface="Calibri"/>
              </a:rPr>
              <a:t>Sub Tasks – Phase III</a:t>
            </a:r>
            <a:endParaRPr sz="3600" dirty="0">
              <a:solidFill>
                <a:srgbClr val="0000CC"/>
              </a:solidFill>
              <a:effectLst>
                <a:outerShdw blurRad="38100" dist="38100" dir="2700000" algn="tl">
                  <a:srgbClr val="000000">
                    <a:alpha val="43137"/>
                  </a:srgbClr>
                </a:outerShdw>
              </a:effectLst>
              <a:latin typeface="Calibri"/>
            </a:endParaRPr>
          </a:p>
        </p:txBody>
      </p:sp>
      <p:sp>
        <p:nvSpPr>
          <p:cNvPr id="6" name="Rounded Rectangle 5"/>
          <p:cNvSpPr/>
          <p:nvPr/>
        </p:nvSpPr>
        <p:spPr>
          <a:xfrm>
            <a:off x="3505200" y="1397000"/>
            <a:ext cx="2032000" cy="127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CIR Prediction model ( PROD)</a:t>
            </a:r>
          </a:p>
          <a:p>
            <a:pPr algn="ctr"/>
            <a:r>
              <a:rPr lang="en-IN" dirty="0" smtClean="0">
                <a:latin typeface="Calibri" panose="020F0502020204030204" pitchFamily="34" charset="0"/>
              </a:rPr>
              <a:t>Setup &amp; Predictions ( EC2 )</a:t>
            </a:r>
            <a:endParaRPr lang="en-IN" dirty="0">
              <a:latin typeface="Calibri" panose="020F0502020204030204" pitchFamily="34" charset="0"/>
            </a:endParaRPr>
          </a:p>
        </p:txBody>
      </p:sp>
      <p:sp>
        <p:nvSpPr>
          <p:cNvPr id="7" name="Rounded Rectangle 6"/>
          <p:cNvSpPr/>
          <p:nvPr/>
        </p:nvSpPr>
        <p:spPr>
          <a:xfrm>
            <a:off x="6286500" y="1397000"/>
            <a:ext cx="1879600" cy="127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Data Pull from S3 to EMR Master Node </a:t>
            </a:r>
          </a:p>
        </p:txBody>
      </p:sp>
      <p:sp>
        <p:nvSpPr>
          <p:cNvPr id="8" name="Rounded Rectangle 7"/>
          <p:cNvSpPr/>
          <p:nvPr/>
        </p:nvSpPr>
        <p:spPr>
          <a:xfrm>
            <a:off x="8826500" y="1397000"/>
            <a:ext cx="1892300" cy="127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New ETL Logics implementation (EMR)</a:t>
            </a:r>
          </a:p>
          <a:p>
            <a:pPr algn="ctr"/>
            <a:r>
              <a:rPr lang="en-IN" dirty="0" smtClean="0">
                <a:latin typeface="Calibri" panose="020F0502020204030204" pitchFamily="34" charset="0"/>
              </a:rPr>
              <a:t>for ML feed </a:t>
            </a:r>
            <a:endParaRPr lang="en-IN" dirty="0">
              <a:latin typeface="Calibri" panose="020F0502020204030204" pitchFamily="34" charset="0"/>
            </a:endParaRPr>
          </a:p>
        </p:txBody>
      </p:sp>
      <p:sp>
        <p:nvSpPr>
          <p:cNvPr id="9" name="Rounded Rectangle 8"/>
          <p:cNvSpPr/>
          <p:nvPr/>
        </p:nvSpPr>
        <p:spPr>
          <a:xfrm>
            <a:off x="812800" y="1397000"/>
            <a:ext cx="1843459" cy="127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b="1" u="sng" dirty="0" smtClean="0">
                <a:latin typeface="Calibri" panose="020F0502020204030204" pitchFamily="34" charset="0"/>
              </a:rPr>
              <a:t>Migration </a:t>
            </a:r>
          </a:p>
          <a:p>
            <a:pPr algn="ctr"/>
            <a:r>
              <a:rPr lang="en-IN" dirty="0" smtClean="0">
                <a:latin typeface="Calibri" panose="020F0502020204030204" pitchFamily="34" charset="0"/>
              </a:rPr>
              <a:t>Open stack  to AWS</a:t>
            </a:r>
            <a:endParaRPr lang="en-IN" dirty="0">
              <a:latin typeface="Calibri" panose="020F0502020204030204" pitchFamily="34" charset="0"/>
            </a:endParaRPr>
          </a:p>
        </p:txBody>
      </p:sp>
      <p:sp>
        <p:nvSpPr>
          <p:cNvPr id="11" name="Rounded Rectangle 10"/>
          <p:cNvSpPr/>
          <p:nvPr/>
        </p:nvSpPr>
        <p:spPr>
          <a:xfrm>
            <a:off x="596900" y="901699"/>
            <a:ext cx="10680700" cy="300990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93700" y="901699"/>
            <a:ext cx="170375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IN" sz="1400" b="1" dirty="0" smtClean="0">
                <a:latin typeface="Calibri" panose="020F0502020204030204" pitchFamily="34" charset="0"/>
              </a:rPr>
              <a:t>ETL Module</a:t>
            </a:r>
            <a:endParaRPr lang="en-IN" sz="1400" b="1" dirty="0">
              <a:latin typeface="Calibri" panose="020F0502020204030204" pitchFamily="34" charset="0"/>
            </a:endParaRPr>
          </a:p>
        </p:txBody>
      </p:sp>
      <p:sp>
        <p:nvSpPr>
          <p:cNvPr id="19" name="Rounded Rectangle 18"/>
          <p:cNvSpPr/>
          <p:nvPr/>
        </p:nvSpPr>
        <p:spPr>
          <a:xfrm>
            <a:off x="176765" y="4114800"/>
            <a:ext cx="11831061" cy="22606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3238500" y="2705100"/>
            <a:ext cx="2298700" cy="1015663"/>
          </a:xfrm>
          <a:prstGeom prst="rect">
            <a:avLst/>
          </a:prstGeom>
          <a:noFill/>
        </p:spPr>
        <p:txBody>
          <a:bodyPr wrap="square" rtlCol="0">
            <a:spAutoFit/>
          </a:bodyPr>
          <a:lstStyle/>
          <a:p>
            <a:pPr marL="285750" indent="-285750">
              <a:buFont typeface="Arial" panose="020B0604020202020204" pitchFamily="34" charset="0"/>
              <a:buChar char="•"/>
            </a:pPr>
            <a:r>
              <a:rPr lang="en-IN" sz="1200" b="1" dirty="0" smtClean="0">
                <a:solidFill>
                  <a:schemeClr val="accent6">
                    <a:lumMod val="75000"/>
                  </a:schemeClr>
                </a:solidFill>
                <a:latin typeface="Calibri" panose="020F0502020204030204" pitchFamily="34" charset="0"/>
              </a:rPr>
              <a:t>Open stack VMs production pipeline setup and Prediction results on EC2 Standalone VMs.</a:t>
            </a:r>
          </a:p>
          <a:p>
            <a:pPr marL="285750" indent="-285750">
              <a:buFont typeface="Arial" panose="020B0604020202020204" pitchFamily="34" charset="0"/>
              <a:buChar char="•"/>
            </a:pPr>
            <a:r>
              <a:rPr lang="en-IN" sz="1200" b="1" dirty="0" smtClean="0">
                <a:solidFill>
                  <a:srgbClr val="FF0000"/>
                </a:solidFill>
                <a:latin typeface="Calibri" panose="020F0502020204030204" pitchFamily="34" charset="0"/>
              </a:rPr>
              <a:t>Direct access  &amp; Ports.</a:t>
            </a:r>
            <a:endParaRPr lang="en-IN" sz="1200" b="1" dirty="0">
              <a:solidFill>
                <a:srgbClr val="FF0000"/>
              </a:solidFill>
              <a:latin typeface="Calibri" panose="020F0502020204030204" pitchFamily="34" charset="0"/>
            </a:endParaRPr>
          </a:p>
        </p:txBody>
      </p:sp>
      <p:sp>
        <p:nvSpPr>
          <p:cNvPr id="23" name="TextBox 22"/>
          <p:cNvSpPr txBox="1"/>
          <p:nvPr/>
        </p:nvSpPr>
        <p:spPr>
          <a:xfrm>
            <a:off x="812800" y="2717800"/>
            <a:ext cx="2298700"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smtClean="0">
                <a:latin typeface="Calibri" panose="020F0502020204030204" pitchFamily="34" charset="0"/>
              </a:rPr>
              <a:t>Migration plan – II </a:t>
            </a:r>
          </a:p>
          <a:p>
            <a:pPr marL="171450" indent="-171450">
              <a:buFont typeface="Arial" panose="020B0604020202020204" pitchFamily="34" charset="0"/>
              <a:buChar char="•"/>
            </a:pPr>
            <a:r>
              <a:rPr lang="en-IN" sz="1200" dirty="0" smtClean="0">
                <a:latin typeface="Calibri" panose="020F0502020204030204" pitchFamily="34" charset="0"/>
              </a:rPr>
              <a:t>Tagged AWS VMs  - Dev , Prod </a:t>
            </a:r>
          </a:p>
          <a:p>
            <a:pPr marL="171450" indent="-171450">
              <a:buFont typeface="Arial" panose="020B0604020202020204" pitchFamily="34" charset="0"/>
              <a:buChar char="•"/>
            </a:pPr>
            <a:r>
              <a:rPr lang="en-IN" sz="1200" dirty="0" smtClean="0">
                <a:latin typeface="Calibri" panose="020F0502020204030204" pitchFamily="34" charset="0"/>
              </a:rPr>
              <a:t>Implementation Plan Completed.</a:t>
            </a:r>
          </a:p>
        </p:txBody>
      </p:sp>
      <p:sp>
        <p:nvSpPr>
          <p:cNvPr id="24" name="TextBox 23"/>
          <p:cNvSpPr txBox="1"/>
          <p:nvPr/>
        </p:nvSpPr>
        <p:spPr>
          <a:xfrm>
            <a:off x="5903292" y="2695832"/>
            <a:ext cx="2618408" cy="1200329"/>
          </a:xfrm>
          <a:prstGeom prst="rect">
            <a:avLst/>
          </a:prstGeom>
          <a:noFill/>
        </p:spPr>
        <p:txBody>
          <a:bodyPr wrap="square" rtlCol="0">
            <a:spAutoFit/>
          </a:bodyPr>
          <a:lstStyle/>
          <a:p>
            <a:pPr marL="285750" indent="-285750">
              <a:buFont typeface="Arial" panose="020B0604020202020204" pitchFamily="34" charset="0"/>
              <a:buChar char="•"/>
            </a:pPr>
            <a:r>
              <a:rPr lang="en-IN" sz="1200" b="1" dirty="0" smtClean="0">
                <a:solidFill>
                  <a:srgbClr val="FF0000"/>
                </a:solidFill>
                <a:latin typeface="Calibri" panose="020F0502020204030204" pitchFamily="34" charset="0"/>
              </a:rPr>
              <a:t>RDKB filtered Telemetry data to be extracted/pulled  from S3          ( 15.5 M all data ) and stored on EMR Master node for processing.</a:t>
            </a:r>
          </a:p>
          <a:p>
            <a:pPr marL="285750" indent="-285750">
              <a:buFont typeface="Arial" panose="020B0604020202020204" pitchFamily="34" charset="0"/>
              <a:buChar char="•"/>
            </a:pPr>
            <a:r>
              <a:rPr lang="en-IN" sz="1200" b="1" dirty="0" smtClean="0">
                <a:solidFill>
                  <a:schemeClr val="accent6">
                    <a:lumMod val="75000"/>
                  </a:schemeClr>
                </a:solidFill>
                <a:latin typeface="Calibri" panose="020F0502020204030204" pitchFamily="34" charset="0"/>
              </a:rPr>
              <a:t>CIR data streaming into EMR Master node.</a:t>
            </a:r>
            <a:endParaRPr lang="en-IN" sz="1200" b="1" dirty="0">
              <a:solidFill>
                <a:schemeClr val="accent6">
                  <a:lumMod val="75000"/>
                </a:schemeClr>
              </a:solidFill>
              <a:latin typeface="Calibri" panose="020F0502020204030204" pitchFamily="34" charset="0"/>
            </a:endParaRPr>
          </a:p>
        </p:txBody>
      </p:sp>
      <p:sp>
        <p:nvSpPr>
          <p:cNvPr id="25" name="TextBox 24"/>
          <p:cNvSpPr txBox="1"/>
          <p:nvPr/>
        </p:nvSpPr>
        <p:spPr>
          <a:xfrm>
            <a:off x="8559800" y="2683132"/>
            <a:ext cx="2618408" cy="1200329"/>
          </a:xfrm>
          <a:prstGeom prst="rect">
            <a:avLst/>
          </a:prstGeom>
          <a:noFill/>
        </p:spPr>
        <p:txBody>
          <a:bodyPr wrap="square" rtlCol="0">
            <a:spAutoFit/>
          </a:bodyPr>
          <a:lstStyle/>
          <a:p>
            <a:pPr marL="285750" indent="-285750">
              <a:buFont typeface="Arial" panose="020B0604020202020204" pitchFamily="34" charset="0"/>
              <a:buChar char="•"/>
            </a:pPr>
            <a:r>
              <a:rPr lang="en-IN" sz="1200" b="1" dirty="0" smtClean="0">
                <a:solidFill>
                  <a:schemeClr val="accent6">
                    <a:lumMod val="75000"/>
                  </a:schemeClr>
                </a:solidFill>
                <a:latin typeface="Calibri" panose="020F0502020204030204" pitchFamily="34" charset="0"/>
              </a:rPr>
              <a:t>DFs creation  ( bootup,non-bootup &amp; keep alive ) </a:t>
            </a:r>
          </a:p>
          <a:p>
            <a:pPr marL="285750" indent="-285750">
              <a:buFont typeface="+mj-lt"/>
              <a:buAutoNum type="arabicPeriod"/>
            </a:pPr>
            <a:r>
              <a:rPr lang="en-IN" sz="1200" b="1" dirty="0" smtClean="0">
                <a:solidFill>
                  <a:schemeClr val="accent6">
                    <a:lumMod val="75000"/>
                  </a:schemeClr>
                </a:solidFill>
                <a:latin typeface="Calibri" panose="020F0502020204030204" pitchFamily="34" charset="0"/>
              </a:rPr>
              <a:t>Timeslot DF</a:t>
            </a:r>
          </a:p>
          <a:p>
            <a:pPr marL="285750" indent="-285750">
              <a:buFont typeface="+mj-lt"/>
              <a:buAutoNum type="arabicPeriod"/>
            </a:pPr>
            <a:r>
              <a:rPr lang="en-IN" sz="1200" b="1" dirty="0" smtClean="0">
                <a:solidFill>
                  <a:schemeClr val="accent6">
                    <a:lumMod val="75000"/>
                  </a:schemeClr>
                </a:solidFill>
                <a:latin typeface="Calibri" panose="020F0502020204030204" pitchFamily="34" charset="0"/>
              </a:rPr>
              <a:t>Mean DF</a:t>
            </a:r>
          </a:p>
          <a:p>
            <a:pPr marL="285750" indent="-285750">
              <a:buFont typeface="+mj-lt"/>
              <a:buAutoNum type="arabicPeriod"/>
            </a:pPr>
            <a:r>
              <a:rPr lang="en-IN" sz="1200" b="1" dirty="0" smtClean="0">
                <a:solidFill>
                  <a:schemeClr val="accent6">
                    <a:lumMod val="75000"/>
                  </a:schemeClr>
                </a:solidFill>
                <a:latin typeface="Calibri" panose="020F0502020204030204" pitchFamily="34" charset="0"/>
              </a:rPr>
              <a:t>Sum DF</a:t>
            </a:r>
          </a:p>
          <a:p>
            <a:pPr marL="285750" indent="-285750">
              <a:buFont typeface="+mj-lt"/>
              <a:buAutoNum type="arabicPeriod"/>
            </a:pPr>
            <a:endParaRPr lang="en-IN" sz="1200" dirty="0">
              <a:latin typeface="Calibri" panose="020F0502020204030204" pitchFamily="34" charset="0"/>
            </a:endParaRPr>
          </a:p>
        </p:txBody>
      </p:sp>
      <p:sp>
        <p:nvSpPr>
          <p:cNvPr id="39" name="TextBox 38"/>
          <p:cNvSpPr txBox="1"/>
          <p:nvPr/>
        </p:nvSpPr>
        <p:spPr>
          <a:xfrm>
            <a:off x="284770" y="3969142"/>
            <a:ext cx="170375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IN" sz="1400" b="1" dirty="0" smtClean="0">
                <a:latin typeface="Calibri" panose="020F0502020204030204" pitchFamily="34" charset="0"/>
              </a:rPr>
              <a:t>ML Module</a:t>
            </a:r>
            <a:endParaRPr lang="en-IN" sz="1400" b="1" dirty="0">
              <a:latin typeface="Calibri" panose="020F0502020204030204" pitchFamily="34" charset="0"/>
            </a:endParaRPr>
          </a:p>
        </p:txBody>
      </p:sp>
      <p:sp>
        <p:nvSpPr>
          <p:cNvPr id="2" name="Minus 1"/>
          <p:cNvSpPr/>
          <p:nvPr/>
        </p:nvSpPr>
        <p:spPr>
          <a:xfrm rot="2891011">
            <a:off x="1232879" y="2628900"/>
            <a:ext cx="599705" cy="466298"/>
          </a:xfrm>
          <a:prstGeom prst="mathMinus">
            <a:avLst/>
          </a:prstGeom>
          <a:solidFill>
            <a:srgbClr val="33CC33"/>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Minus 32"/>
          <p:cNvSpPr/>
          <p:nvPr/>
        </p:nvSpPr>
        <p:spPr>
          <a:xfrm rot="8428759">
            <a:off x="1373109" y="2549460"/>
            <a:ext cx="1059058" cy="466298"/>
          </a:xfrm>
          <a:prstGeom prst="mathMinus">
            <a:avLst/>
          </a:prstGeom>
          <a:solidFill>
            <a:srgbClr val="33CC33"/>
          </a:solidFill>
          <a:ln>
            <a:no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4300" y="927099"/>
            <a:ext cx="1206500"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3050" y="914399"/>
            <a:ext cx="1206500"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2100" y="927099"/>
            <a:ext cx="1206500"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3390900" y="6489700"/>
            <a:ext cx="241300" cy="182744"/>
          </a:xfrm>
          <a:prstGeom prst="ellipse">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0" name="TextBox 9"/>
          <p:cNvSpPr txBox="1"/>
          <p:nvPr/>
        </p:nvSpPr>
        <p:spPr>
          <a:xfrm>
            <a:off x="3610584" y="6375400"/>
            <a:ext cx="1545616" cy="338554"/>
          </a:xfrm>
          <a:prstGeom prst="rect">
            <a:avLst/>
          </a:prstGeom>
          <a:noFill/>
        </p:spPr>
        <p:txBody>
          <a:bodyPr wrap="square" rtlCol="0">
            <a:spAutoFit/>
          </a:bodyPr>
          <a:lstStyle/>
          <a:p>
            <a:r>
              <a:rPr lang="en-IN" sz="1600" dirty="0" smtClean="0">
                <a:latin typeface="Calibri" panose="020F0502020204030204" pitchFamily="34" charset="0"/>
              </a:rPr>
              <a:t>In progress</a:t>
            </a:r>
            <a:endParaRPr lang="en-IN" sz="1600" dirty="0">
              <a:latin typeface="Calibri" panose="020F0502020204030204" pitchFamily="34" charset="0"/>
            </a:endParaRPr>
          </a:p>
        </p:txBody>
      </p:sp>
      <p:sp>
        <p:nvSpPr>
          <p:cNvPr id="42" name="Oval 41"/>
          <p:cNvSpPr/>
          <p:nvPr/>
        </p:nvSpPr>
        <p:spPr>
          <a:xfrm>
            <a:off x="4959350" y="6485822"/>
            <a:ext cx="241300" cy="18274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rgbClr val="FF0000"/>
              </a:solidFill>
            </a:endParaRPr>
          </a:p>
        </p:txBody>
      </p:sp>
      <p:sp>
        <p:nvSpPr>
          <p:cNvPr id="43" name="TextBox 42"/>
          <p:cNvSpPr txBox="1"/>
          <p:nvPr/>
        </p:nvSpPr>
        <p:spPr>
          <a:xfrm>
            <a:off x="5319487" y="6379828"/>
            <a:ext cx="967013" cy="338554"/>
          </a:xfrm>
          <a:prstGeom prst="rect">
            <a:avLst/>
          </a:prstGeom>
          <a:noFill/>
        </p:spPr>
        <p:txBody>
          <a:bodyPr wrap="square" rtlCol="0">
            <a:spAutoFit/>
          </a:bodyPr>
          <a:lstStyle/>
          <a:p>
            <a:r>
              <a:rPr lang="en-IN" sz="1600" dirty="0" smtClean="0">
                <a:latin typeface="Calibri" panose="020F0502020204030204" pitchFamily="34" charset="0"/>
              </a:rPr>
              <a:t>Blocked</a:t>
            </a:r>
            <a:endParaRPr lang="en-IN" sz="1600" dirty="0">
              <a:latin typeface="Calibri" panose="020F0502020204030204" pitchFamily="34" charset="0"/>
            </a:endParaRPr>
          </a:p>
        </p:txBody>
      </p:sp>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7700" y="5905499"/>
            <a:ext cx="977900"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2129" y="5843541"/>
            <a:ext cx="1004702"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0446" y="5737706"/>
            <a:ext cx="972654" cy="46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4796895" y="5803439"/>
            <a:ext cx="166423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600" b="1" dirty="0" smtClean="0">
                <a:solidFill>
                  <a:srgbClr val="0000CC"/>
                </a:solidFill>
                <a:latin typeface="Calibri" panose="020F0502020204030204" pitchFamily="34" charset="0"/>
              </a:rPr>
              <a:t>To be started</a:t>
            </a:r>
            <a:endParaRPr lang="en-IN" sz="1600" b="1" dirty="0">
              <a:solidFill>
                <a:srgbClr val="0000CC"/>
              </a:solidFill>
              <a:latin typeface="Calibri" panose="020F0502020204030204" pitchFamily="34" charset="0"/>
            </a:endParaRPr>
          </a:p>
        </p:txBody>
      </p:sp>
      <p:sp>
        <p:nvSpPr>
          <p:cNvPr id="49" name="Oval 48"/>
          <p:cNvSpPr/>
          <p:nvPr/>
        </p:nvSpPr>
        <p:spPr>
          <a:xfrm>
            <a:off x="6286500" y="6485822"/>
            <a:ext cx="241300" cy="182744"/>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rgbClr val="FF0000"/>
              </a:solidFill>
            </a:endParaRPr>
          </a:p>
        </p:txBody>
      </p:sp>
      <p:sp>
        <p:nvSpPr>
          <p:cNvPr id="50" name="TextBox 49"/>
          <p:cNvSpPr txBox="1"/>
          <p:nvPr/>
        </p:nvSpPr>
        <p:spPr>
          <a:xfrm>
            <a:off x="6604000" y="6385024"/>
            <a:ext cx="1225550" cy="338554"/>
          </a:xfrm>
          <a:prstGeom prst="rect">
            <a:avLst/>
          </a:prstGeom>
          <a:noFill/>
        </p:spPr>
        <p:txBody>
          <a:bodyPr wrap="square" rtlCol="0">
            <a:spAutoFit/>
          </a:bodyPr>
          <a:lstStyle/>
          <a:p>
            <a:r>
              <a:rPr lang="en-IN" sz="1600" dirty="0" smtClean="0">
                <a:latin typeface="Calibri" panose="020F0502020204030204" pitchFamily="34" charset="0"/>
              </a:rPr>
              <a:t>To be used </a:t>
            </a:r>
            <a:endParaRPr lang="en-IN" sz="1600" dirty="0">
              <a:latin typeface="Calibri" panose="020F0502020204030204" pitchFamily="34" charset="0"/>
            </a:endParaRPr>
          </a:p>
        </p:txBody>
      </p:sp>
      <p:sp>
        <p:nvSpPr>
          <p:cNvPr id="51" name="Rounded Rectangle 50"/>
          <p:cNvSpPr/>
          <p:nvPr/>
        </p:nvSpPr>
        <p:spPr>
          <a:xfrm>
            <a:off x="525463" y="4372928"/>
            <a:ext cx="2014537" cy="121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790" dirty="0" smtClean="0">
                <a:latin typeface="Calibri" panose="020F0502020204030204" pitchFamily="34" charset="0"/>
              </a:rPr>
              <a:t>CIR Prediction Operationalization</a:t>
            </a:r>
          </a:p>
          <a:p>
            <a:pPr algn="ctr"/>
            <a:r>
              <a:rPr lang="en-IN" sz="1790" dirty="0" smtClean="0">
                <a:latin typeface="Calibri" panose="020F0502020204030204" pitchFamily="34" charset="0"/>
              </a:rPr>
              <a:t>(EMR)</a:t>
            </a:r>
            <a:endParaRPr lang="en-IN" sz="1790" dirty="0">
              <a:latin typeface="Calibri" panose="020F0502020204030204" pitchFamily="34" charset="0"/>
            </a:endParaRPr>
          </a:p>
        </p:txBody>
      </p:sp>
      <p:sp>
        <p:nvSpPr>
          <p:cNvPr id="52" name="Rounded Rectangle 51"/>
          <p:cNvSpPr/>
          <p:nvPr/>
        </p:nvSpPr>
        <p:spPr>
          <a:xfrm>
            <a:off x="2799245" y="4245928"/>
            <a:ext cx="1614004" cy="121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Key Call drivers </a:t>
            </a:r>
          </a:p>
          <a:p>
            <a:pPr algn="ctr"/>
            <a:r>
              <a:rPr lang="en-IN" b="1" dirty="0" smtClean="0">
                <a:latin typeface="Calibri" panose="020F0502020204030204" pitchFamily="34" charset="0"/>
              </a:rPr>
              <a:t>CIR</a:t>
            </a:r>
            <a:endParaRPr lang="en-IN" b="1" dirty="0">
              <a:latin typeface="Calibri" panose="020F0502020204030204" pitchFamily="34" charset="0"/>
            </a:endParaRPr>
          </a:p>
        </p:txBody>
      </p:sp>
      <p:sp>
        <p:nvSpPr>
          <p:cNvPr id="53" name="TextBox 52"/>
          <p:cNvSpPr txBox="1"/>
          <p:nvPr/>
        </p:nvSpPr>
        <p:spPr>
          <a:xfrm>
            <a:off x="443396" y="5604828"/>
            <a:ext cx="2153270" cy="461665"/>
          </a:xfrm>
          <a:prstGeom prst="rect">
            <a:avLst/>
          </a:prstGeom>
          <a:noFill/>
        </p:spPr>
        <p:txBody>
          <a:bodyPr wrap="square" rtlCol="0">
            <a:spAutoFit/>
          </a:bodyPr>
          <a:lstStyle/>
          <a:p>
            <a:pPr marL="285750" indent="-285750">
              <a:buFont typeface="Arial" panose="020B0604020202020204" pitchFamily="34" charset="0"/>
              <a:buChar char="•"/>
            </a:pPr>
            <a:r>
              <a:rPr lang="en-IN" sz="1200" b="1" dirty="0" smtClean="0">
                <a:solidFill>
                  <a:srgbClr val="0000CC"/>
                </a:solidFill>
                <a:latin typeface="Calibri" panose="020F0502020204030204" pitchFamily="34" charset="0"/>
              </a:rPr>
              <a:t>Make use of keep alive information</a:t>
            </a:r>
          </a:p>
        </p:txBody>
      </p:sp>
      <p:sp>
        <p:nvSpPr>
          <p:cNvPr id="54" name="Rounded Rectangle 53"/>
          <p:cNvSpPr/>
          <p:nvPr/>
        </p:nvSpPr>
        <p:spPr>
          <a:xfrm>
            <a:off x="4699000" y="4249573"/>
            <a:ext cx="1817068" cy="12124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Key Call drivers </a:t>
            </a:r>
          </a:p>
          <a:p>
            <a:pPr algn="ctr"/>
            <a:r>
              <a:rPr lang="en-IN" b="1" dirty="0" smtClean="0">
                <a:latin typeface="Calibri" panose="020F0502020204030204" pitchFamily="34" charset="0"/>
              </a:rPr>
              <a:t>Unscheduled Reboot</a:t>
            </a:r>
            <a:endParaRPr lang="en-IN" b="1" dirty="0">
              <a:latin typeface="Calibri" panose="020F0502020204030204" pitchFamily="34" charset="0"/>
            </a:endParaRPr>
          </a:p>
        </p:txBody>
      </p:sp>
      <p:sp>
        <p:nvSpPr>
          <p:cNvPr id="55" name="TextBox 54"/>
          <p:cNvSpPr txBox="1"/>
          <p:nvPr/>
        </p:nvSpPr>
        <p:spPr>
          <a:xfrm>
            <a:off x="2710345" y="5506874"/>
            <a:ext cx="4032250" cy="461665"/>
          </a:xfrm>
          <a:prstGeom prst="rect">
            <a:avLst/>
          </a:prstGeom>
          <a:noFill/>
        </p:spPr>
        <p:txBody>
          <a:bodyPr wrap="square" rtlCol="0">
            <a:spAutoFit/>
          </a:bodyPr>
          <a:lstStyle/>
          <a:p>
            <a:pPr marL="285750" indent="-285750">
              <a:buFont typeface="Arial" panose="020B0604020202020204" pitchFamily="34" charset="0"/>
              <a:buChar char="•"/>
            </a:pPr>
            <a:r>
              <a:rPr lang="en-IN" sz="1200" b="1" dirty="0">
                <a:solidFill>
                  <a:schemeClr val="accent6">
                    <a:lumMod val="75000"/>
                  </a:schemeClr>
                </a:solidFill>
                <a:latin typeface="Calibri" panose="020F0502020204030204" pitchFamily="34" charset="0"/>
              </a:rPr>
              <a:t>% of CIR MACs/ Unscheduled Reboot  MACs covered by each key marker.</a:t>
            </a:r>
          </a:p>
        </p:txBody>
      </p:sp>
      <p:sp>
        <p:nvSpPr>
          <p:cNvPr id="56" name="Rounded Rectangle 55"/>
          <p:cNvSpPr/>
          <p:nvPr/>
        </p:nvSpPr>
        <p:spPr>
          <a:xfrm>
            <a:off x="6928829" y="4287674"/>
            <a:ext cx="1603984" cy="11997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Unscheduled Reboot Prediction Model</a:t>
            </a:r>
            <a:endParaRPr lang="en-IN" b="1" dirty="0">
              <a:latin typeface="Calibri" panose="020F0502020204030204" pitchFamily="34" charset="0"/>
            </a:endParaRPr>
          </a:p>
        </p:txBody>
      </p:sp>
      <p:sp>
        <p:nvSpPr>
          <p:cNvPr id="57" name="TextBox 56"/>
          <p:cNvSpPr txBox="1"/>
          <p:nvPr/>
        </p:nvSpPr>
        <p:spPr>
          <a:xfrm>
            <a:off x="8864082" y="5523701"/>
            <a:ext cx="3416818" cy="461665"/>
          </a:xfrm>
          <a:prstGeom prst="rect">
            <a:avLst/>
          </a:prstGeom>
          <a:noFill/>
        </p:spPr>
        <p:txBody>
          <a:bodyPr wrap="square" rtlCol="0">
            <a:spAutoFit/>
          </a:bodyPr>
          <a:lstStyle/>
          <a:p>
            <a:pPr marL="285750" indent="-285750">
              <a:buFont typeface="Arial" panose="020B0604020202020204" pitchFamily="34" charset="0"/>
              <a:buChar char="•"/>
            </a:pPr>
            <a:r>
              <a:rPr lang="en-IN" sz="1200" b="1" dirty="0" smtClean="0">
                <a:latin typeface="Calibri" panose="020F0502020204030204" pitchFamily="34" charset="0"/>
              </a:rPr>
              <a:t>Ex : </a:t>
            </a:r>
            <a:r>
              <a:rPr lang="en-IN" sz="1200" b="1" dirty="0" err="1" smtClean="0">
                <a:latin typeface="Calibri" panose="020F0502020204030204" pitchFamily="34" charset="0"/>
              </a:rPr>
              <a:t>Wifi</a:t>
            </a:r>
            <a:r>
              <a:rPr lang="en-IN" sz="1200" b="1" dirty="0" smtClean="0">
                <a:latin typeface="Calibri" panose="020F0502020204030204" pitchFamily="34" charset="0"/>
              </a:rPr>
              <a:t> not connecting  , box not sending Telemetry data to server ( struck state )</a:t>
            </a:r>
          </a:p>
        </p:txBody>
      </p:sp>
      <p:sp>
        <p:nvSpPr>
          <p:cNvPr id="58" name="Rounded Rectangle 57"/>
          <p:cNvSpPr/>
          <p:nvPr/>
        </p:nvSpPr>
        <p:spPr>
          <a:xfrm>
            <a:off x="9139954" y="4313074"/>
            <a:ext cx="2569445" cy="11997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smtClean="0">
                <a:latin typeface="Calibri" panose="020F0502020204030204" pitchFamily="34" charset="0"/>
              </a:rPr>
              <a:t>Root cause markers for other self heal opportunities</a:t>
            </a:r>
            <a:endParaRPr lang="en-IN" b="1" dirty="0">
              <a:latin typeface="Calibri" panose="020F0502020204030204" pitchFamily="34" charset="0"/>
            </a:endParaRPr>
          </a:p>
        </p:txBody>
      </p:sp>
      <p:sp>
        <p:nvSpPr>
          <p:cNvPr id="44" name="TextBox 43"/>
          <p:cNvSpPr txBox="1"/>
          <p:nvPr/>
        </p:nvSpPr>
        <p:spPr>
          <a:xfrm>
            <a:off x="9584795" y="5955839"/>
            <a:ext cx="166423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600" b="1" dirty="0" smtClean="0">
                <a:solidFill>
                  <a:srgbClr val="0000CC"/>
                </a:solidFill>
                <a:latin typeface="Calibri" panose="020F0502020204030204" pitchFamily="34" charset="0"/>
              </a:rPr>
              <a:t>To be started</a:t>
            </a:r>
            <a:endParaRPr lang="en-IN" sz="1600" b="1" dirty="0">
              <a:solidFill>
                <a:srgbClr val="0000CC"/>
              </a:solidFill>
              <a:latin typeface="Calibri" panose="020F0502020204030204" pitchFamily="34" charset="0"/>
            </a:endParaRPr>
          </a:p>
        </p:txBody>
      </p:sp>
    </p:spTree>
    <p:extLst>
      <p:ext uri="{BB962C8B-B14F-4D97-AF65-F5344CB8AC3E}">
        <p14:creationId xmlns:p14="http://schemas.microsoft.com/office/powerpoint/2010/main" val="396447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defPPr>
              <a:defRPr lang="en-US"/>
            </a:defPPr>
            <a:lvl1pPr>
              <a:defRPr sz="3600">
                <a:solidFill>
                  <a:srgbClr val="0000CC"/>
                </a:solidFill>
                <a:effectLst>
                  <a:outerShdw blurRad="38100" dist="38100" dir="2700000" algn="tl">
                    <a:srgbClr val="000000">
                      <a:alpha val="43137"/>
                    </a:srgbClr>
                  </a:outerShdw>
                </a:effectLst>
                <a:latin typeface="Calibri"/>
              </a:defRPr>
            </a:lvl1pPr>
          </a:lstStyle>
          <a:p>
            <a:r>
              <a:rPr lang="en-IN" dirty="0" smtClean="0"/>
              <a:t>Phase III Subtasks Status - ETL Module </a:t>
            </a:r>
            <a:endParaRPr dirty="0"/>
          </a:p>
        </p:txBody>
      </p:sp>
      <p:sp>
        <p:nvSpPr>
          <p:cNvPr id="6" name="TextBox 5"/>
          <p:cNvSpPr txBox="1"/>
          <p:nvPr/>
        </p:nvSpPr>
        <p:spPr>
          <a:xfrm>
            <a:off x="268659" y="723900"/>
            <a:ext cx="11751867" cy="900246"/>
          </a:xfrm>
          <a:prstGeom prst="rect">
            <a:avLst/>
          </a:prstGeom>
          <a:noFill/>
        </p:spPr>
        <p:txBody>
          <a:bodyPr wrap="square" rtlCol="0">
            <a:spAutoFit/>
          </a:bodyPr>
          <a:lstStyle/>
          <a:p>
            <a:pPr marL="342900" indent="-342900">
              <a:lnSpc>
                <a:spcPct val="150000"/>
              </a:lnSpc>
              <a:buFont typeface="+mj-lt"/>
              <a:buAutoNum type="arabicPeriod"/>
            </a:pPr>
            <a:r>
              <a:rPr lang="en-IN" sz="1750" dirty="0" smtClean="0">
                <a:latin typeface="Calibri" panose="020F0502020204030204" pitchFamily="34" charset="0"/>
              </a:rPr>
              <a:t>AWS EMR ( Cluster ) &amp; EC2 instances – </a:t>
            </a:r>
            <a:r>
              <a:rPr lang="en-IN" sz="1750" b="1" dirty="0" smtClean="0">
                <a:latin typeface="Calibri" panose="020F0502020204030204" pitchFamily="34" charset="0"/>
              </a:rPr>
              <a:t>Direct access, Tableau port &amp; CIR Ashburn data access are pending.</a:t>
            </a:r>
          </a:p>
          <a:p>
            <a:pPr marL="342900" indent="-342900">
              <a:lnSpc>
                <a:spcPct val="150000"/>
              </a:lnSpc>
              <a:buFont typeface="+mj-lt"/>
              <a:buAutoNum type="arabicPeriod"/>
            </a:pPr>
            <a:r>
              <a:rPr lang="en-IN" sz="1750" dirty="0" smtClean="0">
                <a:latin typeface="Calibri" panose="020F0502020204030204" pitchFamily="34" charset="0"/>
              </a:rPr>
              <a:t>Planned ETL tasks for Phase – III and Progress. </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2333405"/>
            <a:ext cx="8274026" cy="3914161"/>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pic>
      <p:cxnSp>
        <p:nvCxnSpPr>
          <p:cNvPr id="3" name="Straight Arrow Connector 2"/>
          <p:cNvCxnSpPr/>
          <p:nvPr/>
        </p:nvCxnSpPr>
        <p:spPr>
          <a:xfrm>
            <a:off x="4483100" y="1593334"/>
            <a:ext cx="1041400" cy="603765"/>
          </a:xfrm>
          <a:prstGeom prst="straightConnector1">
            <a:avLst/>
          </a:prstGeom>
          <a:ln>
            <a:solidFill>
              <a:srgbClr val="0000CC"/>
            </a:solidFill>
            <a:tailEnd type="arrow"/>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254000" y="1606549"/>
            <a:ext cx="3581399" cy="4801314"/>
          </a:xfrm>
          <a:prstGeom prst="rect">
            <a:avLst/>
          </a:prstGeom>
          <a:noFill/>
        </p:spPr>
        <p:txBody>
          <a:bodyPr wrap="square" rtlCol="0">
            <a:spAutoFit/>
          </a:bodyPr>
          <a:lstStyle/>
          <a:p>
            <a:r>
              <a:rPr lang="en-IN" sz="1700" dirty="0">
                <a:latin typeface="Calibri" panose="020F0502020204030204" pitchFamily="34" charset="0"/>
              </a:rPr>
              <a:t>3</a:t>
            </a:r>
            <a:r>
              <a:rPr lang="en-IN" sz="1700" dirty="0" smtClean="0">
                <a:latin typeface="Calibri" panose="020F0502020204030204" pitchFamily="34" charset="0"/>
              </a:rPr>
              <a:t>. </a:t>
            </a:r>
            <a:r>
              <a:rPr lang="en-IN" sz="1700" b="1" u="sng" dirty="0" smtClean="0">
                <a:latin typeface="Calibri" panose="020F0502020204030204" pitchFamily="34" charset="0"/>
              </a:rPr>
              <a:t>Track -1 ( Backup/Standby Plan )</a:t>
            </a:r>
          </a:p>
          <a:p>
            <a:pPr marL="342900" indent="-342900">
              <a:buFont typeface="Arial" panose="020B0604020202020204" pitchFamily="34" charset="0"/>
              <a:buChar char="•"/>
            </a:pPr>
            <a:r>
              <a:rPr lang="en-IN" sz="1700" dirty="0" smtClean="0">
                <a:latin typeface="Calibri" panose="020F0502020204030204" pitchFamily="34" charset="0"/>
              </a:rPr>
              <a:t>Redshift – Prediction Results </a:t>
            </a:r>
          </a:p>
          <a:p>
            <a:pPr marL="342900" indent="-342900">
              <a:buFont typeface="Arial" panose="020B0604020202020204" pitchFamily="34" charset="0"/>
              <a:buChar char="•"/>
            </a:pPr>
            <a:r>
              <a:rPr lang="en-IN" sz="1700" dirty="0" smtClean="0">
                <a:latin typeface="Calibri" panose="020F0502020204030204" pitchFamily="34" charset="0"/>
              </a:rPr>
              <a:t>CIR Predictions Operationalization</a:t>
            </a:r>
          </a:p>
          <a:p>
            <a:pPr marL="342900" indent="-342900">
              <a:buFont typeface="Arial" panose="020B0604020202020204" pitchFamily="34" charset="0"/>
              <a:buChar char="•"/>
            </a:pPr>
            <a:r>
              <a:rPr lang="en-IN" sz="1700" dirty="0" smtClean="0">
                <a:latin typeface="Calibri" panose="020F0502020204030204" pitchFamily="34" charset="0"/>
              </a:rPr>
              <a:t>VMs Migration from Open stack to AWS EC2 Completed.</a:t>
            </a:r>
          </a:p>
          <a:p>
            <a:pPr marL="342900" indent="-342900">
              <a:buFont typeface="Arial" panose="020B0604020202020204" pitchFamily="34" charset="0"/>
              <a:buChar char="•"/>
            </a:pPr>
            <a:r>
              <a:rPr lang="en-IN" sz="1700" dirty="0" smtClean="0">
                <a:latin typeface="Calibri" panose="020F0502020204030204" pitchFamily="34" charset="0"/>
              </a:rPr>
              <a:t>Data growth analysis.</a:t>
            </a:r>
          </a:p>
          <a:p>
            <a:pPr marL="342900" indent="-342900">
              <a:buFont typeface="Arial" panose="020B0604020202020204" pitchFamily="34" charset="0"/>
              <a:buChar char="•"/>
            </a:pPr>
            <a:endParaRPr lang="en-IN" sz="1700" dirty="0" smtClean="0">
              <a:latin typeface="Calibri" panose="020F0502020204030204" pitchFamily="34" charset="0"/>
            </a:endParaRPr>
          </a:p>
          <a:p>
            <a:r>
              <a:rPr lang="en-IN" sz="1700" dirty="0">
                <a:latin typeface="Calibri" panose="020F0502020204030204" pitchFamily="34" charset="0"/>
              </a:rPr>
              <a:t>4</a:t>
            </a:r>
            <a:r>
              <a:rPr lang="en-IN" sz="1700" dirty="0" smtClean="0">
                <a:latin typeface="Calibri" panose="020F0502020204030204" pitchFamily="34" charset="0"/>
              </a:rPr>
              <a:t>. </a:t>
            </a:r>
            <a:r>
              <a:rPr lang="en-IN" sz="1700" b="1" u="sng" dirty="0" smtClean="0">
                <a:latin typeface="Calibri" panose="020F0502020204030204" pitchFamily="34" charset="0"/>
              </a:rPr>
              <a:t>Track – 2 ( Main Plan)</a:t>
            </a:r>
          </a:p>
          <a:p>
            <a:pPr marL="285750" indent="-285750">
              <a:buFont typeface="Arial" panose="020B0604020202020204" pitchFamily="34" charset="0"/>
              <a:buChar char="•"/>
            </a:pPr>
            <a:r>
              <a:rPr lang="en-IN" sz="1700" dirty="0" smtClean="0">
                <a:latin typeface="Calibri" panose="020F0502020204030204" pitchFamily="34" charset="0"/>
              </a:rPr>
              <a:t>S3 – Data source</a:t>
            </a:r>
          </a:p>
          <a:p>
            <a:pPr marL="285750" indent="-285750">
              <a:buFont typeface="Arial" panose="020B0604020202020204" pitchFamily="34" charset="0"/>
              <a:buChar char="•"/>
            </a:pPr>
            <a:r>
              <a:rPr lang="en-IN" sz="1700" dirty="0" smtClean="0">
                <a:latin typeface="Calibri" panose="020F0502020204030204" pitchFamily="34" charset="0"/>
              </a:rPr>
              <a:t>Started DF generations development.</a:t>
            </a:r>
          </a:p>
          <a:p>
            <a:pPr marL="285750" indent="-285750">
              <a:buFont typeface="Arial" panose="020B0604020202020204" pitchFamily="34" charset="0"/>
              <a:buChar char="•"/>
            </a:pPr>
            <a:r>
              <a:rPr lang="en-IN" sz="1700" dirty="0" smtClean="0">
                <a:latin typeface="Calibri" panose="020F0502020204030204" pitchFamily="34" charset="0"/>
              </a:rPr>
              <a:t>Telemetry data pull from S3 to EMR Master node – </a:t>
            </a:r>
            <a:r>
              <a:rPr lang="en-IN" sz="1700" b="1" dirty="0" smtClean="0">
                <a:solidFill>
                  <a:srgbClr val="008000"/>
                </a:solidFill>
                <a:latin typeface="Calibri" panose="020F0502020204030204" pitchFamily="34" charset="0"/>
              </a:rPr>
              <a:t>dry run completed ( EC2 ).</a:t>
            </a:r>
          </a:p>
          <a:p>
            <a:pPr marL="285750" indent="-285750">
              <a:buFont typeface="Arial" panose="020B0604020202020204" pitchFamily="34" charset="0"/>
              <a:buChar char="•"/>
            </a:pPr>
            <a:r>
              <a:rPr lang="en-IN" sz="1700" b="1" dirty="0" smtClean="0">
                <a:solidFill>
                  <a:srgbClr val="0000CC"/>
                </a:solidFill>
                <a:latin typeface="Calibri" panose="020F0502020204030204" pitchFamily="34" charset="0"/>
              </a:rPr>
              <a:t>CIR streaming to Master node ticket is pending ( ETA – Feb end )</a:t>
            </a:r>
          </a:p>
          <a:p>
            <a:pPr marL="285750" indent="-285750">
              <a:buFont typeface="Arial" panose="020B0604020202020204" pitchFamily="34" charset="0"/>
              <a:buChar char="•"/>
            </a:pPr>
            <a:r>
              <a:rPr lang="en-IN" sz="1700" dirty="0" smtClean="0">
                <a:solidFill>
                  <a:srgbClr val="006600"/>
                </a:solidFill>
                <a:latin typeface="Calibri" panose="020F0502020204030204" pitchFamily="34" charset="0"/>
              </a:rPr>
              <a:t>Redirecting CIR data from Open stack VMs to Master node and EC2.</a:t>
            </a:r>
          </a:p>
        </p:txBody>
      </p:sp>
      <p:sp>
        <p:nvSpPr>
          <p:cNvPr id="2" name="TextBox 1"/>
          <p:cNvSpPr txBox="1"/>
          <p:nvPr/>
        </p:nvSpPr>
        <p:spPr>
          <a:xfrm>
            <a:off x="6413500" y="1593334"/>
            <a:ext cx="2667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b="1" dirty="0" smtClean="0">
                <a:latin typeface="Calibri" panose="020F0502020204030204" pitchFamily="34" charset="0"/>
              </a:rPr>
              <a:t>All tasks are on-going</a:t>
            </a:r>
            <a:endParaRPr lang="en-IN" b="1" dirty="0">
              <a:latin typeface="Calibri" panose="020F0502020204030204" pitchFamily="34" charset="0"/>
            </a:endParaRPr>
          </a:p>
        </p:txBody>
      </p:sp>
      <p:sp>
        <p:nvSpPr>
          <p:cNvPr id="8" name="TextBox 7"/>
          <p:cNvSpPr txBox="1"/>
          <p:nvPr/>
        </p:nvSpPr>
        <p:spPr>
          <a:xfrm>
            <a:off x="9359900" y="5511800"/>
            <a:ext cx="22225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smtClean="0">
                <a:latin typeface="Calibri" panose="020F0502020204030204" pitchFamily="34" charset="0"/>
              </a:rPr>
              <a:t>Hdfs Config Capacity to be changed</a:t>
            </a:r>
            <a:endParaRPr lang="en-IN" dirty="0">
              <a:latin typeface="Calibri" panose="020F0502020204030204" pitchFamily="34" charset="0"/>
            </a:endParaRPr>
          </a:p>
        </p:txBody>
      </p:sp>
      <p:sp>
        <p:nvSpPr>
          <p:cNvPr id="9" name="Rectangle 8"/>
          <p:cNvSpPr/>
          <p:nvPr/>
        </p:nvSpPr>
        <p:spPr>
          <a:xfrm>
            <a:off x="4394200" y="5600700"/>
            <a:ext cx="1750392" cy="4191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600" dirty="0" smtClean="0">
                <a:latin typeface="Calibri" panose="020F0502020204030204" pitchFamily="34" charset="0"/>
              </a:rPr>
              <a:t>Dry run completed</a:t>
            </a:r>
            <a:endParaRPr lang="en-IN" sz="1600" dirty="0">
              <a:latin typeface="Calibri" panose="020F0502020204030204" pitchFamily="34" charset="0"/>
            </a:endParaRPr>
          </a:p>
        </p:txBody>
      </p:sp>
      <p:sp>
        <p:nvSpPr>
          <p:cNvPr id="14" name="Rectangle 13"/>
          <p:cNvSpPr/>
          <p:nvPr/>
        </p:nvSpPr>
        <p:spPr>
          <a:xfrm>
            <a:off x="9359900" y="1803399"/>
            <a:ext cx="1750392" cy="60325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600" dirty="0" smtClean="0">
                <a:latin typeface="Calibri" panose="020F0502020204030204" pitchFamily="34" charset="0"/>
              </a:rPr>
              <a:t>ETL Code logics Implementation</a:t>
            </a:r>
            <a:endParaRPr lang="en-IN" sz="1600" dirty="0">
              <a:latin typeface="Calibri" panose="020F0502020204030204" pitchFamily="34" charset="0"/>
            </a:endParaRPr>
          </a:p>
        </p:txBody>
      </p:sp>
      <p:sp>
        <p:nvSpPr>
          <p:cNvPr id="13" name="Rounded Rectangle 12"/>
          <p:cNvSpPr/>
          <p:nvPr/>
        </p:nvSpPr>
        <p:spPr>
          <a:xfrm>
            <a:off x="6144592" y="4064000"/>
            <a:ext cx="789608" cy="226485"/>
          </a:xfrm>
          <a:prstGeom prst="roundRect">
            <a:avLst/>
          </a:prstGeom>
          <a:noFill/>
          <a:ln>
            <a:solidFill>
              <a:schemeClr val="accent6">
                <a:lumMod val="75000"/>
              </a:schemeClr>
            </a:solidFill>
            <a:prstDash val="sysDash"/>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145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defPPr>
              <a:defRPr lang="en-US"/>
            </a:defPPr>
            <a:lvl1pPr>
              <a:defRPr sz="3600">
                <a:solidFill>
                  <a:srgbClr val="0000CC"/>
                </a:solidFill>
                <a:effectLst>
                  <a:outerShdw blurRad="38100" dist="38100" dir="2700000" algn="tl">
                    <a:srgbClr val="000000">
                      <a:alpha val="43137"/>
                    </a:srgbClr>
                  </a:outerShdw>
                </a:effectLst>
                <a:latin typeface="Calibri"/>
              </a:defRPr>
            </a:lvl1pPr>
          </a:lstStyle>
          <a:p>
            <a:r>
              <a:rPr lang="en-IN" dirty="0" smtClean="0"/>
              <a:t>Data Analysis – Redshift ( ~ S3 )</a:t>
            </a:r>
            <a:endParaRP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58" y="1251608"/>
            <a:ext cx="11751868" cy="230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5959" y="3517900"/>
            <a:ext cx="11656641" cy="1338828"/>
          </a:xfrm>
          <a:prstGeom prst="rect">
            <a:avLst/>
          </a:prstGeom>
          <a:noFill/>
        </p:spPr>
        <p:txBody>
          <a:bodyPr wrap="square" rtlCol="0">
            <a:spAutoFit/>
          </a:bodyPr>
          <a:lstStyle/>
          <a:p>
            <a:pPr>
              <a:lnSpc>
                <a:spcPct val="150000"/>
              </a:lnSpc>
            </a:pPr>
            <a:r>
              <a:rPr lang="en-IN" b="1" u="sng" dirty="0" smtClean="0">
                <a:latin typeface="Calibri" panose="020F0502020204030204" pitchFamily="34" charset="0"/>
              </a:rPr>
              <a:t>Observations </a:t>
            </a:r>
          </a:p>
          <a:p>
            <a:pPr marL="342900" indent="-342900">
              <a:lnSpc>
                <a:spcPct val="150000"/>
              </a:lnSpc>
              <a:buFont typeface="+mj-lt"/>
              <a:buAutoNum type="arabicPeriod"/>
            </a:pPr>
            <a:r>
              <a:rPr lang="en-IN" dirty="0" smtClean="0">
                <a:latin typeface="Calibri" panose="020F0502020204030204" pitchFamily="34" charset="0"/>
              </a:rPr>
              <a:t>Additional markers data compared to MemSQL for a MAC ( On an avg ).</a:t>
            </a:r>
          </a:p>
          <a:p>
            <a:pPr marL="342900" indent="-342900">
              <a:lnSpc>
                <a:spcPct val="150000"/>
              </a:lnSpc>
              <a:buFont typeface="+mj-lt"/>
              <a:buAutoNum type="arabicPeriod"/>
            </a:pPr>
            <a:r>
              <a:rPr lang="en-IN" dirty="0" smtClean="0">
                <a:latin typeface="Calibri" panose="020F0502020204030204" pitchFamily="34" charset="0"/>
              </a:rPr>
              <a:t>Date spill over across all the files along with same row occurrence on a single file as well as 48 files ( Non- Reboot ).</a:t>
            </a:r>
          </a:p>
        </p:txBody>
      </p:sp>
      <p:sp>
        <p:nvSpPr>
          <p:cNvPr id="7" name="TextBox 6"/>
          <p:cNvSpPr txBox="1"/>
          <p:nvPr/>
        </p:nvSpPr>
        <p:spPr>
          <a:xfrm>
            <a:off x="303571" y="4864099"/>
            <a:ext cx="11656641" cy="1477328"/>
          </a:xfrm>
          <a:prstGeom prst="rect">
            <a:avLst/>
          </a:prstGeom>
          <a:noFill/>
        </p:spPr>
        <p:txBody>
          <a:bodyPr wrap="square" rtlCol="0">
            <a:spAutoFit/>
          </a:bodyPr>
          <a:lstStyle/>
          <a:p>
            <a:r>
              <a:rPr lang="en-IN" b="1" u="sng" dirty="0" smtClean="0">
                <a:latin typeface="Calibri" panose="020F0502020204030204" pitchFamily="34" charset="0"/>
              </a:rPr>
              <a:t>Considerations</a:t>
            </a:r>
          </a:p>
          <a:p>
            <a:pPr marL="342900" indent="-342900">
              <a:buFont typeface="+mj-lt"/>
              <a:buAutoNum type="arabicPeriod"/>
            </a:pPr>
            <a:r>
              <a:rPr lang="en-IN" dirty="0" smtClean="0">
                <a:latin typeface="Calibri" panose="020F0502020204030204" pitchFamily="34" charset="0"/>
              </a:rPr>
              <a:t>Filtering conditions – Only Prefixed markers + Current date + Unique rows + TG1682 at stage 1.</a:t>
            </a:r>
          </a:p>
          <a:p>
            <a:pPr marL="342900" indent="-342900">
              <a:lnSpc>
                <a:spcPct val="150000"/>
              </a:lnSpc>
              <a:buFont typeface="+mj-lt"/>
              <a:buAutoNum type="arabicPeriod"/>
            </a:pPr>
            <a:r>
              <a:rPr lang="en-IN" dirty="0" smtClean="0">
                <a:latin typeface="Calibri" panose="020F0502020204030204" pitchFamily="34" charset="0"/>
              </a:rPr>
              <a:t>EC2 to EMR – CIR Prediction Pipeline will be migrated to EMR Cluster from EC2, post successful end to end validation and prediction results. </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5983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255957" y="275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IN" sz="3600" dirty="0" smtClean="0">
                <a:solidFill>
                  <a:srgbClr val="0000CC"/>
                </a:solidFill>
                <a:effectLst>
                  <a:outerShdw blurRad="38100" dist="38100" dir="2700000" algn="tl">
                    <a:srgbClr val="000000">
                      <a:alpha val="43137"/>
                    </a:srgbClr>
                  </a:outerShdw>
                </a:effectLst>
                <a:latin typeface="Calibri"/>
              </a:rPr>
              <a:t>Unscheduled Reboot – Prediction Model  (status – </a:t>
            </a:r>
            <a:r>
              <a:rPr lang="en-IN" sz="3600" dirty="0" err="1" smtClean="0">
                <a:solidFill>
                  <a:srgbClr val="0000CC"/>
                </a:solidFill>
                <a:effectLst>
                  <a:outerShdw blurRad="38100" dist="38100" dir="2700000" algn="tl">
                    <a:srgbClr val="000000">
                      <a:alpha val="43137"/>
                    </a:srgbClr>
                  </a:outerShdw>
                </a:effectLst>
                <a:latin typeface="Calibri"/>
              </a:rPr>
              <a:t>ongoing</a:t>
            </a:r>
            <a:r>
              <a:rPr lang="en-IN" sz="3600" dirty="0" smtClean="0">
                <a:solidFill>
                  <a:srgbClr val="0000CC"/>
                </a:solidFill>
                <a:effectLst>
                  <a:outerShdw blurRad="38100" dist="38100" dir="2700000" algn="tl">
                    <a:srgbClr val="000000">
                      <a:alpha val="43137"/>
                    </a:srgbClr>
                  </a:outerShdw>
                </a:effectLst>
                <a:latin typeface="Calibri"/>
              </a:rPr>
              <a:t>)</a:t>
            </a:r>
            <a:endParaRPr sz="3600" dirty="0">
              <a:solidFill>
                <a:srgbClr val="0000CC"/>
              </a:solidFill>
              <a:effectLst>
                <a:outerShdw blurRad="38100" dist="38100" dir="2700000" algn="tl">
                  <a:srgbClr val="000000">
                    <a:alpha val="43137"/>
                  </a:srgbClr>
                </a:outerShdw>
              </a:effectLst>
              <a:latin typeface="Calibri"/>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2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94057" y="1113787"/>
            <a:ext cx="5154243" cy="2062103"/>
          </a:xfrm>
          <a:prstGeom prst="rect">
            <a:avLst/>
          </a:prstGeom>
          <a:noFill/>
        </p:spPr>
        <p:txBody>
          <a:bodyPr wrap="square" rtlCol="0">
            <a:spAutoFit/>
          </a:bodyPr>
          <a:lstStyle/>
          <a:p>
            <a:r>
              <a:rPr lang="en-IN" sz="1900" b="1" dirty="0" smtClean="0">
                <a:latin typeface="Calibri" panose="020F0502020204030204" pitchFamily="34" charset="0"/>
              </a:rPr>
              <a:t>High level categorization of Machine Learning approaches to be used</a:t>
            </a:r>
            <a:endParaRPr lang="en-IN" sz="1900" b="1" dirty="0">
              <a:latin typeface="Calibri" panose="020F0502020204030204" pitchFamily="34" charset="0"/>
            </a:endParaRPr>
          </a:p>
          <a:p>
            <a:pPr marL="457200" indent="-457200">
              <a:buFont typeface="+mj-lt"/>
              <a:buAutoNum type="arabicPeriod"/>
            </a:pPr>
            <a:endParaRPr lang="en-IN" dirty="0" smtClean="0">
              <a:latin typeface="Calibri" panose="020F0502020204030204" pitchFamily="34" charset="0"/>
            </a:endParaRPr>
          </a:p>
          <a:p>
            <a:pPr marL="457200" indent="-457200">
              <a:buFont typeface="+mj-lt"/>
              <a:buAutoNum type="arabicPeriod"/>
            </a:pPr>
            <a:r>
              <a:rPr lang="en-IN" dirty="0" smtClean="0">
                <a:latin typeface="Calibri" panose="020F0502020204030204" pitchFamily="34" charset="0"/>
              </a:rPr>
              <a:t>Learning based on marker count -  </a:t>
            </a:r>
            <a:r>
              <a:rPr lang="en-IN" b="1" dirty="0" smtClean="0">
                <a:latin typeface="Calibri" panose="020F0502020204030204" pitchFamily="34" charset="0"/>
              </a:rPr>
              <a:t>on-going</a:t>
            </a:r>
          </a:p>
          <a:p>
            <a:pPr marL="457200" indent="-457200">
              <a:buFont typeface="+mj-lt"/>
              <a:buAutoNum type="arabicPeriod"/>
            </a:pPr>
            <a:endParaRPr lang="en-IN" dirty="0">
              <a:latin typeface="Calibri" panose="020F0502020204030204" pitchFamily="34" charset="0"/>
            </a:endParaRPr>
          </a:p>
          <a:p>
            <a:pPr marL="457200" indent="-457200">
              <a:buFont typeface="+mj-lt"/>
              <a:buAutoNum type="arabicPeriod"/>
            </a:pPr>
            <a:r>
              <a:rPr lang="en-IN" dirty="0" smtClean="0">
                <a:latin typeface="Calibri" panose="020F0502020204030204" pitchFamily="34" charset="0"/>
              </a:rPr>
              <a:t>learning </a:t>
            </a:r>
            <a:r>
              <a:rPr lang="en-IN" dirty="0">
                <a:latin typeface="Calibri" panose="020F0502020204030204" pitchFamily="34" charset="0"/>
              </a:rPr>
              <a:t>based on sequence of events </a:t>
            </a:r>
            <a:r>
              <a:rPr lang="en-IN" dirty="0" smtClean="0">
                <a:latin typeface="Calibri" panose="020F0502020204030204" pitchFamily="34" charset="0"/>
              </a:rPr>
              <a:t>(Ex : </a:t>
            </a:r>
            <a:r>
              <a:rPr lang="en-IN" dirty="0">
                <a:latin typeface="Calibri" panose="020F0502020204030204" pitchFamily="34" charset="0"/>
              </a:rPr>
              <a:t>RNN)- </a:t>
            </a:r>
            <a:r>
              <a:rPr lang="en-IN" b="1" dirty="0" smtClean="0">
                <a:latin typeface="Calibri" panose="020F0502020204030204" pitchFamily="34" charset="0"/>
              </a:rPr>
              <a:t>To be started </a:t>
            </a:r>
            <a:endParaRPr lang="en-IN" b="1" dirty="0">
              <a:latin typeface="Calibri" panose="020F0502020204030204" pitchFamily="34" charset="0"/>
            </a:endParaRPr>
          </a:p>
        </p:txBody>
      </p:sp>
      <p:sp>
        <p:nvSpPr>
          <p:cNvPr id="11" name="Rectangle 10"/>
          <p:cNvSpPr/>
          <p:nvPr/>
        </p:nvSpPr>
        <p:spPr>
          <a:xfrm>
            <a:off x="10490200" y="6209387"/>
            <a:ext cx="140970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sz="1400" b="1" dirty="0">
                <a:solidFill>
                  <a:schemeClr val="dk1"/>
                </a:solidFill>
                <a:latin typeface="Calibri" panose="020F0502020204030204" pitchFamily="34" charset="0"/>
              </a:rPr>
              <a:t>Cont…</a:t>
            </a:r>
          </a:p>
        </p:txBody>
      </p:sp>
      <p:cxnSp>
        <p:nvCxnSpPr>
          <p:cNvPr id="4" name="Straight Connector 3"/>
          <p:cNvCxnSpPr/>
          <p:nvPr/>
        </p:nvCxnSpPr>
        <p:spPr>
          <a:xfrm>
            <a:off x="6004890" y="1113788"/>
            <a:ext cx="0" cy="540337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15456" y="986788"/>
            <a:ext cx="5236767" cy="5324535"/>
          </a:xfrm>
          <a:prstGeom prst="rect">
            <a:avLst/>
          </a:prstGeom>
          <a:noFill/>
        </p:spPr>
        <p:txBody>
          <a:bodyPr wrap="square" rtlCol="0">
            <a:spAutoFit/>
          </a:bodyPr>
          <a:lstStyle/>
          <a:p>
            <a:r>
              <a:rPr lang="en-IN" sz="1700" b="1" u="sng" dirty="0" smtClean="0">
                <a:latin typeface="Calibri" panose="020F0502020204030204" pitchFamily="34" charset="0"/>
              </a:rPr>
              <a:t>Improvements </a:t>
            </a:r>
            <a:r>
              <a:rPr lang="en-IN" sz="1700" b="1" u="sng" dirty="0">
                <a:latin typeface="Calibri" panose="020F0502020204030204" pitchFamily="34" charset="0"/>
              </a:rPr>
              <a:t>to be made to Experiment 1 (</a:t>
            </a:r>
            <a:r>
              <a:rPr lang="en-IN" sz="1700" b="1" u="sng" dirty="0" smtClean="0">
                <a:latin typeface="Calibri" panose="020F0502020204030204" pitchFamily="34" charset="0"/>
              </a:rPr>
              <a:t>on going):</a:t>
            </a:r>
          </a:p>
          <a:p>
            <a:endParaRPr lang="en-IN" sz="1700" b="1" u="sng" dirty="0" smtClean="0">
              <a:latin typeface="Calibri" panose="020F0502020204030204" pitchFamily="34" charset="0"/>
            </a:endParaRPr>
          </a:p>
          <a:p>
            <a:r>
              <a:rPr lang="en-IN" sz="1700" b="1" u="sng" dirty="0" smtClean="0">
                <a:latin typeface="Calibri" panose="020F0502020204030204" pitchFamily="34" charset="0"/>
              </a:rPr>
              <a:t>Training Phase :</a:t>
            </a:r>
          </a:p>
          <a:p>
            <a:r>
              <a:rPr lang="en-IN" sz="1700" b="1" u="sng" dirty="0" smtClean="0">
                <a:latin typeface="Calibri" panose="020F0502020204030204" pitchFamily="34" charset="0"/>
              </a:rPr>
              <a:t>(</a:t>
            </a:r>
            <a:r>
              <a:rPr lang="en-IN" sz="1700" b="1" dirty="0" smtClean="0">
                <a:latin typeface="Calibri" panose="020F0502020204030204" pitchFamily="34" charset="0"/>
              </a:rPr>
              <a:t>To </a:t>
            </a:r>
            <a:r>
              <a:rPr lang="en-IN" sz="1700" b="1" dirty="0">
                <a:latin typeface="Calibri" panose="020F0502020204030204" pitchFamily="34" charset="0"/>
              </a:rPr>
              <a:t>make sure “pure” reboot and non-reboot samples are supplied to </a:t>
            </a:r>
            <a:r>
              <a:rPr lang="en-IN" sz="1700" b="1" dirty="0" smtClean="0">
                <a:latin typeface="Calibri" panose="020F0502020204030204" pitchFamily="34" charset="0"/>
              </a:rPr>
              <a:t>the model</a:t>
            </a:r>
            <a:r>
              <a:rPr lang="en-IN" sz="1700" b="1" u="sng" dirty="0" smtClean="0">
                <a:latin typeface="Calibri" panose="020F0502020204030204" pitchFamily="34" charset="0"/>
              </a:rPr>
              <a:t>)</a:t>
            </a:r>
            <a:endParaRPr lang="en-IN" sz="1700" b="1" u="sng" dirty="0">
              <a:latin typeface="Calibri" panose="020F0502020204030204" pitchFamily="34" charset="0"/>
            </a:endParaRPr>
          </a:p>
          <a:p>
            <a:endParaRPr lang="en-IN" sz="1700" b="1" u="sng" dirty="0">
              <a:latin typeface="Calibri" panose="020F0502020204030204" pitchFamily="34" charset="0"/>
            </a:endParaRPr>
          </a:p>
          <a:p>
            <a:pPr marL="342900" indent="-342900">
              <a:buFont typeface="+mj-lt"/>
              <a:buAutoNum type="arabicPeriod"/>
            </a:pPr>
            <a:r>
              <a:rPr lang="en-IN" sz="1700" dirty="0" smtClean="0">
                <a:latin typeface="Calibri" panose="020F0502020204030204" pitchFamily="34" charset="0"/>
              </a:rPr>
              <a:t>To remove </a:t>
            </a:r>
            <a:r>
              <a:rPr lang="en-IN" sz="1700" dirty="0">
                <a:latin typeface="Calibri" panose="020F0502020204030204" pitchFamily="34" charset="0"/>
              </a:rPr>
              <a:t>CIR MACs  from both reboot and non-reboot </a:t>
            </a:r>
            <a:r>
              <a:rPr lang="en-IN" sz="1700" dirty="0" smtClean="0">
                <a:latin typeface="Calibri" panose="020F0502020204030204" pitchFamily="34" charset="0"/>
              </a:rPr>
              <a:t>samples.</a:t>
            </a:r>
            <a:endParaRPr lang="en-IN" sz="1700" dirty="0">
              <a:latin typeface="Calibri" panose="020F0502020204030204" pitchFamily="34" charset="0"/>
            </a:endParaRPr>
          </a:p>
          <a:p>
            <a:pPr marL="342900" indent="-342900">
              <a:buFont typeface="+mj-lt"/>
              <a:buAutoNum type="arabicPeriod"/>
            </a:pPr>
            <a:r>
              <a:rPr lang="en-IN" sz="1700" dirty="0" smtClean="0">
                <a:latin typeface="Calibri" panose="020F0502020204030204" pitchFamily="34" charset="0"/>
              </a:rPr>
              <a:t>To remove </a:t>
            </a:r>
            <a:r>
              <a:rPr lang="en-IN" sz="1700" dirty="0">
                <a:latin typeface="Calibri" panose="020F0502020204030204" pitchFamily="34" charset="0"/>
              </a:rPr>
              <a:t>3-hour windows with self-heal from both reboot and non-reboot </a:t>
            </a:r>
            <a:r>
              <a:rPr lang="en-IN" sz="1700" dirty="0" smtClean="0">
                <a:latin typeface="Calibri" panose="020F0502020204030204" pitchFamily="34" charset="0"/>
              </a:rPr>
              <a:t>samples.</a:t>
            </a:r>
            <a:endParaRPr lang="en-IN" sz="1700" dirty="0">
              <a:latin typeface="Calibri" panose="020F0502020204030204" pitchFamily="34" charset="0"/>
            </a:endParaRPr>
          </a:p>
          <a:p>
            <a:pPr marL="342900" indent="-342900">
              <a:buFont typeface="+mj-lt"/>
              <a:buAutoNum type="arabicPeriod"/>
            </a:pPr>
            <a:r>
              <a:rPr lang="en-IN" sz="1700" dirty="0" smtClean="0">
                <a:latin typeface="Calibri" panose="020F0502020204030204" pitchFamily="34" charset="0"/>
              </a:rPr>
              <a:t>To remove </a:t>
            </a:r>
            <a:r>
              <a:rPr lang="en-IN" sz="1700" dirty="0">
                <a:latin typeface="Calibri" panose="020F0502020204030204" pitchFamily="34" charset="0"/>
              </a:rPr>
              <a:t>3-hour windows overlapping with maintenance window from both reboot and non-reboot </a:t>
            </a:r>
            <a:r>
              <a:rPr lang="en-IN" sz="1700" dirty="0" smtClean="0">
                <a:latin typeface="Calibri" panose="020F0502020204030204" pitchFamily="34" charset="0"/>
              </a:rPr>
              <a:t>samples.</a:t>
            </a:r>
            <a:endParaRPr lang="en-IN" sz="1700" dirty="0">
              <a:latin typeface="Calibri" panose="020F0502020204030204" pitchFamily="34" charset="0"/>
            </a:endParaRPr>
          </a:p>
          <a:p>
            <a:endParaRPr lang="en-IN" sz="1700" b="1" u="sng" dirty="0" smtClean="0">
              <a:latin typeface="Calibri" panose="020F0502020204030204" pitchFamily="34" charset="0"/>
            </a:endParaRPr>
          </a:p>
          <a:p>
            <a:r>
              <a:rPr lang="en-IN" sz="1700" b="1" u="sng" dirty="0" smtClean="0">
                <a:latin typeface="Calibri" panose="020F0502020204030204" pitchFamily="34" charset="0"/>
              </a:rPr>
              <a:t>Testing Phase:</a:t>
            </a:r>
          </a:p>
          <a:p>
            <a:r>
              <a:rPr lang="en-IN" sz="1700" b="1" u="sng" dirty="0" smtClean="0">
                <a:latin typeface="Calibri" panose="020F0502020204030204" pitchFamily="34" charset="0"/>
              </a:rPr>
              <a:t>(</a:t>
            </a:r>
            <a:r>
              <a:rPr lang="en-IN" sz="1700" b="1" dirty="0" smtClean="0">
                <a:latin typeface="Calibri" panose="020F0502020204030204" pitchFamily="34" charset="0"/>
              </a:rPr>
              <a:t>to reduce false positives</a:t>
            </a:r>
            <a:r>
              <a:rPr lang="en-IN" sz="1700" b="1" u="sng" dirty="0" smtClean="0">
                <a:latin typeface="Calibri" panose="020F0502020204030204" pitchFamily="34" charset="0"/>
              </a:rPr>
              <a:t>)</a:t>
            </a:r>
            <a:endParaRPr lang="en-IN" sz="1700" b="1" u="sng" dirty="0">
              <a:latin typeface="Calibri" panose="020F0502020204030204" pitchFamily="34" charset="0"/>
            </a:endParaRPr>
          </a:p>
          <a:p>
            <a:pPr marL="342900" indent="-342900">
              <a:buFont typeface="+mj-lt"/>
              <a:buAutoNum type="arabicPeriod"/>
            </a:pPr>
            <a:r>
              <a:rPr lang="en-IN" sz="1700" dirty="0" smtClean="0">
                <a:latin typeface="Calibri" panose="020F0502020204030204" pitchFamily="34" charset="0"/>
              </a:rPr>
              <a:t>To remove </a:t>
            </a:r>
            <a:r>
              <a:rPr lang="en-IN" sz="1700" dirty="0">
                <a:latin typeface="Calibri" panose="020F0502020204030204" pitchFamily="34" charset="0"/>
              </a:rPr>
              <a:t>3 hour windows overlapping with maintenance window from </a:t>
            </a:r>
            <a:r>
              <a:rPr lang="en-IN" sz="1700" dirty="0" smtClean="0">
                <a:latin typeface="Calibri" panose="020F0502020204030204" pitchFamily="34" charset="0"/>
              </a:rPr>
              <a:t>prediction</a:t>
            </a:r>
            <a:endParaRPr lang="en-IN" sz="1700" dirty="0">
              <a:latin typeface="Calibri" panose="020F0502020204030204" pitchFamily="34" charset="0"/>
            </a:endParaRPr>
          </a:p>
          <a:p>
            <a:pPr marL="342900" indent="-342900">
              <a:buFont typeface="+mj-lt"/>
              <a:buAutoNum type="arabicPeriod"/>
            </a:pPr>
            <a:r>
              <a:rPr lang="en-IN" sz="1700" dirty="0">
                <a:latin typeface="Calibri" panose="020F0502020204030204" pitchFamily="34" charset="0"/>
              </a:rPr>
              <a:t>Provide statistics of CIR MACs </a:t>
            </a:r>
            <a:r>
              <a:rPr lang="en-IN" sz="1700" dirty="0" smtClean="0">
                <a:latin typeface="Calibri" panose="020F0502020204030204" pitchFamily="34" charset="0"/>
              </a:rPr>
              <a:t>occurring </a:t>
            </a:r>
            <a:r>
              <a:rPr lang="en-IN" sz="1700" dirty="0">
                <a:latin typeface="Calibri" panose="020F0502020204030204" pitchFamily="34" charset="0"/>
              </a:rPr>
              <a:t>in False </a:t>
            </a:r>
            <a:r>
              <a:rPr lang="en-IN" sz="1700" dirty="0" smtClean="0">
                <a:latin typeface="Calibri" panose="020F0502020204030204" pitchFamily="34" charset="0"/>
              </a:rPr>
              <a:t>Positives</a:t>
            </a:r>
            <a:endParaRPr lang="en-IN" sz="1700" dirty="0">
              <a:latin typeface="Calibri" panose="020F0502020204030204" pitchFamily="34" charset="0"/>
            </a:endParaRPr>
          </a:p>
        </p:txBody>
      </p:sp>
      <p:sp>
        <p:nvSpPr>
          <p:cNvPr id="7" name="Rectangle 6"/>
          <p:cNvSpPr/>
          <p:nvPr/>
        </p:nvSpPr>
        <p:spPr>
          <a:xfrm>
            <a:off x="306756" y="3532270"/>
            <a:ext cx="5497144" cy="2585323"/>
          </a:xfrm>
          <a:prstGeom prst="rect">
            <a:avLst/>
          </a:prstGeom>
        </p:spPr>
        <p:txBody>
          <a:bodyPr wrap="square">
            <a:spAutoFit/>
          </a:bodyPr>
          <a:lstStyle/>
          <a:p>
            <a:pPr>
              <a:lnSpc>
                <a:spcPct val="150000"/>
              </a:lnSpc>
            </a:pPr>
            <a:r>
              <a:rPr lang="en-IN" sz="2400" b="1" dirty="0">
                <a:latin typeface="Calibri" panose="020F0502020204030204" pitchFamily="34" charset="0"/>
              </a:rPr>
              <a:t>Status of on-going Experiment </a:t>
            </a:r>
          </a:p>
          <a:p>
            <a:r>
              <a:rPr lang="en-IN" b="1" u="sng" dirty="0">
                <a:latin typeface="Calibri" panose="020F0502020204030204" pitchFamily="34" charset="0"/>
              </a:rPr>
              <a:t>High level approach:- </a:t>
            </a:r>
            <a:r>
              <a:rPr lang="en-IN" b="1" u="sng" dirty="0" smtClean="0">
                <a:latin typeface="Calibri" panose="020F0502020204030204" pitchFamily="34" charset="0"/>
              </a:rPr>
              <a:t>Learning based on marker count (</a:t>
            </a:r>
            <a:r>
              <a:rPr lang="en-IN" b="1" dirty="0" smtClean="0">
                <a:latin typeface="Calibri" panose="020F0502020204030204" pitchFamily="34" charset="0"/>
              </a:rPr>
              <a:t>3-hour window, marker count sum</a:t>
            </a:r>
            <a:r>
              <a:rPr lang="en-IN" b="1" u="sng" dirty="0" smtClean="0">
                <a:latin typeface="Calibri" panose="020F0502020204030204" pitchFamily="34" charset="0"/>
              </a:rPr>
              <a:t>)</a:t>
            </a:r>
            <a:endParaRPr lang="en-IN" b="1" u="sng" dirty="0">
              <a:latin typeface="Calibri" panose="020F0502020204030204" pitchFamily="34" charset="0"/>
            </a:endParaRPr>
          </a:p>
          <a:p>
            <a:r>
              <a:rPr lang="en-IN" b="1" u="sng" dirty="0">
                <a:latin typeface="Calibri" panose="020F0502020204030204" pitchFamily="34" charset="0"/>
              </a:rPr>
              <a:t>Experiment 1:</a:t>
            </a:r>
          </a:p>
          <a:p>
            <a:pPr marL="342900" indent="-342900">
              <a:buFont typeface="+mj-lt"/>
              <a:buAutoNum type="arabicPeriod"/>
            </a:pPr>
            <a:r>
              <a:rPr lang="en-IN" dirty="0">
                <a:latin typeface="Calibri" panose="020F0502020204030204" pitchFamily="34" charset="0"/>
              </a:rPr>
              <a:t>To Setup the pipeline on local system – </a:t>
            </a:r>
            <a:r>
              <a:rPr lang="en-IN" b="1" dirty="0">
                <a:solidFill>
                  <a:srgbClr val="008000"/>
                </a:solidFill>
                <a:latin typeface="Calibri" panose="020F0502020204030204" pitchFamily="34" charset="0"/>
              </a:rPr>
              <a:t>completed</a:t>
            </a:r>
          </a:p>
          <a:p>
            <a:pPr marL="342900" indent="-342900">
              <a:buFont typeface="+mj-lt"/>
              <a:buAutoNum type="arabicPeriod"/>
            </a:pPr>
            <a:r>
              <a:rPr lang="en-IN" dirty="0">
                <a:latin typeface="Calibri" panose="020F0502020204030204" pitchFamily="34" charset="0"/>
              </a:rPr>
              <a:t>To Setup the pipeline on open stack VM- </a:t>
            </a:r>
            <a:r>
              <a:rPr lang="en-IN" b="1" dirty="0">
                <a:solidFill>
                  <a:srgbClr val="008000"/>
                </a:solidFill>
                <a:latin typeface="Calibri" panose="020F0502020204030204" pitchFamily="34" charset="0"/>
              </a:rPr>
              <a:t>completed</a:t>
            </a:r>
          </a:p>
          <a:p>
            <a:pPr marL="342900" indent="-342900">
              <a:buFont typeface="+mj-lt"/>
              <a:buAutoNum type="arabicPeriod"/>
            </a:pPr>
            <a:r>
              <a:rPr lang="en-IN" b="1" dirty="0">
                <a:latin typeface="Calibri" panose="020F0502020204030204" pitchFamily="34" charset="0"/>
              </a:rPr>
              <a:t>To train the model on open stack VM using large amount of training data </a:t>
            </a:r>
            <a:r>
              <a:rPr lang="en-IN" dirty="0">
                <a:latin typeface="Calibri" panose="020F0502020204030204" pitchFamily="34" charset="0"/>
              </a:rPr>
              <a:t>– </a:t>
            </a:r>
            <a:r>
              <a:rPr lang="en-IN" b="1" dirty="0">
                <a:solidFill>
                  <a:srgbClr val="0000CC"/>
                </a:solidFill>
                <a:latin typeface="Calibri" panose="020F0502020204030204" pitchFamily="34" charset="0"/>
              </a:rPr>
              <a:t>on going</a:t>
            </a:r>
          </a:p>
        </p:txBody>
      </p:sp>
    </p:spTree>
    <p:extLst>
      <p:ext uri="{BB962C8B-B14F-4D97-AF65-F5344CB8AC3E}">
        <p14:creationId xmlns:p14="http://schemas.microsoft.com/office/powerpoint/2010/main" val="711349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smtClean="0">
                <a:solidFill>
                  <a:srgbClr val="0000CC"/>
                </a:solidFill>
                <a:effectLst>
                  <a:outerShdw blurRad="38100" dist="38100" dir="2700000" algn="tl">
                    <a:srgbClr val="000000">
                      <a:alpha val="43137"/>
                    </a:srgbClr>
                  </a:outerShdw>
                </a:effectLst>
                <a:latin typeface="Calibri"/>
              </a:rPr>
              <a:t>Key markers for CIR (status- ongoing)</a:t>
            </a:r>
            <a:endParaRPr sz="3600" dirty="0">
              <a:solidFill>
                <a:srgbClr val="0000CC"/>
              </a:solidFill>
              <a:effectLst>
                <a:outerShdw blurRad="38100" dist="38100" dir="2700000" algn="tl">
                  <a:srgbClr val="000000">
                    <a:alpha val="43137"/>
                  </a:srgbClr>
                </a:outerShdw>
              </a:effectLst>
              <a:latin typeface="Calibri"/>
            </a:endParaRPr>
          </a:p>
        </p:txBody>
      </p:sp>
      <p:sp>
        <p:nvSpPr>
          <p:cNvPr id="5" name="TextBox 4"/>
          <p:cNvSpPr txBox="1"/>
          <p:nvPr/>
        </p:nvSpPr>
        <p:spPr>
          <a:xfrm>
            <a:off x="243260" y="812800"/>
            <a:ext cx="441764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Approach used in existing CIR Prediction Model </a:t>
            </a:r>
            <a:endParaRPr lang="en-IN" dirty="0"/>
          </a:p>
        </p:txBody>
      </p:sp>
      <p:sp>
        <p:nvSpPr>
          <p:cNvPr id="7" name="TextBox 6"/>
          <p:cNvSpPr txBox="1"/>
          <p:nvPr/>
        </p:nvSpPr>
        <p:spPr>
          <a:xfrm>
            <a:off x="2284004" y="1562074"/>
            <a:ext cx="1310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All Markers </a:t>
            </a:r>
          </a:p>
          <a:p>
            <a:r>
              <a:rPr lang="en-IN" sz="1600" b="0" u="none" dirty="0" smtClean="0"/>
              <a:t>Ex: ~ 300</a:t>
            </a:r>
            <a:endParaRPr lang="en-IN" sz="1600" b="0" u="none" dirty="0"/>
          </a:p>
        </p:txBody>
      </p:sp>
      <p:sp>
        <p:nvSpPr>
          <p:cNvPr id="54" name="TextBox 53"/>
          <p:cNvSpPr txBox="1"/>
          <p:nvPr/>
        </p:nvSpPr>
        <p:spPr>
          <a:xfrm>
            <a:off x="255959" y="4140200"/>
            <a:ext cx="5420941"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Sample format </a:t>
            </a:r>
            <a:r>
              <a:rPr lang="en-IN" sz="1200" dirty="0" smtClean="0"/>
              <a:t>- % Contribution of each key marker in each CIR MAC</a:t>
            </a:r>
            <a:endParaRPr lang="en-IN" sz="1200" dirty="0"/>
          </a:p>
        </p:txBody>
      </p:sp>
      <p:graphicFrame>
        <p:nvGraphicFramePr>
          <p:cNvPr id="55" name="Table 54"/>
          <p:cNvGraphicFramePr>
            <a:graphicFrameLocks noGrp="1"/>
          </p:cNvGraphicFramePr>
          <p:nvPr>
            <p:extLst>
              <p:ext uri="{D42A27DB-BD31-4B8C-83A1-F6EECF244321}">
                <p14:modId xmlns:p14="http://schemas.microsoft.com/office/powerpoint/2010/main" val="862444976"/>
              </p:ext>
            </p:extLst>
          </p:nvPr>
        </p:nvGraphicFramePr>
        <p:xfrm>
          <a:off x="268660" y="4428066"/>
          <a:ext cx="5420940" cy="2021276"/>
        </p:xfrm>
        <a:graphic>
          <a:graphicData uri="http://schemas.openxmlformats.org/drawingml/2006/table">
            <a:tbl>
              <a:tblPr firstRow="1" bandRow="1">
                <a:tableStyleId>{5C22544A-7EE6-4342-B048-85BDC9FD1C3A}</a:tableStyleId>
              </a:tblPr>
              <a:tblGrid>
                <a:gridCol w="1252151"/>
                <a:gridCol w="1247789"/>
                <a:gridCol w="1256513"/>
                <a:gridCol w="1664487"/>
              </a:tblGrid>
              <a:tr h="352778">
                <a:tc>
                  <a:txBody>
                    <a:bodyPr/>
                    <a:lstStyle/>
                    <a:p>
                      <a:pPr algn="ctr"/>
                      <a:endParaRPr lang="en-IN" sz="1100" dirty="0" smtClean="0">
                        <a:latin typeface="Calibri" panose="020F0502020204030204" pitchFamily="34" charset="0"/>
                      </a:endParaRPr>
                    </a:p>
                    <a:p>
                      <a:pPr algn="ctr"/>
                      <a:r>
                        <a:rPr lang="en-IN" sz="1100" dirty="0" smtClean="0">
                          <a:latin typeface="Calibri" panose="020F0502020204030204" pitchFamily="34" charset="0"/>
                        </a:rPr>
                        <a:t>MAC ID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Markers exceeding count threshold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No of Markers exceeding count threshold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 Contribution</a:t>
                      </a:r>
                      <a:r>
                        <a:rPr lang="en-IN" sz="1100" baseline="0" dirty="0" smtClean="0">
                          <a:latin typeface="Calibri" panose="020F0502020204030204" pitchFamily="34" charset="0"/>
                        </a:rPr>
                        <a:t> from each marker</a:t>
                      </a:r>
                      <a:endParaRPr lang="en-IN" sz="1100" dirty="0">
                        <a:latin typeface="Calibri" panose="020F0502020204030204" pitchFamily="34" charset="0"/>
                      </a:endParaRPr>
                    </a:p>
                  </a:txBody>
                  <a:tcPr/>
                </a:tc>
              </a:tr>
              <a:tr h="352778">
                <a:tc>
                  <a:txBody>
                    <a:bodyPr/>
                    <a:lstStyle/>
                    <a:p>
                      <a:pPr algn="ctr"/>
                      <a:r>
                        <a:rPr lang="en-IN" sz="1100" dirty="0" smtClean="0">
                          <a:latin typeface="Calibri" panose="020F0502020204030204" pitchFamily="34" charset="0"/>
                        </a:rPr>
                        <a:t>MAC 1 </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WIFI_REBOOT, 2G_DISABLED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2</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50%</a:t>
                      </a:r>
                      <a:endParaRPr lang="en-IN" sz="1100" dirty="0">
                        <a:latin typeface="Calibri" panose="020F0502020204030204" pitchFamily="34" charset="0"/>
                      </a:endParaRPr>
                    </a:p>
                  </a:txBody>
                  <a:tcPr/>
                </a:tc>
              </a:tr>
              <a:tr h="352778">
                <a:tc>
                  <a:txBody>
                    <a:bodyPr/>
                    <a:lstStyle/>
                    <a:p>
                      <a:pPr algn="ctr"/>
                      <a:r>
                        <a:rPr lang="en-IN" sz="1100" dirty="0" smtClean="0">
                          <a:latin typeface="Calibri" panose="020F0502020204030204" pitchFamily="34" charset="0"/>
                        </a:rPr>
                        <a:t>MAC 2</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HW_REBOOT,</a:t>
                      </a:r>
                    </a:p>
                    <a:p>
                      <a:pPr algn="ctr"/>
                      <a:r>
                        <a:rPr lang="en-IN" sz="1100" dirty="0" smtClean="0">
                          <a:latin typeface="Calibri" panose="020F0502020204030204" pitchFamily="34" charset="0"/>
                        </a:rPr>
                        <a:t>MOCAUP,</a:t>
                      </a:r>
                    </a:p>
                    <a:p>
                      <a:pPr algn="ctr"/>
                      <a:r>
                        <a:rPr lang="en-IN" sz="1100" dirty="0" smtClean="0">
                          <a:latin typeface="Calibri" panose="020F0502020204030204" pitchFamily="34" charset="0"/>
                        </a:rPr>
                        <a:t>SYNCLOST</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3</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33%</a:t>
                      </a:r>
                      <a:endParaRPr lang="en-IN" sz="1100" dirty="0">
                        <a:latin typeface="Calibri" panose="020F0502020204030204" pitchFamily="34" charset="0"/>
                      </a:endParaRPr>
                    </a:p>
                  </a:txBody>
                  <a:tcPr/>
                </a:tc>
              </a:tr>
              <a:tr h="405836">
                <a:tc>
                  <a:txBody>
                    <a:bodyPr/>
                    <a:lstStyle/>
                    <a:p>
                      <a:pPr algn="ctr"/>
                      <a:r>
                        <a:rPr lang="en-IN" sz="1100" dirty="0" smtClean="0">
                          <a:latin typeface="Calibri" panose="020F0502020204030204" pitchFamily="34" charset="0"/>
                        </a:rPr>
                        <a:t>       ……..</a:t>
                      </a:r>
                      <a:endParaRPr lang="en-IN" sz="1100" dirty="0">
                        <a:latin typeface="Calibri" panose="020F0502020204030204" pitchFamily="34" charset="0"/>
                      </a:endParaRPr>
                    </a:p>
                  </a:txBody>
                  <a:tcPr/>
                </a:tc>
                <a:tc>
                  <a:txBody>
                    <a:bodyPr/>
                    <a:lstStyle/>
                    <a:p>
                      <a:pPr algn="ctr"/>
                      <a:endParaRPr lang="en-IN" sz="1100">
                        <a:latin typeface="Calibri" panose="020F0502020204030204" pitchFamily="34" charset="0"/>
                      </a:endParaRPr>
                    </a:p>
                  </a:txBody>
                  <a:tcPr/>
                </a:tc>
                <a:tc>
                  <a:txBody>
                    <a:bodyPr/>
                    <a:lstStyle/>
                    <a:p>
                      <a:pPr algn="ctr"/>
                      <a:endParaRPr lang="en-IN" sz="1100" dirty="0">
                        <a:latin typeface="Calibri" panose="020F0502020204030204" pitchFamily="34" charset="0"/>
                      </a:endParaRPr>
                    </a:p>
                  </a:txBody>
                  <a:tcPr/>
                </a:tc>
                <a:tc>
                  <a:txBody>
                    <a:bodyPr/>
                    <a:lstStyle/>
                    <a:p>
                      <a:pPr algn="ctr"/>
                      <a:endParaRPr lang="en-IN" sz="1100" dirty="0">
                        <a:latin typeface="Calibri" panose="020F0502020204030204" pitchFamily="34" charset="0"/>
                      </a:endParaRPr>
                    </a:p>
                  </a:txBody>
                  <a:tcPr/>
                </a:tc>
              </a:tr>
            </a:tbl>
          </a:graphicData>
        </a:graphic>
      </p:graphicFrame>
      <p:cxnSp>
        <p:nvCxnSpPr>
          <p:cNvPr id="56" name="Straight Arrow Connector 55"/>
          <p:cNvCxnSpPr/>
          <p:nvPr/>
        </p:nvCxnSpPr>
        <p:spPr>
          <a:xfrm>
            <a:off x="5702300" y="5797178"/>
            <a:ext cx="62552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58" name="Table 57"/>
          <p:cNvGraphicFramePr>
            <a:graphicFrameLocks noGrp="1"/>
          </p:cNvGraphicFramePr>
          <p:nvPr>
            <p:extLst>
              <p:ext uri="{D42A27DB-BD31-4B8C-83A1-F6EECF244321}">
                <p14:modId xmlns:p14="http://schemas.microsoft.com/office/powerpoint/2010/main" val="2656397443"/>
              </p:ext>
            </p:extLst>
          </p:nvPr>
        </p:nvGraphicFramePr>
        <p:xfrm>
          <a:off x="6377359" y="4559019"/>
          <a:ext cx="5522540" cy="1555940"/>
        </p:xfrm>
        <a:graphic>
          <a:graphicData uri="http://schemas.openxmlformats.org/drawingml/2006/table">
            <a:tbl>
              <a:tblPr firstRow="1" bandRow="1">
                <a:tableStyleId>{5C22544A-7EE6-4342-B048-85BDC9FD1C3A}</a:tableStyleId>
              </a:tblPr>
              <a:tblGrid>
                <a:gridCol w="2761270"/>
                <a:gridCol w="2761270"/>
              </a:tblGrid>
              <a:tr h="388985">
                <a:tc>
                  <a:txBody>
                    <a:bodyPr/>
                    <a:lstStyle/>
                    <a:p>
                      <a:pPr algn="ctr"/>
                      <a:r>
                        <a:rPr lang="en-IN" sz="1200" dirty="0" smtClean="0">
                          <a:latin typeface="Calibri" panose="020F0502020204030204" pitchFamily="34" charset="0"/>
                        </a:rPr>
                        <a:t>Marker</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 Contribution across MACs</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WIFI_REBOOT</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30%</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MOCAUP</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20%</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a:t>
                      </a:r>
                      <a:endParaRPr lang="en-IN" sz="1200" dirty="0">
                        <a:latin typeface="Calibri" panose="020F0502020204030204" pitchFamily="34" charset="0"/>
                      </a:endParaRPr>
                    </a:p>
                  </a:txBody>
                  <a:tcPr/>
                </a:tc>
              </a:tr>
            </a:tbl>
          </a:graphicData>
        </a:graphic>
      </p:graphicFrame>
      <p:sp>
        <p:nvSpPr>
          <p:cNvPr id="59" name="TextBox 58"/>
          <p:cNvSpPr txBox="1"/>
          <p:nvPr/>
        </p:nvSpPr>
        <p:spPr>
          <a:xfrm>
            <a:off x="6377359" y="4237454"/>
            <a:ext cx="552254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sz="1600" dirty="0" smtClean="0"/>
              <a:t> Sample format </a:t>
            </a:r>
            <a:r>
              <a:rPr lang="en-IN" dirty="0" smtClean="0"/>
              <a:t>- % Contribution of each key marker across CIR MACs</a:t>
            </a:r>
            <a:endParaRPr lang="en-IN" dirty="0"/>
          </a:p>
        </p:txBody>
      </p:sp>
      <p:sp>
        <p:nvSpPr>
          <p:cNvPr id="62" name="TextBox 61"/>
          <p:cNvSpPr txBox="1"/>
          <p:nvPr/>
        </p:nvSpPr>
        <p:spPr>
          <a:xfrm>
            <a:off x="10513393" y="6095999"/>
            <a:ext cx="1363656"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Cont…</a:t>
            </a:r>
            <a:endParaRPr lang="en-IN" dirty="0"/>
          </a:p>
        </p:txBody>
      </p:sp>
      <p:pic>
        <p:nvPicPr>
          <p:cNvPr id="75"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4054657" y="1562074"/>
            <a:ext cx="2072095" cy="1028726"/>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Markers Importance Estimation by  ML Model</a:t>
            </a:r>
            <a:endParaRPr lang="en-IN" sz="1600" b="0" u="none" dirty="0"/>
          </a:p>
        </p:txBody>
      </p:sp>
      <p:sp>
        <p:nvSpPr>
          <p:cNvPr id="23" name="TextBox 22"/>
          <p:cNvSpPr txBox="1"/>
          <p:nvPr/>
        </p:nvSpPr>
        <p:spPr>
          <a:xfrm>
            <a:off x="6520452" y="15620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Useful Markers</a:t>
            </a:r>
          </a:p>
          <a:p>
            <a:r>
              <a:rPr lang="en-IN" sz="1600" b="0" u="none" dirty="0" smtClean="0"/>
              <a:t>( ~ 25 )</a:t>
            </a:r>
            <a:endParaRPr lang="en-IN" sz="1600" b="0" u="none" dirty="0"/>
          </a:p>
        </p:txBody>
      </p:sp>
      <p:cxnSp>
        <p:nvCxnSpPr>
          <p:cNvPr id="3" name="Straight Arrow Connector 2"/>
          <p:cNvCxnSpPr>
            <a:stCxn id="22" idx="3"/>
            <a:endCxn id="23" idx="1"/>
          </p:cNvCxnSpPr>
          <p:nvPr/>
        </p:nvCxnSpPr>
        <p:spPr>
          <a:xfrm>
            <a:off x="6126752" y="2076437"/>
            <a:ext cx="3937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stCxn id="7" idx="3"/>
            <a:endCxn id="22" idx="1"/>
          </p:cNvCxnSpPr>
          <p:nvPr/>
        </p:nvCxnSpPr>
        <p:spPr>
          <a:xfrm>
            <a:off x="3594099" y="2076437"/>
            <a:ext cx="46055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1828800" y="1193800"/>
            <a:ext cx="7309829" cy="149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492500" y="1181100"/>
            <a:ext cx="4406900" cy="369332"/>
          </a:xfrm>
          <a:prstGeom prst="rect">
            <a:avLst/>
          </a:prstGeom>
          <a:noFill/>
        </p:spPr>
        <p:txBody>
          <a:bodyPr wrap="square" rtlCol="0">
            <a:spAutoFit/>
          </a:bodyPr>
          <a:lstStyle/>
          <a:p>
            <a:r>
              <a:rPr lang="en-IN" dirty="0" smtClean="0">
                <a:latin typeface="Calibri" panose="020F0502020204030204" pitchFamily="34" charset="0"/>
              </a:rPr>
              <a:t>Subtask 1 – To identify useful features </a:t>
            </a:r>
            <a:endParaRPr lang="en-IN" dirty="0">
              <a:latin typeface="Calibri" panose="020F0502020204030204" pitchFamily="34" charset="0"/>
            </a:endParaRPr>
          </a:p>
        </p:txBody>
      </p:sp>
      <p:sp>
        <p:nvSpPr>
          <p:cNvPr id="32" name="TextBox 31"/>
          <p:cNvSpPr txBox="1"/>
          <p:nvPr/>
        </p:nvSpPr>
        <p:spPr>
          <a:xfrm>
            <a:off x="1126308" y="2908274"/>
            <a:ext cx="1310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Useful markers</a:t>
            </a:r>
            <a:endParaRPr lang="en-IN" sz="1600" b="0" u="none" dirty="0"/>
          </a:p>
        </p:txBody>
      </p:sp>
      <p:sp>
        <p:nvSpPr>
          <p:cNvPr id="33" name="TextBox 32"/>
          <p:cNvSpPr txBox="1"/>
          <p:nvPr/>
        </p:nvSpPr>
        <p:spPr>
          <a:xfrm>
            <a:off x="3119997" y="29082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ML Model for CIR Prediction</a:t>
            </a:r>
            <a:endParaRPr lang="en-IN" sz="1600" b="0" u="none" dirty="0"/>
          </a:p>
        </p:txBody>
      </p:sp>
      <p:sp>
        <p:nvSpPr>
          <p:cNvPr id="34" name="TextBox 33"/>
          <p:cNvSpPr txBox="1"/>
          <p:nvPr/>
        </p:nvSpPr>
        <p:spPr>
          <a:xfrm>
            <a:off x="5695950" y="29082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Marker contribution for each </a:t>
            </a:r>
            <a:r>
              <a:rPr lang="en-IN" sz="1600" u="none" dirty="0" smtClean="0"/>
              <a:t>prediction</a:t>
            </a:r>
            <a:endParaRPr lang="en-IN" sz="1600" u="none" dirty="0"/>
          </a:p>
        </p:txBody>
      </p:sp>
      <p:sp>
        <p:nvSpPr>
          <p:cNvPr id="35" name="TextBox 34"/>
          <p:cNvSpPr txBox="1"/>
          <p:nvPr/>
        </p:nvSpPr>
        <p:spPr>
          <a:xfrm>
            <a:off x="8506178" y="29082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 Contribution of each key marker across MACs</a:t>
            </a:r>
          </a:p>
          <a:p>
            <a:r>
              <a:rPr lang="en-IN" sz="1600" b="0" u="none" dirty="0" smtClean="0"/>
              <a:t>(</a:t>
            </a:r>
            <a:r>
              <a:rPr lang="en-IN" sz="1600" u="none" dirty="0" smtClean="0">
                <a:solidFill>
                  <a:srgbClr val="FF0000"/>
                </a:solidFill>
              </a:rPr>
              <a:t>to be implemented </a:t>
            </a:r>
            <a:r>
              <a:rPr lang="en-IN" sz="1600" b="0" u="none" dirty="0" smtClean="0"/>
              <a:t>)</a:t>
            </a:r>
            <a:endParaRPr lang="en-IN" sz="1600" b="0" u="none" dirty="0"/>
          </a:p>
        </p:txBody>
      </p:sp>
      <p:cxnSp>
        <p:nvCxnSpPr>
          <p:cNvPr id="15" name="Straight Arrow Connector 14"/>
          <p:cNvCxnSpPr>
            <a:stCxn id="32" idx="3"/>
            <a:endCxn id="33" idx="1"/>
          </p:cNvCxnSpPr>
          <p:nvPr/>
        </p:nvCxnSpPr>
        <p:spPr>
          <a:xfrm>
            <a:off x="2436403" y="3422637"/>
            <a:ext cx="68359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33" idx="3"/>
            <a:endCxn id="34" idx="1"/>
          </p:cNvCxnSpPr>
          <p:nvPr/>
        </p:nvCxnSpPr>
        <p:spPr>
          <a:xfrm>
            <a:off x="5192092" y="3422637"/>
            <a:ext cx="50385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34" idx="3"/>
            <a:endCxn id="35" idx="1"/>
          </p:cNvCxnSpPr>
          <p:nvPr/>
        </p:nvCxnSpPr>
        <p:spPr>
          <a:xfrm>
            <a:off x="7768045" y="3422637"/>
            <a:ext cx="73813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2" name="Rounded Rectangle 41"/>
          <p:cNvSpPr/>
          <p:nvPr/>
        </p:nvSpPr>
        <p:spPr>
          <a:xfrm>
            <a:off x="1005985" y="2747377"/>
            <a:ext cx="10189236" cy="1342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Elbow Connector 23"/>
          <p:cNvCxnSpPr>
            <a:stCxn id="23" idx="3"/>
            <a:endCxn id="42" idx="1"/>
          </p:cNvCxnSpPr>
          <p:nvPr/>
        </p:nvCxnSpPr>
        <p:spPr>
          <a:xfrm flipH="1">
            <a:off x="1005985" y="2076437"/>
            <a:ext cx="7586562" cy="1341952"/>
          </a:xfrm>
          <a:prstGeom prst="bentConnector5">
            <a:avLst>
              <a:gd name="adj1" fmla="val -3013"/>
              <a:gd name="adj2" fmla="val 56466"/>
              <a:gd name="adj3" fmla="val 10301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endCxn id="55" idx="3"/>
          </p:cNvCxnSpPr>
          <p:nvPr/>
        </p:nvCxnSpPr>
        <p:spPr>
          <a:xfrm rot="5400000">
            <a:off x="5120530" y="4506070"/>
            <a:ext cx="1501704" cy="363564"/>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35" idx="2"/>
          </p:cNvCxnSpPr>
          <p:nvPr/>
        </p:nvCxnSpPr>
        <p:spPr>
          <a:xfrm flipH="1">
            <a:off x="9542225" y="3937000"/>
            <a:ext cx="1" cy="3004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9960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255959" y="148815"/>
            <a:ext cx="11751867" cy="665700"/>
          </a:xfrm>
          <a:prstGeom prst="rect">
            <a:avLst/>
          </a:prstGeom>
          <a:solidFill>
            <a:srgbClr val="ACA8F6"/>
          </a:solidFill>
        </p:spPr>
        <p:style>
          <a:lnRef idx="0">
            <a:schemeClr val="accent1"/>
          </a:lnRef>
          <a:fillRef idx="3">
            <a:schemeClr val="accent1"/>
          </a:fillRef>
          <a:effectRef idx="3">
            <a:schemeClr val="accent1"/>
          </a:effectRef>
          <a:fontRef idx="minor">
            <a:schemeClr val="lt1"/>
          </a:fontRef>
        </p:style>
        <p:txBody>
          <a:bodyPr lIns="90000" tIns="45000" rIns="90000" bIns="45000"/>
          <a:lstStyle/>
          <a:p>
            <a:r>
              <a:rPr lang="en-US" sz="3600" dirty="0" smtClean="0">
                <a:solidFill>
                  <a:srgbClr val="0000CC"/>
                </a:solidFill>
                <a:effectLst>
                  <a:outerShdw blurRad="38100" dist="38100" dir="2700000" algn="tl">
                    <a:srgbClr val="000000">
                      <a:alpha val="43137"/>
                    </a:srgbClr>
                  </a:outerShdw>
                </a:effectLst>
                <a:latin typeface="Calibri"/>
              </a:rPr>
              <a:t>Key markers for CIR (status- ongoing)</a:t>
            </a:r>
            <a:endParaRPr sz="3600" dirty="0">
              <a:solidFill>
                <a:srgbClr val="0000CC"/>
              </a:solidFill>
              <a:effectLst>
                <a:outerShdw blurRad="38100" dist="38100" dir="2700000" algn="tl">
                  <a:srgbClr val="000000">
                    <a:alpha val="43137"/>
                  </a:srgbClr>
                </a:outerShdw>
              </a:effectLst>
              <a:latin typeface="Calibri"/>
            </a:endParaRPr>
          </a:p>
        </p:txBody>
      </p:sp>
      <p:sp>
        <p:nvSpPr>
          <p:cNvPr id="5" name="TextBox 4"/>
          <p:cNvSpPr txBox="1"/>
          <p:nvPr/>
        </p:nvSpPr>
        <p:spPr>
          <a:xfrm>
            <a:off x="243260" y="812800"/>
            <a:ext cx="524045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Alternative Approach  ( status- </a:t>
            </a:r>
            <a:r>
              <a:rPr lang="en-IN" dirty="0" err="1" smtClean="0"/>
              <a:t>ongoing</a:t>
            </a:r>
            <a:r>
              <a:rPr lang="en-IN" dirty="0" smtClean="0"/>
              <a:t>)</a:t>
            </a:r>
            <a:endParaRPr lang="en-IN" dirty="0"/>
          </a:p>
        </p:txBody>
      </p:sp>
      <p:sp>
        <p:nvSpPr>
          <p:cNvPr id="7" name="TextBox 6"/>
          <p:cNvSpPr txBox="1"/>
          <p:nvPr/>
        </p:nvSpPr>
        <p:spPr>
          <a:xfrm>
            <a:off x="2284004" y="1562074"/>
            <a:ext cx="1310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All Markers </a:t>
            </a:r>
          </a:p>
          <a:p>
            <a:r>
              <a:rPr lang="en-IN" sz="1600" b="0" u="none" dirty="0" smtClean="0"/>
              <a:t>Ex: ~ 300</a:t>
            </a:r>
            <a:endParaRPr lang="en-IN" sz="1600" b="0" u="none" dirty="0"/>
          </a:p>
        </p:txBody>
      </p:sp>
      <p:sp>
        <p:nvSpPr>
          <p:cNvPr id="54" name="TextBox 53"/>
          <p:cNvSpPr txBox="1"/>
          <p:nvPr/>
        </p:nvSpPr>
        <p:spPr>
          <a:xfrm>
            <a:off x="255959" y="4140200"/>
            <a:ext cx="5420941"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Sample format </a:t>
            </a:r>
            <a:r>
              <a:rPr lang="en-IN" sz="1200" dirty="0" smtClean="0"/>
              <a:t>- % Contribution of each key marker in each CIR MAC</a:t>
            </a:r>
            <a:endParaRPr lang="en-IN" sz="1200" dirty="0"/>
          </a:p>
        </p:txBody>
      </p:sp>
      <p:graphicFrame>
        <p:nvGraphicFramePr>
          <p:cNvPr id="55" name="Table 54"/>
          <p:cNvGraphicFramePr>
            <a:graphicFrameLocks noGrp="1"/>
          </p:cNvGraphicFramePr>
          <p:nvPr>
            <p:extLst>
              <p:ext uri="{D42A27DB-BD31-4B8C-83A1-F6EECF244321}">
                <p14:modId xmlns:p14="http://schemas.microsoft.com/office/powerpoint/2010/main" val="1851429038"/>
              </p:ext>
            </p:extLst>
          </p:nvPr>
        </p:nvGraphicFramePr>
        <p:xfrm>
          <a:off x="268660" y="4428066"/>
          <a:ext cx="5420940" cy="2021276"/>
        </p:xfrm>
        <a:graphic>
          <a:graphicData uri="http://schemas.openxmlformats.org/drawingml/2006/table">
            <a:tbl>
              <a:tblPr firstRow="1" bandRow="1">
                <a:tableStyleId>{5C22544A-7EE6-4342-B048-85BDC9FD1C3A}</a:tableStyleId>
              </a:tblPr>
              <a:tblGrid>
                <a:gridCol w="1252151"/>
                <a:gridCol w="1247789"/>
                <a:gridCol w="1256513"/>
                <a:gridCol w="1664487"/>
              </a:tblGrid>
              <a:tr h="352778">
                <a:tc>
                  <a:txBody>
                    <a:bodyPr/>
                    <a:lstStyle/>
                    <a:p>
                      <a:pPr algn="ctr"/>
                      <a:endParaRPr lang="en-IN" sz="1100" dirty="0" smtClean="0">
                        <a:latin typeface="Calibri" panose="020F0502020204030204" pitchFamily="34" charset="0"/>
                      </a:endParaRPr>
                    </a:p>
                    <a:p>
                      <a:pPr algn="ctr"/>
                      <a:r>
                        <a:rPr lang="en-IN" sz="1100" dirty="0" smtClean="0">
                          <a:latin typeface="Calibri" panose="020F0502020204030204" pitchFamily="34" charset="0"/>
                        </a:rPr>
                        <a:t>MAC ID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Markers exceeding count threshold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No of Markers exceeding count threshold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 Contribution</a:t>
                      </a:r>
                      <a:r>
                        <a:rPr lang="en-IN" sz="1100" baseline="0" dirty="0" smtClean="0">
                          <a:latin typeface="Calibri" panose="020F0502020204030204" pitchFamily="34" charset="0"/>
                        </a:rPr>
                        <a:t> from each marker</a:t>
                      </a:r>
                      <a:endParaRPr lang="en-IN" sz="1100" dirty="0">
                        <a:latin typeface="Calibri" panose="020F0502020204030204" pitchFamily="34" charset="0"/>
                      </a:endParaRPr>
                    </a:p>
                  </a:txBody>
                  <a:tcPr/>
                </a:tc>
              </a:tr>
              <a:tr h="352778">
                <a:tc>
                  <a:txBody>
                    <a:bodyPr/>
                    <a:lstStyle/>
                    <a:p>
                      <a:pPr algn="ctr"/>
                      <a:r>
                        <a:rPr lang="en-IN" sz="1100" dirty="0" smtClean="0">
                          <a:latin typeface="Calibri" panose="020F0502020204030204" pitchFamily="34" charset="0"/>
                        </a:rPr>
                        <a:t>MAC 1 </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WIFI_REBOOT, 2G_DISABLED</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2</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50%</a:t>
                      </a:r>
                      <a:endParaRPr lang="en-IN" sz="1100" dirty="0">
                        <a:latin typeface="Calibri" panose="020F0502020204030204" pitchFamily="34" charset="0"/>
                      </a:endParaRPr>
                    </a:p>
                  </a:txBody>
                  <a:tcPr/>
                </a:tc>
              </a:tr>
              <a:tr h="352778">
                <a:tc>
                  <a:txBody>
                    <a:bodyPr/>
                    <a:lstStyle/>
                    <a:p>
                      <a:pPr algn="ctr"/>
                      <a:r>
                        <a:rPr lang="en-IN" sz="1100" dirty="0" smtClean="0">
                          <a:latin typeface="Calibri" panose="020F0502020204030204" pitchFamily="34" charset="0"/>
                        </a:rPr>
                        <a:t>MAC 2</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HW_REBOOT,</a:t>
                      </a:r>
                    </a:p>
                    <a:p>
                      <a:pPr algn="ctr"/>
                      <a:r>
                        <a:rPr lang="en-IN" sz="1100" dirty="0" smtClean="0">
                          <a:latin typeface="Calibri" panose="020F0502020204030204" pitchFamily="34" charset="0"/>
                        </a:rPr>
                        <a:t>MOCAUP,</a:t>
                      </a:r>
                    </a:p>
                    <a:p>
                      <a:pPr algn="ctr"/>
                      <a:r>
                        <a:rPr lang="en-IN" sz="1100" dirty="0" smtClean="0">
                          <a:latin typeface="Calibri" panose="020F0502020204030204" pitchFamily="34" charset="0"/>
                        </a:rPr>
                        <a:t>SYNCLOST</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3</a:t>
                      </a:r>
                      <a:endParaRPr lang="en-IN" sz="1100" dirty="0">
                        <a:latin typeface="Calibri" panose="020F0502020204030204" pitchFamily="34" charset="0"/>
                      </a:endParaRPr>
                    </a:p>
                  </a:txBody>
                  <a:tcPr/>
                </a:tc>
                <a:tc>
                  <a:txBody>
                    <a:bodyPr/>
                    <a:lstStyle/>
                    <a:p>
                      <a:pPr algn="ctr"/>
                      <a:r>
                        <a:rPr lang="en-IN" sz="1100" dirty="0" smtClean="0">
                          <a:latin typeface="Calibri" panose="020F0502020204030204" pitchFamily="34" charset="0"/>
                        </a:rPr>
                        <a:t>33%</a:t>
                      </a:r>
                      <a:endParaRPr lang="en-IN" sz="1100" dirty="0">
                        <a:latin typeface="Calibri" panose="020F0502020204030204" pitchFamily="34" charset="0"/>
                      </a:endParaRPr>
                    </a:p>
                  </a:txBody>
                  <a:tcPr/>
                </a:tc>
              </a:tr>
              <a:tr h="405836">
                <a:tc>
                  <a:txBody>
                    <a:bodyPr/>
                    <a:lstStyle/>
                    <a:p>
                      <a:pPr algn="ctr"/>
                      <a:r>
                        <a:rPr lang="en-IN" sz="1100" dirty="0" smtClean="0">
                          <a:latin typeface="Calibri" panose="020F0502020204030204" pitchFamily="34" charset="0"/>
                        </a:rPr>
                        <a:t>       ……..</a:t>
                      </a:r>
                      <a:endParaRPr lang="en-IN" sz="1100" dirty="0">
                        <a:latin typeface="Calibri" panose="020F0502020204030204" pitchFamily="34" charset="0"/>
                      </a:endParaRPr>
                    </a:p>
                  </a:txBody>
                  <a:tcPr/>
                </a:tc>
                <a:tc>
                  <a:txBody>
                    <a:bodyPr/>
                    <a:lstStyle/>
                    <a:p>
                      <a:pPr algn="ctr"/>
                      <a:endParaRPr lang="en-IN" sz="1100">
                        <a:latin typeface="Calibri" panose="020F0502020204030204" pitchFamily="34" charset="0"/>
                      </a:endParaRPr>
                    </a:p>
                  </a:txBody>
                  <a:tcPr/>
                </a:tc>
                <a:tc>
                  <a:txBody>
                    <a:bodyPr/>
                    <a:lstStyle/>
                    <a:p>
                      <a:pPr algn="ctr"/>
                      <a:endParaRPr lang="en-IN" sz="1100" dirty="0">
                        <a:latin typeface="Calibri" panose="020F0502020204030204" pitchFamily="34" charset="0"/>
                      </a:endParaRPr>
                    </a:p>
                  </a:txBody>
                  <a:tcPr/>
                </a:tc>
                <a:tc>
                  <a:txBody>
                    <a:bodyPr/>
                    <a:lstStyle/>
                    <a:p>
                      <a:pPr algn="ctr"/>
                      <a:endParaRPr lang="en-IN" sz="1100" dirty="0">
                        <a:latin typeface="Calibri" panose="020F0502020204030204" pitchFamily="34" charset="0"/>
                      </a:endParaRPr>
                    </a:p>
                  </a:txBody>
                  <a:tcPr/>
                </a:tc>
              </a:tr>
            </a:tbl>
          </a:graphicData>
        </a:graphic>
      </p:graphicFrame>
      <p:cxnSp>
        <p:nvCxnSpPr>
          <p:cNvPr id="56" name="Straight Arrow Connector 55"/>
          <p:cNvCxnSpPr/>
          <p:nvPr/>
        </p:nvCxnSpPr>
        <p:spPr>
          <a:xfrm>
            <a:off x="5702300" y="5797178"/>
            <a:ext cx="62552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58" name="Table 57"/>
          <p:cNvGraphicFramePr>
            <a:graphicFrameLocks noGrp="1"/>
          </p:cNvGraphicFramePr>
          <p:nvPr>
            <p:extLst>
              <p:ext uri="{D42A27DB-BD31-4B8C-83A1-F6EECF244321}">
                <p14:modId xmlns:p14="http://schemas.microsoft.com/office/powerpoint/2010/main" val="446490382"/>
              </p:ext>
            </p:extLst>
          </p:nvPr>
        </p:nvGraphicFramePr>
        <p:xfrm>
          <a:off x="6377359" y="4559019"/>
          <a:ext cx="5522540" cy="1555940"/>
        </p:xfrm>
        <a:graphic>
          <a:graphicData uri="http://schemas.openxmlformats.org/drawingml/2006/table">
            <a:tbl>
              <a:tblPr firstRow="1" bandRow="1">
                <a:tableStyleId>{5C22544A-7EE6-4342-B048-85BDC9FD1C3A}</a:tableStyleId>
              </a:tblPr>
              <a:tblGrid>
                <a:gridCol w="2761270"/>
                <a:gridCol w="2761270"/>
              </a:tblGrid>
              <a:tr h="388985">
                <a:tc>
                  <a:txBody>
                    <a:bodyPr/>
                    <a:lstStyle/>
                    <a:p>
                      <a:pPr algn="ctr"/>
                      <a:r>
                        <a:rPr lang="en-IN" sz="1200" dirty="0" smtClean="0">
                          <a:latin typeface="Calibri" panose="020F0502020204030204" pitchFamily="34" charset="0"/>
                        </a:rPr>
                        <a:t>Marker</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 Contribution across MACs</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WIFI_REBOOT</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30%</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MOCAUP</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20%</a:t>
                      </a:r>
                      <a:endParaRPr lang="en-IN" sz="1200" dirty="0">
                        <a:latin typeface="Calibri" panose="020F0502020204030204" pitchFamily="34" charset="0"/>
                      </a:endParaRPr>
                    </a:p>
                  </a:txBody>
                  <a:tcPr/>
                </a:tc>
              </a:tr>
              <a:tr h="388985">
                <a:tc>
                  <a:txBody>
                    <a:bodyPr/>
                    <a:lstStyle/>
                    <a:p>
                      <a:pPr algn="ctr"/>
                      <a:r>
                        <a:rPr lang="en-IN" sz="1200" dirty="0" smtClean="0">
                          <a:latin typeface="Calibri" panose="020F0502020204030204" pitchFamily="34" charset="0"/>
                        </a:rPr>
                        <a:t>……..</a:t>
                      </a:r>
                      <a:endParaRPr lang="en-IN" sz="1200" dirty="0">
                        <a:latin typeface="Calibri" panose="020F0502020204030204" pitchFamily="34" charset="0"/>
                      </a:endParaRPr>
                    </a:p>
                  </a:txBody>
                  <a:tcPr/>
                </a:tc>
                <a:tc>
                  <a:txBody>
                    <a:bodyPr/>
                    <a:lstStyle/>
                    <a:p>
                      <a:pPr algn="ctr"/>
                      <a:r>
                        <a:rPr lang="en-IN" sz="1200" dirty="0" smtClean="0">
                          <a:latin typeface="Calibri" panose="020F0502020204030204" pitchFamily="34" charset="0"/>
                        </a:rPr>
                        <a:t>……..</a:t>
                      </a:r>
                      <a:endParaRPr lang="en-IN" sz="1200" dirty="0">
                        <a:latin typeface="Calibri" panose="020F0502020204030204" pitchFamily="34" charset="0"/>
                      </a:endParaRPr>
                    </a:p>
                  </a:txBody>
                  <a:tcPr/>
                </a:tc>
              </a:tr>
            </a:tbl>
          </a:graphicData>
        </a:graphic>
      </p:graphicFrame>
      <p:sp>
        <p:nvSpPr>
          <p:cNvPr id="59" name="TextBox 58"/>
          <p:cNvSpPr txBox="1"/>
          <p:nvPr/>
        </p:nvSpPr>
        <p:spPr>
          <a:xfrm>
            <a:off x="6377359" y="4237454"/>
            <a:ext cx="552254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sz="1600" dirty="0" smtClean="0"/>
              <a:t> Sample format </a:t>
            </a:r>
            <a:r>
              <a:rPr lang="en-IN" dirty="0" smtClean="0"/>
              <a:t>- % Contribution of each key marker across CIR MACs</a:t>
            </a:r>
            <a:endParaRPr lang="en-IN" dirty="0"/>
          </a:p>
        </p:txBody>
      </p:sp>
      <p:sp>
        <p:nvSpPr>
          <p:cNvPr id="62" name="TextBox 61"/>
          <p:cNvSpPr txBox="1"/>
          <p:nvPr/>
        </p:nvSpPr>
        <p:spPr>
          <a:xfrm>
            <a:off x="10513393" y="6095999"/>
            <a:ext cx="1363656"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vl1pPr algn="ctr">
              <a:defRPr sz="1400" b="1">
                <a:solidFill>
                  <a:schemeClr val="dk1"/>
                </a:solidFill>
                <a:latin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smtClean="0"/>
              <a:t>Cont…</a:t>
            </a:r>
            <a:endParaRPr lang="en-IN" dirty="0"/>
          </a:p>
        </p:txBody>
      </p:sp>
      <p:pic>
        <p:nvPicPr>
          <p:cNvPr id="75"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3" y="6615294"/>
            <a:ext cx="128587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4054657" y="1562074"/>
            <a:ext cx="2072095" cy="1028726"/>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b="0" u="none" dirty="0" smtClean="0"/>
              <a:t>EDA (</a:t>
            </a:r>
            <a:r>
              <a:rPr lang="en-IN" b="0" u="none" dirty="0" err="1" smtClean="0"/>
              <a:t>ongoing</a:t>
            </a:r>
            <a:r>
              <a:rPr lang="en-IN" b="0" u="none" dirty="0" smtClean="0"/>
              <a:t>)</a:t>
            </a:r>
            <a:endParaRPr lang="en-IN" b="0" u="none" dirty="0"/>
          </a:p>
        </p:txBody>
      </p:sp>
      <p:sp>
        <p:nvSpPr>
          <p:cNvPr id="23" name="TextBox 22"/>
          <p:cNvSpPr txBox="1"/>
          <p:nvPr/>
        </p:nvSpPr>
        <p:spPr>
          <a:xfrm>
            <a:off x="6520452" y="15620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a:t>Useful markers,</a:t>
            </a:r>
          </a:p>
          <a:p>
            <a:r>
              <a:rPr lang="en-IN" sz="1600" b="0" u="none" dirty="0"/>
              <a:t>Optimum window</a:t>
            </a:r>
          </a:p>
          <a:p>
            <a:r>
              <a:rPr lang="en-IN" sz="1600" b="0" u="none" dirty="0"/>
              <a:t>To consider </a:t>
            </a:r>
          </a:p>
          <a:p>
            <a:r>
              <a:rPr lang="en-IN" sz="1600" b="0" u="none" dirty="0" smtClean="0"/>
              <a:t>(Ex : 3 hours</a:t>
            </a:r>
            <a:r>
              <a:rPr lang="en-IN" sz="1600" b="0" u="none" dirty="0"/>
              <a:t>)</a:t>
            </a:r>
          </a:p>
        </p:txBody>
      </p:sp>
      <p:cxnSp>
        <p:nvCxnSpPr>
          <p:cNvPr id="3" name="Straight Arrow Connector 2"/>
          <p:cNvCxnSpPr>
            <a:stCxn id="22" idx="3"/>
            <a:endCxn id="23" idx="1"/>
          </p:cNvCxnSpPr>
          <p:nvPr/>
        </p:nvCxnSpPr>
        <p:spPr>
          <a:xfrm>
            <a:off x="6126752" y="2076437"/>
            <a:ext cx="3937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stCxn id="7" idx="3"/>
            <a:endCxn id="22" idx="1"/>
          </p:cNvCxnSpPr>
          <p:nvPr/>
        </p:nvCxnSpPr>
        <p:spPr>
          <a:xfrm>
            <a:off x="3594099" y="2076437"/>
            <a:ext cx="46055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1828800" y="1193800"/>
            <a:ext cx="7309829" cy="149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492500" y="1181100"/>
            <a:ext cx="4902200" cy="369332"/>
          </a:xfrm>
          <a:prstGeom prst="rect">
            <a:avLst/>
          </a:prstGeom>
          <a:noFill/>
        </p:spPr>
        <p:txBody>
          <a:bodyPr wrap="square" rtlCol="0">
            <a:spAutoFit/>
          </a:bodyPr>
          <a:lstStyle/>
          <a:p>
            <a:r>
              <a:rPr lang="en-IN" dirty="0" smtClean="0">
                <a:latin typeface="Calibri" panose="020F0502020204030204" pitchFamily="34" charset="0"/>
              </a:rPr>
              <a:t>Subtask 1 – Feature selection using EDA</a:t>
            </a:r>
            <a:endParaRPr lang="en-IN" dirty="0">
              <a:latin typeface="Calibri" panose="020F0502020204030204" pitchFamily="34" charset="0"/>
            </a:endParaRPr>
          </a:p>
        </p:txBody>
      </p:sp>
      <p:sp>
        <p:nvSpPr>
          <p:cNvPr id="32" name="TextBox 31"/>
          <p:cNvSpPr txBox="1"/>
          <p:nvPr/>
        </p:nvSpPr>
        <p:spPr>
          <a:xfrm>
            <a:off x="1126308" y="2908274"/>
            <a:ext cx="1477192"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400" b="0" u="none" dirty="0" smtClean="0"/>
              <a:t>Useful markers from EDA ( ~ 50 )</a:t>
            </a:r>
            <a:endParaRPr lang="en-IN" sz="1400" b="0" u="none" dirty="0"/>
          </a:p>
        </p:txBody>
      </p:sp>
      <p:sp>
        <p:nvSpPr>
          <p:cNvPr id="34" name="TextBox 33"/>
          <p:cNvSpPr txBox="1"/>
          <p:nvPr/>
        </p:nvSpPr>
        <p:spPr>
          <a:xfrm>
            <a:off x="5612402" y="2904025"/>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a:t>Key marker </a:t>
            </a:r>
          </a:p>
          <a:p>
            <a:r>
              <a:rPr lang="en-IN" sz="1600" b="0" u="none" dirty="0"/>
              <a:t>identification</a:t>
            </a:r>
          </a:p>
          <a:p>
            <a:r>
              <a:rPr lang="en-IN" sz="1600" b="0" u="none" dirty="0"/>
              <a:t>f</a:t>
            </a:r>
            <a:r>
              <a:rPr lang="en-IN" sz="1600" b="0" u="none" dirty="0" smtClean="0"/>
              <a:t>or </a:t>
            </a:r>
            <a:r>
              <a:rPr lang="en-IN" sz="1600" b="0" u="none" dirty="0"/>
              <a:t>each call </a:t>
            </a:r>
          </a:p>
          <a:p>
            <a:r>
              <a:rPr lang="en-IN" sz="1600" b="0" u="none" dirty="0"/>
              <a:t>(not prediction)</a:t>
            </a:r>
          </a:p>
        </p:txBody>
      </p:sp>
      <p:sp>
        <p:nvSpPr>
          <p:cNvPr id="35" name="TextBox 34"/>
          <p:cNvSpPr txBox="1"/>
          <p:nvPr/>
        </p:nvSpPr>
        <p:spPr>
          <a:xfrm>
            <a:off x="8518878" y="2908274"/>
            <a:ext cx="2072095" cy="102872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600" b="0" u="none" dirty="0" smtClean="0"/>
              <a:t>% Contribution of each key marker across MACs</a:t>
            </a:r>
          </a:p>
          <a:p>
            <a:endParaRPr lang="en-IN" sz="1600" b="0" u="none" dirty="0"/>
          </a:p>
        </p:txBody>
      </p:sp>
      <p:sp>
        <p:nvSpPr>
          <p:cNvPr id="42" name="Rounded Rectangle 41"/>
          <p:cNvSpPr/>
          <p:nvPr/>
        </p:nvSpPr>
        <p:spPr>
          <a:xfrm>
            <a:off x="1005985" y="2747377"/>
            <a:ext cx="10189236" cy="1342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Elbow Connector 23"/>
          <p:cNvCxnSpPr>
            <a:stCxn id="23" idx="3"/>
            <a:endCxn id="42" idx="1"/>
          </p:cNvCxnSpPr>
          <p:nvPr/>
        </p:nvCxnSpPr>
        <p:spPr>
          <a:xfrm flipH="1">
            <a:off x="1005985" y="2076437"/>
            <a:ext cx="7586562" cy="1341952"/>
          </a:xfrm>
          <a:prstGeom prst="bentConnector5">
            <a:avLst>
              <a:gd name="adj1" fmla="val -3013"/>
              <a:gd name="adj2" fmla="val 56466"/>
              <a:gd name="adj3" fmla="val 10301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endCxn id="55" idx="3"/>
          </p:cNvCxnSpPr>
          <p:nvPr/>
        </p:nvCxnSpPr>
        <p:spPr>
          <a:xfrm rot="5400000">
            <a:off x="5120530" y="4506070"/>
            <a:ext cx="1501704" cy="363564"/>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35" idx="2"/>
          </p:cNvCxnSpPr>
          <p:nvPr/>
        </p:nvCxnSpPr>
        <p:spPr>
          <a:xfrm flipH="1">
            <a:off x="9554925" y="3937000"/>
            <a:ext cx="1" cy="3004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7" name="TextBox 26"/>
          <p:cNvSpPr txBox="1"/>
          <p:nvPr/>
        </p:nvSpPr>
        <p:spPr>
          <a:xfrm>
            <a:off x="3017229" y="2910362"/>
            <a:ext cx="2024671" cy="1028726"/>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u="sng">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sz="1200" b="0" u="none" dirty="0"/>
              <a:t>Shortlist true key markers</a:t>
            </a:r>
          </a:p>
          <a:p>
            <a:r>
              <a:rPr lang="en-IN" sz="1200" b="0" u="none" dirty="0"/>
              <a:t>With the help of Apriori </a:t>
            </a:r>
          </a:p>
          <a:p>
            <a:r>
              <a:rPr lang="en-IN" sz="1200" b="0" u="none" dirty="0"/>
              <a:t>Algorithm (~10)</a:t>
            </a:r>
          </a:p>
        </p:txBody>
      </p:sp>
      <p:sp>
        <p:nvSpPr>
          <p:cNvPr id="2" name="Rounded Rectangle 1"/>
          <p:cNvSpPr/>
          <p:nvPr/>
        </p:nvSpPr>
        <p:spPr>
          <a:xfrm>
            <a:off x="2850142" y="3767701"/>
            <a:ext cx="2405671" cy="30470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050" b="1" dirty="0" smtClean="0">
                <a:solidFill>
                  <a:schemeClr val="tx1"/>
                </a:solidFill>
                <a:latin typeface="Calibri" panose="020F0502020204030204" pitchFamily="34" charset="0"/>
              </a:rPr>
              <a:t>Code completed and tested on local system</a:t>
            </a:r>
            <a:endParaRPr lang="en-IN" sz="1050" b="1" dirty="0">
              <a:solidFill>
                <a:schemeClr val="tx1"/>
              </a:solidFill>
              <a:latin typeface="Calibri" panose="020F0502020204030204" pitchFamily="34" charset="0"/>
            </a:endParaRPr>
          </a:p>
        </p:txBody>
      </p:sp>
      <p:cxnSp>
        <p:nvCxnSpPr>
          <p:cNvPr id="8" name="Straight Arrow Connector 7"/>
          <p:cNvCxnSpPr>
            <a:stCxn id="32" idx="3"/>
            <a:endCxn id="27" idx="1"/>
          </p:cNvCxnSpPr>
          <p:nvPr/>
        </p:nvCxnSpPr>
        <p:spPr>
          <a:xfrm>
            <a:off x="2603500" y="3422637"/>
            <a:ext cx="413729" cy="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7" idx="3"/>
            <a:endCxn id="34" idx="1"/>
          </p:cNvCxnSpPr>
          <p:nvPr/>
        </p:nvCxnSpPr>
        <p:spPr>
          <a:xfrm flipV="1">
            <a:off x="5041900" y="3418388"/>
            <a:ext cx="570502" cy="63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34" idx="3"/>
            <a:endCxn id="35" idx="1"/>
          </p:cNvCxnSpPr>
          <p:nvPr/>
        </p:nvCxnSpPr>
        <p:spPr>
          <a:xfrm>
            <a:off x="7684497" y="3418388"/>
            <a:ext cx="834381" cy="424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544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28681</TotalTime>
  <Words>1314</Words>
  <Application>Microsoft Office PowerPoint</Application>
  <PresentationFormat>Custom</PresentationFormat>
  <Paragraphs>229</Paragraphs>
  <Slides>23</Slides>
  <Notes>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Dwiti Basu</dc:creator>
  <cp:lastModifiedBy>Ogirala Venkatasai Sunil Man</cp:lastModifiedBy>
  <cp:revision>5468</cp:revision>
  <dcterms:modified xsi:type="dcterms:W3CDTF">2018-02-09T13:16:17Z</dcterms:modified>
</cp:coreProperties>
</file>