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ae66ca77f_11_8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ae66ca77f_11_8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ae66ca77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ae66ca77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ae66ca77f_11_17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ae66ca77f_11_17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ae66ca77f_11_8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ae66ca77f_11_8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ae66ca77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ae66ca77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ae66d6b7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ae66d6b7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ae66ca77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ae66ca77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ae66ca77f_11_17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ae66ca77f_11_17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ae66ca77f_11_17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ae66ca77f_11_17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ae66d6b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ae66d6b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ae66ca77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ae66ca77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" name="Google Shape;137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2" name="Google Shape;142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6" name="Google Shape;14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8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59" name="Google Shape;159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0" name="Google Shape;170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4" name="Google Shape;174;p32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5" name="Google Shape;175;p32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7" name="Google Shape;177;p32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32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0" name="Google Shape;180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6" name="Google Shape;186;p33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8" name="Google Shape;188;p33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6" name="Google Shape;196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2" name="Google Shape;202;p34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4" name="Google Shape;204;p34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8" name="Google Shape;208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6" name="Google Shape;216;p35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8" name="Google Shape;218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5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3" name="Google Shape;223;p36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1" name="Google Shape;231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7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37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7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37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0" name="Google Shape;240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5" name="Google Shape;245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50" name="Google Shape;25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55" name="Google Shape;255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41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4" name="Google Shape;264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t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t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t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t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t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t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2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2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4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4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ctrTitle"/>
          </p:nvPr>
        </p:nvSpPr>
        <p:spPr>
          <a:xfrm>
            <a:off x="1461150" y="275375"/>
            <a:ext cx="61323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CSE4095</a:t>
            </a:r>
            <a:endParaRPr/>
          </a:p>
        </p:txBody>
      </p:sp>
      <p:sp>
        <p:nvSpPr>
          <p:cNvPr id="291" name="Google Shape;291;p46"/>
          <p:cNvSpPr txBox="1"/>
          <p:nvPr>
            <p:ph idx="1" type="subTitle"/>
          </p:nvPr>
        </p:nvSpPr>
        <p:spPr>
          <a:xfrm>
            <a:off x="909975" y="1958975"/>
            <a:ext cx="70641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Introduction to NLP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Iteration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GROUP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150116024 Ahmet Elburuz Gürbüz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150117018 Ahmet Önkol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150117023 Anıl Şenay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150117030 Beyza Aydoğan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150117072 Bilgehan Geçici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150116020 Muhammet Kürşat Açıkgöz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27" y="1"/>
            <a:ext cx="3197972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01" y="1748075"/>
            <a:ext cx="3562794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27" y="3415525"/>
            <a:ext cx="3197975" cy="169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524" y="0"/>
            <a:ext cx="3562799" cy="169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6386" y="1746488"/>
            <a:ext cx="3246650" cy="169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6375" y="3417087"/>
            <a:ext cx="3246650" cy="1687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5"/>
          <p:cNvSpPr txBox="1"/>
          <p:nvPr>
            <p:ph idx="4294967295" type="subTitle"/>
          </p:nvPr>
        </p:nvSpPr>
        <p:spPr>
          <a:xfrm rot="5400000">
            <a:off x="3340875" y="71582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 Stemming</a:t>
            </a:r>
            <a:endParaRPr sz="900"/>
          </a:p>
        </p:txBody>
      </p:sp>
      <p:sp>
        <p:nvSpPr>
          <p:cNvPr id="389" name="Google Shape;389;p55"/>
          <p:cNvSpPr txBox="1"/>
          <p:nvPr>
            <p:ph idx="4294967295" type="subTitle"/>
          </p:nvPr>
        </p:nvSpPr>
        <p:spPr>
          <a:xfrm rot="5400000">
            <a:off x="3340875" y="2409400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 Stemming</a:t>
            </a:r>
            <a:endParaRPr sz="900"/>
          </a:p>
        </p:txBody>
      </p:sp>
      <p:sp>
        <p:nvSpPr>
          <p:cNvPr id="390" name="Google Shape;390;p55"/>
          <p:cNvSpPr txBox="1"/>
          <p:nvPr>
            <p:ph idx="4294967295" type="subTitle"/>
          </p:nvPr>
        </p:nvSpPr>
        <p:spPr>
          <a:xfrm rot="5400000">
            <a:off x="3348450" y="410297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 Stemming</a:t>
            </a:r>
            <a:endParaRPr sz="900"/>
          </a:p>
        </p:txBody>
      </p:sp>
      <p:sp>
        <p:nvSpPr>
          <p:cNvPr id="391" name="Google Shape;391;p55"/>
          <p:cNvSpPr txBox="1"/>
          <p:nvPr>
            <p:ph idx="4294967295" type="subTitle"/>
          </p:nvPr>
        </p:nvSpPr>
        <p:spPr>
          <a:xfrm rot="5400000">
            <a:off x="7940875" y="67707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 Stemming</a:t>
            </a:r>
            <a:endParaRPr sz="900"/>
          </a:p>
        </p:txBody>
      </p:sp>
      <p:sp>
        <p:nvSpPr>
          <p:cNvPr id="392" name="Google Shape;392;p55"/>
          <p:cNvSpPr txBox="1"/>
          <p:nvPr>
            <p:ph idx="4294967295" type="subTitle"/>
          </p:nvPr>
        </p:nvSpPr>
        <p:spPr>
          <a:xfrm rot="5400000">
            <a:off x="7957075" y="2429575"/>
            <a:ext cx="13146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 Stemming</a:t>
            </a:r>
            <a:endParaRPr sz="900"/>
          </a:p>
        </p:txBody>
      </p:sp>
      <p:sp>
        <p:nvSpPr>
          <p:cNvPr id="393" name="Google Shape;393;p55"/>
          <p:cNvSpPr txBox="1"/>
          <p:nvPr>
            <p:ph idx="4294967295" type="subTitle"/>
          </p:nvPr>
        </p:nvSpPr>
        <p:spPr>
          <a:xfrm rot="5400000">
            <a:off x="7940875" y="410297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 Stemming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idx="1" type="subTitle"/>
          </p:nvPr>
        </p:nvSpPr>
        <p:spPr>
          <a:xfrm>
            <a:off x="713225" y="1301350"/>
            <a:ext cx="60579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There are three steps to extract collocations: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Preprocessing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Removing stopwords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Stemming and Lemmatization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Extracting  the Bigrams and Trigrams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Generating Collocations using related methods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DEVELOPMENT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idx="4294967295" type="title"/>
          </p:nvPr>
        </p:nvSpPr>
        <p:spPr>
          <a:xfrm>
            <a:off x="703925" y="43575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N-GRAM FREQUENCIES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 rotWithShape="1">
          <a:blip r:embed="rId3">
            <a:alphaModFix/>
          </a:blip>
          <a:srcRect b="0" l="4952" r="0" t="0"/>
          <a:stretch/>
        </p:blipFill>
        <p:spPr>
          <a:xfrm>
            <a:off x="165671" y="1237050"/>
            <a:ext cx="2574400" cy="17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 rotWithShape="1">
          <a:blip r:embed="rId4">
            <a:alphaModFix/>
          </a:blip>
          <a:srcRect b="0" l="4870" r="0" t="0"/>
          <a:stretch/>
        </p:blipFill>
        <p:spPr>
          <a:xfrm>
            <a:off x="135546" y="3222500"/>
            <a:ext cx="2629900" cy="17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 rotWithShape="1">
          <a:blip r:embed="rId5">
            <a:alphaModFix/>
          </a:blip>
          <a:srcRect b="0" l="3725" r="0" t="0"/>
          <a:stretch/>
        </p:blipFill>
        <p:spPr>
          <a:xfrm>
            <a:off x="2811146" y="1237050"/>
            <a:ext cx="2997279" cy="17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8"/>
          <p:cNvPicPr preferRelativeResize="0"/>
          <p:nvPr/>
        </p:nvPicPr>
        <p:blipFill rotWithShape="1">
          <a:blip r:embed="rId6">
            <a:alphaModFix/>
          </a:blip>
          <a:srcRect b="0" l="3725" r="0" t="0"/>
          <a:stretch/>
        </p:blipFill>
        <p:spPr>
          <a:xfrm>
            <a:off x="2765071" y="3222500"/>
            <a:ext cx="3015259" cy="17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8"/>
          <p:cNvPicPr preferRelativeResize="0"/>
          <p:nvPr/>
        </p:nvPicPr>
        <p:blipFill rotWithShape="1">
          <a:blip r:embed="rId7">
            <a:alphaModFix/>
          </a:blip>
          <a:srcRect b="0" l="3790" r="0" t="0"/>
          <a:stretch/>
        </p:blipFill>
        <p:spPr>
          <a:xfrm>
            <a:off x="5889046" y="1237050"/>
            <a:ext cx="3133126" cy="17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/>
          <p:cNvPicPr preferRelativeResize="0"/>
          <p:nvPr/>
        </p:nvPicPr>
        <p:blipFill rotWithShape="1">
          <a:blip r:embed="rId8">
            <a:alphaModFix/>
          </a:blip>
          <a:srcRect b="0" l="3362" r="0" t="0"/>
          <a:stretch/>
        </p:blipFill>
        <p:spPr>
          <a:xfrm>
            <a:off x="5786296" y="3222500"/>
            <a:ext cx="3231171" cy="1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713225" y="1301350"/>
            <a:ext cx="60579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RAW FREQUENCY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PMI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T-Test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Chi-Square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Likelihood Ratio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Poisson Stirling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4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0" y="962350"/>
            <a:ext cx="3816301" cy="1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12" y="2963758"/>
            <a:ext cx="3816300" cy="201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961" y="949012"/>
            <a:ext cx="4029537" cy="1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656" y="2938025"/>
            <a:ext cx="4164548" cy="19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0"/>
          <p:cNvSpPr txBox="1"/>
          <p:nvPr>
            <p:ph idx="4294967295" type="title"/>
          </p:nvPr>
        </p:nvSpPr>
        <p:spPr>
          <a:xfrm>
            <a:off x="1171650" y="237250"/>
            <a:ext cx="27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/>
              <a:t>RAW FREQUENCY</a:t>
            </a:r>
            <a:endParaRPr sz="2500"/>
          </a:p>
        </p:txBody>
      </p:sp>
      <p:sp>
        <p:nvSpPr>
          <p:cNvPr id="324" name="Google Shape;324;p50"/>
          <p:cNvSpPr txBox="1"/>
          <p:nvPr>
            <p:ph idx="4294967295" type="title"/>
          </p:nvPr>
        </p:nvSpPr>
        <p:spPr>
          <a:xfrm>
            <a:off x="6798525" y="237250"/>
            <a:ext cx="8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500"/>
              <a:t>PMI</a:t>
            </a:r>
            <a:endParaRPr sz="2500"/>
          </a:p>
        </p:txBody>
      </p:sp>
      <p:sp>
        <p:nvSpPr>
          <p:cNvPr id="325" name="Google Shape;325;p50"/>
          <p:cNvSpPr txBox="1"/>
          <p:nvPr>
            <p:ph idx="4294967295" type="subTitle"/>
          </p:nvPr>
        </p:nvSpPr>
        <p:spPr>
          <a:xfrm rot="5400000">
            <a:off x="3283725" y="3784475"/>
            <a:ext cx="1629600" cy="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 Stemming</a:t>
            </a:r>
            <a:endParaRPr sz="1000"/>
          </a:p>
        </p:txBody>
      </p:sp>
      <p:sp>
        <p:nvSpPr>
          <p:cNvPr id="326" name="Google Shape;326;p50"/>
          <p:cNvSpPr txBox="1"/>
          <p:nvPr>
            <p:ph idx="4294967295" type="subTitle"/>
          </p:nvPr>
        </p:nvSpPr>
        <p:spPr>
          <a:xfrm rot="5400000">
            <a:off x="3320025" y="1788175"/>
            <a:ext cx="1542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Without Stemming</a:t>
            </a:r>
            <a:endParaRPr sz="1000"/>
          </a:p>
        </p:txBody>
      </p:sp>
      <p:sp>
        <p:nvSpPr>
          <p:cNvPr id="327" name="Google Shape;327;p50"/>
          <p:cNvSpPr txBox="1"/>
          <p:nvPr>
            <p:ph idx="4294967295" type="subTitle"/>
          </p:nvPr>
        </p:nvSpPr>
        <p:spPr>
          <a:xfrm rot="5400000">
            <a:off x="8126550" y="1788175"/>
            <a:ext cx="1542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Without Stemming</a:t>
            </a:r>
            <a:endParaRPr sz="1000"/>
          </a:p>
        </p:txBody>
      </p:sp>
      <p:sp>
        <p:nvSpPr>
          <p:cNvPr id="328" name="Google Shape;328;p50"/>
          <p:cNvSpPr txBox="1"/>
          <p:nvPr>
            <p:ph idx="4294967295" type="subTitle"/>
          </p:nvPr>
        </p:nvSpPr>
        <p:spPr>
          <a:xfrm rot="5400000">
            <a:off x="8065950" y="3784475"/>
            <a:ext cx="1629600" cy="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 Stemming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idx="4294967295" type="title"/>
          </p:nvPr>
        </p:nvSpPr>
        <p:spPr>
          <a:xfrm>
            <a:off x="1825008" y="237250"/>
            <a:ext cx="12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/>
              <a:t>T-TEST</a:t>
            </a:r>
            <a:endParaRPr sz="2500"/>
          </a:p>
        </p:txBody>
      </p:sp>
      <p:sp>
        <p:nvSpPr>
          <p:cNvPr id="334" name="Google Shape;334;p51"/>
          <p:cNvSpPr txBox="1"/>
          <p:nvPr>
            <p:ph idx="4294967295" type="title"/>
          </p:nvPr>
        </p:nvSpPr>
        <p:spPr>
          <a:xfrm>
            <a:off x="6516113" y="237250"/>
            <a:ext cx="21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/>
              <a:t>CHI-SQUARE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350"/>
            <a:ext cx="3838900" cy="19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86" y="2949725"/>
            <a:ext cx="3760283" cy="19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742" y="962350"/>
            <a:ext cx="4110567" cy="19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768" y="2949725"/>
            <a:ext cx="4189219" cy="19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1"/>
          <p:cNvSpPr txBox="1"/>
          <p:nvPr>
            <p:ph idx="4294967295" type="subTitle"/>
          </p:nvPr>
        </p:nvSpPr>
        <p:spPr>
          <a:xfrm rot="5400000">
            <a:off x="3276225" y="1831975"/>
            <a:ext cx="16296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Without Stemming</a:t>
            </a:r>
            <a:endParaRPr sz="1000"/>
          </a:p>
        </p:txBody>
      </p:sp>
      <p:sp>
        <p:nvSpPr>
          <p:cNvPr id="340" name="Google Shape;340;p51"/>
          <p:cNvSpPr txBox="1"/>
          <p:nvPr>
            <p:ph idx="4294967295" type="subTitle"/>
          </p:nvPr>
        </p:nvSpPr>
        <p:spPr>
          <a:xfrm rot="5400000">
            <a:off x="3283725" y="3784475"/>
            <a:ext cx="1629600" cy="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 Stemming</a:t>
            </a:r>
            <a:endParaRPr sz="1000"/>
          </a:p>
        </p:txBody>
      </p:sp>
      <p:sp>
        <p:nvSpPr>
          <p:cNvPr id="341" name="Google Shape;341;p51"/>
          <p:cNvSpPr txBox="1"/>
          <p:nvPr>
            <p:ph idx="4294967295" type="subTitle"/>
          </p:nvPr>
        </p:nvSpPr>
        <p:spPr>
          <a:xfrm rot="5400000">
            <a:off x="8108700" y="1800675"/>
            <a:ext cx="1629600" cy="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Without Stemming</a:t>
            </a:r>
            <a:endParaRPr sz="1000"/>
          </a:p>
        </p:txBody>
      </p:sp>
      <p:sp>
        <p:nvSpPr>
          <p:cNvPr id="342" name="Google Shape;342;p51"/>
          <p:cNvSpPr txBox="1"/>
          <p:nvPr>
            <p:ph idx="4294967295" type="subTitle"/>
          </p:nvPr>
        </p:nvSpPr>
        <p:spPr>
          <a:xfrm rot="5400000">
            <a:off x="8072425" y="3784475"/>
            <a:ext cx="1629600" cy="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 Stemming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idx="4294967295" type="title"/>
          </p:nvPr>
        </p:nvSpPr>
        <p:spPr>
          <a:xfrm>
            <a:off x="5677200" y="237250"/>
            <a:ext cx="30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/>
              <a:t>POISSON STIRLING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48" name="Google Shape;348;p52"/>
          <p:cNvSpPr txBox="1"/>
          <p:nvPr>
            <p:ph idx="4294967295" type="title"/>
          </p:nvPr>
        </p:nvSpPr>
        <p:spPr>
          <a:xfrm>
            <a:off x="880750" y="237250"/>
            <a:ext cx="31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/>
              <a:t>LIKELIHOOD RATIO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258" y="960550"/>
            <a:ext cx="3766399" cy="196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683" y="2956208"/>
            <a:ext cx="3766400" cy="19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86" y="960550"/>
            <a:ext cx="3948231" cy="19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75" y="3030825"/>
            <a:ext cx="3609253" cy="18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2"/>
          <p:cNvSpPr txBox="1"/>
          <p:nvPr>
            <p:ph idx="4294967295" type="subTitle"/>
          </p:nvPr>
        </p:nvSpPr>
        <p:spPr>
          <a:xfrm rot="5400000">
            <a:off x="3276225" y="1831975"/>
            <a:ext cx="16296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Without Stemming</a:t>
            </a:r>
            <a:endParaRPr sz="1000"/>
          </a:p>
        </p:txBody>
      </p:sp>
      <p:sp>
        <p:nvSpPr>
          <p:cNvPr id="354" name="Google Shape;354;p52"/>
          <p:cNvSpPr txBox="1"/>
          <p:nvPr>
            <p:ph idx="4294967295" type="subTitle"/>
          </p:nvPr>
        </p:nvSpPr>
        <p:spPr>
          <a:xfrm rot="5400000">
            <a:off x="3283725" y="3784475"/>
            <a:ext cx="1629600" cy="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 Stemming</a:t>
            </a:r>
            <a:endParaRPr sz="1000"/>
          </a:p>
        </p:txBody>
      </p:sp>
      <p:sp>
        <p:nvSpPr>
          <p:cNvPr id="355" name="Google Shape;355;p52"/>
          <p:cNvSpPr txBox="1"/>
          <p:nvPr>
            <p:ph idx="4294967295" type="subTitle"/>
          </p:nvPr>
        </p:nvSpPr>
        <p:spPr>
          <a:xfrm rot="5400000">
            <a:off x="8072100" y="3784475"/>
            <a:ext cx="1629600" cy="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 Stemming</a:t>
            </a:r>
            <a:endParaRPr sz="1000"/>
          </a:p>
        </p:txBody>
      </p:sp>
      <p:sp>
        <p:nvSpPr>
          <p:cNvPr id="356" name="Google Shape;356;p52"/>
          <p:cNvSpPr txBox="1"/>
          <p:nvPr>
            <p:ph idx="4294967295" type="subTitle"/>
          </p:nvPr>
        </p:nvSpPr>
        <p:spPr>
          <a:xfrm rot="5400000">
            <a:off x="8131650" y="1757349"/>
            <a:ext cx="15105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000"/>
              <a:t>Without Stemming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2714550" y="2247288"/>
            <a:ext cx="3714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Comparison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50" y="50225"/>
            <a:ext cx="3264800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00" y="1748077"/>
            <a:ext cx="3447313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25" y="3415525"/>
            <a:ext cx="3264866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4441" y="0"/>
            <a:ext cx="3495894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6377" y="1726650"/>
            <a:ext cx="3343940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026" y="3415525"/>
            <a:ext cx="3246660" cy="1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4"/>
          <p:cNvSpPr txBox="1"/>
          <p:nvPr>
            <p:ph idx="4294967295" type="subTitle"/>
          </p:nvPr>
        </p:nvSpPr>
        <p:spPr>
          <a:xfrm rot="5400000">
            <a:off x="3340875" y="71582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Without Stemming</a:t>
            </a:r>
            <a:endParaRPr sz="900"/>
          </a:p>
        </p:txBody>
      </p:sp>
      <p:sp>
        <p:nvSpPr>
          <p:cNvPr id="373" name="Google Shape;373;p54"/>
          <p:cNvSpPr txBox="1"/>
          <p:nvPr>
            <p:ph idx="4294967295" type="subTitle"/>
          </p:nvPr>
        </p:nvSpPr>
        <p:spPr>
          <a:xfrm rot="5400000">
            <a:off x="3340875" y="2447700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Without Stemming</a:t>
            </a:r>
            <a:endParaRPr sz="900"/>
          </a:p>
        </p:txBody>
      </p:sp>
      <p:sp>
        <p:nvSpPr>
          <p:cNvPr id="374" name="Google Shape;374;p54"/>
          <p:cNvSpPr txBox="1"/>
          <p:nvPr>
            <p:ph idx="4294967295" type="subTitle"/>
          </p:nvPr>
        </p:nvSpPr>
        <p:spPr>
          <a:xfrm rot="5400000">
            <a:off x="3340875" y="409722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Without Stemming</a:t>
            </a:r>
            <a:endParaRPr sz="900"/>
          </a:p>
        </p:txBody>
      </p:sp>
      <p:sp>
        <p:nvSpPr>
          <p:cNvPr id="375" name="Google Shape;375;p54"/>
          <p:cNvSpPr txBox="1"/>
          <p:nvPr>
            <p:ph idx="4294967295" type="subTitle"/>
          </p:nvPr>
        </p:nvSpPr>
        <p:spPr>
          <a:xfrm rot="5400000">
            <a:off x="7892225" y="71582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Without Stemming</a:t>
            </a:r>
            <a:endParaRPr sz="900"/>
          </a:p>
        </p:txBody>
      </p:sp>
      <p:sp>
        <p:nvSpPr>
          <p:cNvPr id="376" name="Google Shape;376;p54"/>
          <p:cNvSpPr txBox="1"/>
          <p:nvPr>
            <p:ph idx="4294967295" type="subTitle"/>
          </p:nvPr>
        </p:nvSpPr>
        <p:spPr>
          <a:xfrm rot="5400000">
            <a:off x="7869375" y="2412600"/>
            <a:ext cx="13146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Without Stemming</a:t>
            </a:r>
            <a:endParaRPr sz="900"/>
          </a:p>
        </p:txBody>
      </p:sp>
      <p:sp>
        <p:nvSpPr>
          <p:cNvPr id="377" name="Google Shape;377;p54"/>
          <p:cNvSpPr txBox="1"/>
          <p:nvPr>
            <p:ph idx="4294967295" type="subTitle"/>
          </p:nvPr>
        </p:nvSpPr>
        <p:spPr>
          <a:xfrm rot="5400000">
            <a:off x="7892225" y="4097225"/>
            <a:ext cx="1347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/>
              <a:t>Without Stemming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