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22-Feb-19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470025"/>
          </a:xfrm>
        </p:spPr>
        <p:txBody>
          <a:bodyPr/>
          <a:lstStyle/>
          <a:p>
            <a:r>
              <a:rPr lang="en-US" dirty="0" smtClean="0">
                <a:solidFill>
                  <a:srgbClr val="FF0000"/>
                </a:solidFill>
              </a:rPr>
              <a:t>AI(Artificial </a:t>
            </a:r>
            <a:r>
              <a:rPr lang="en-US" dirty="0" err="1" smtClean="0">
                <a:solidFill>
                  <a:srgbClr val="FF0000"/>
                </a:solidFill>
              </a:rPr>
              <a:t>Intelligency</a:t>
            </a:r>
            <a:r>
              <a:rPr lang="en-US" dirty="0" smtClean="0">
                <a:solidFill>
                  <a:srgbClr val="FF0000"/>
                </a:solidFill>
              </a:rPr>
              <a:t>)</a:t>
            </a:r>
            <a:endParaRPr lang="en-US" dirty="0">
              <a:solidFill>
                <a:srgbClr val="FF0000"/>
              </a:solidFill>
            </a:endParaRPr>
          </a:p>
        </p:txBody>
      </p:sp>
      <p:sp>
        <p:nvSpPr>
          <p:cNvPr id="3" name="Subtitle 2"/>
          <p:cNvSpPr>
            <a:spLocks noGrp="1"/>
          </p:cNvSpPr>
          <p:nvPr>
            <p:ph type="subTitle" idx="1"/>
          </p:nvPr>
        </p:nvSpPr>
        <p:spPr>
          <a:xfrm>
            <a:off x="990600" y="1371600"/>
            <a:ext cx="7239000" cy="4800600"/>
          </a:xfrm>
        </p:spPr>
        <p:txBody>
          <a:bodyPr>
            <a:normAutofit fontScale="77500" lnSpcReduction="20000"/>
          </a:bodyPr>
          <a:lstStyle/>
          <a:p>
            <a:r>
              <a:rPr lang="en-US" b="1" dirty="0" smtClean="0">
                <a:solidFill>
                  <a:schemeClr val="tx1"/>
                </a:solidFill>
              </a:rPr>
              <a:t>What is Artificial Intelligence?</a:t>
            </a:r>
          </a:p>
          <a:p>
            <a:r>
              <a:rPr lang="en-US" b="1" dirty="0" smtClean="0">
                <a:solidFill>
                  <a:schemeClr val="tx1"/>
                </a:solidFill>
              </a:rPr>
              <a:t>According to the father of Artificial Intelligence, John McCarthy, it is </a:t>
            </a:r>
            <a:r>
              <a:rPr lang="en-US" b="1" i="1" dirty="0" smtClean="0">
                <a:solidFill>
                  <a:schemeClr val="tx1"/>
                </a:solidFill>
              </a:rPr>
              <a:t>“The science and engineering of making intelligent machines, especially intelligent computer programs”.</a:t>
            </a:r>
            <a:endParaRPr lang="en-US" b="1" dirty="0" smtClean="0">
              <a:solidFill>
                <a:schemeClr val="tx1"/>
              </a:solidFill>
            </a:endParaRPr>
          </a:p>
          <a:p>
            <a:r>
              <a:rPr lang="en-US" b="1" dirty="0" smtClean="0">
                <a:solidFill>
                  <a:schemeClr val="tx1"/>
                </a:solidFill>
              </a:rPr>
              <a:t>Artificial Intelligence is a way of making a computer, a computer-controlled robot, or a software think intelligently, in the similar manner the intelligent humans think.</a:t>
            </a:r>
          </a:p>
          <a:p>
            <a:r>
              <a:rPr lang="en-US" b="1" dirty="0" smtClean="0">
                <a:solidFill>
                  <a:schemeClr val="tx1"/>
                </a:solidFill>
              </a:rPr>
              <a:t>AI is accomplished by studying how human brain thinks, and how humans learn, decide, and work while trying to solve a problem, and then using the outcomes of this study as a basis of developing intelligent software and systems.</a:t>
            </a:r>
            <a:endParaRPr lang="en-US"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04800" y="-24074"/>
          <a:ext cx="8839200" cy="6999819"/>
        </p:xfrm>
        <a:graphic>
          <a:graphicData uri="http://schemas.openxmlformats.org/drawingml/2006/table">
            <a:tbl>
              <a:tblPr/>
              <a:tblGrid>
                <a:gridCol w="990600"/>
                <a:gridCol w="7848600"/>
              </a:tblGrid>
              <a:tr h="1288605">
                <a:tc>
                  <a:txBody>
                    <a:bodyPr/>
                    <a:lstStyle/>
                    <a:p>
                      <a:pPr algn="ctr" fontAlgn="ctr"/>
                      <a:r>
                        <a:rPr lang="en-US" sz="2400" dirty="0"/>
                        <a:t>1964</a:t>
                      </a:r>
                    </a:p>
                  </a:txBody>
                  <a:tcPr marL="54602" marR="54602" marT="54602" marB="546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dirty="0">
                          <a:solidFill>
                            <a:srgbClr val="000000"/>
                          </a:solidFill>
                        </a:rPr>
                        <a:t>Danny </a:t>
                      </a:r>
                      <a:r>
                        <a:rPr lang="en-US" sz="2400" dirty="0" err="1">
                          <a:solidFill>
                            <a:srgbClr val="000000"/>
                          </a:solidFill>
                        </a:rPr>
                        <a:t>Bobrow's</a:t>
                      </a:r>
                      <a:r>
                        <a:rPr lang="en-US" sz="2400" dirty="0">
                          <a:solidFill>
                            <a:srgbClr val="000000"/>
                          </a:solidFill>
                        </a:rPr>
                        <a:t> dissertation at MIT showed that computers can understand natural language well enough to solve algebra word problems correctly.</a:t>
                      </a:r>
                    </a:p>
                  </a:txBody>
                  <a:tcPr marL="54602" marR="54602" marT="54602" marB="546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5471">
                <a:tc>
                  <a:txBody>
                    <a:bodyPr/>
                    <a:lstStyle/>
                    <a:p>
                      <a:pPr algn="ctr" fontAlgn="ctr"/>
                      <a:r>
                        <a:rPr lang="en-US" sz="2400"/>
                        <a:t>1965</a:t>
                      </a:r>
                    </a:p>
                  </a:txBody>
                  <a:tcPr marL="54602" marR="54602" marT="54602" marB="546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dirty="0">
                          <a:solidFill>
                            <a:srgbClr val="000000"/>
                          </a:solidFill>
                        </a:rPr>
                        <a:t>Joseph </a:t>
                      </a:r>
                      <a:r>
                        <a:rPr lang="en-US" sz="2400" dirty="0" err="1">
                          <a:solidFill>
                            <a:srgbClr val="000000"/>
                          </a:solidFill>
                        </a:rPr>
                        <a:t>Weizenbaum</a:t>
                      </a:r>
                      <a:r>
                        <a:rPr lang="en-US" sz="2400" dirty="0">
                          <a:solidFill>
                            <a:srgbClr val="000000"/>
                          </a:solidFill>
                        </a:rPr>
                        <a:t> at MIT built </a:t>
                      </a:r>
                      <a:r>
                        <a:rPr lang="en-US" sz="2400" i="1" dirty="0">
                          <a:solidFill>
                            <a:srgbClr val="000000"/>
                          </a:solidFill>
                        </a:rPr>
                        <a:t>ELIZA</a:t>
                      </a:r>
                      <a:r>
                        <a:rPr lang="en-US" sz="2400" dirty="0">
                          <a:solidFill>
                            <a:srgbClr val="000000"/>
                          </a:solidFill>
                        </a:rPr>
                        <a:t>, an interactive problem that carries on a dialogue in English.</a:t>
                      </a:r>
                    </a:p>
                  </a:txBody>
                  <a:tcPr marL="54602" marR="54602" marT="54602" marB="546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88605">
                <a:tc>
                  <a:txBody>
                    <a:bodyPr/>
                    <a:lstStyle/>
                    <a:p>
                      <a:pPr algn="ctr" fontAlgn="ctr"/>
                      <a:r>
                        <a:rPr lang="en-US" sz="2400"/>
                        <a:t>1969</a:t>
                      </a:r>
                    </a:p>
                  </a:txBody>
                  <a:tcPr marL="54602" marR="54602" marT="54602" marB="546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dirty="0">
                          <a:solidFill>
                            <a:srgbClr val="000000"/>
                          </a:solidFill>
                        </a:rPr>
                        <a:t>Scientists at Stanford Research Institute Developed </a:t>
                      </a:r>
                      <a:r>
                        <a:rPr lang="en-US" sz="2400" i="1" dirty="0" err="1">
                          <a:solidFill>
                            <a:srgbClr val="000000"/>
                          </a:solidFill>
                        </a:rPr>
                        <a:t>Shakey</a:t>
                      </a:r>
                      <a:r>
                        <a:rPr lang="en-US" sz="2400" dirty="0">
                          <a:solidFill>
                            <a:srgbClr val="000000"/>
                          </a:solidFill>
                        </a:rPr>
                        <a:t>, a robot, equipped with locomotion, perception, and problem solving.</a:t>
                      </a:r>
                    </a:p>
                  </a:txBody>
                  <a:tcPr marL="54602" marR="54602" marT="54602" marB="546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88605">
                <a:tc>
                  <a:txBody>
                    <a:bodyPr/>
                    <a:lstStyle/>
                    <a:p>
                      <a:pPr algn="ctr" fontAlgn="ctr"/>
                      <a:r>
                        <a:rPr lang="en-US" sz="2400"/>
                        <a:t>1973</a:t>
                      </a:r>
                    </a:p>
                  </a:txBody>
                  <a:tcPr marL="54602" marR="54602" marT="54602" marB="546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dirty="0">
                          <a:solidFill>
                            <a:srgbClr val="000000"/>
                          </a:solidFill>
                        </a:rPr>
                        <a:t>The Assembly Robotics group at Edinburgh University built </a:t>
                      </a:r>
                      <a:r>
                        <a:rPr lang="en-US" sz="2400" i="1" dirty="0">
                          <a:solidFill>
                            <a:srgbClr val="000000"/>
                          </a:solidFill>
                        </a:rPr>
                        <a:t>Freddy</a:t>
                      </a:r>
                      <a:r>
                        <a:rPr lang="en-US" sz="2400" dirty="0">
                          <a:solidFill>
                            <a:srgbClr val="000000"/>
                          </a:solidFill>
                        </a:rPr>
                        <a:t>, the Famous Scottish Robot, capable of using vision to locate and assemble models.</a:t>
                      </a:r>
                    </a:p>
                  </a:txBody>
                  <a:tcPr marL="54602" marR="54602" marT="54602" marB="546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5471">
                <a:tc>
                  <a:txBody>
                    <a:bodyPr/>
                    <a:lstStyle/>
                    <a:p>
                      <a:pPr algn="ctr" fontAlgn="ctr"/>
                      <a:r>
                        <a:rPr lang="en-US" sz="2400"/>
                        <a:t>1979</a:t>
                      </a:r>
                    </a:p>
                  </a:txBody>
                  <a:tcPr marL="54602" marR="54602" marT="54602" marB="546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dirty="0">
                          <a:solidFill>
                            <a:srgbClr val="000000"/>
                          </a:solidFill>
                        </a:rPr>
                        <a:t>The first computer-controlled autonomous vehicle, Stanford Cart, was built.</a:t>
                      </a:r>
                    </a:p>
                  </a:txBody>
                  <a:tcPr marL="54602" marR="54602" marT="54602" marB="546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8904">
                <a:tc>
                  <a:txBody>
                    <a:bodyPr/>
                    <a:lstStyle/>
                    <a:p>
                      <a:pPr algn="ctr" fontAlgn="ctr"/>
                      <a:r>
                        <a:rPr lang="en-US" sz="2400"/>
                        <a:t>1985</a:t>
                      </a:r>
                    </a:p>
                  </a:txBody>
                  <a:tcPr marL="54602" marR="54602" marT="54602" marB="546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dirty="0">
                          <a:solidFill>
                            <a:srgbClr val="000000"/>
                          </a:solidFill>
                        </a:rPr>
                        <a:t>Harold Cohen created and demonstrated the drawing program, </a:t>
                      </a:r>
                      <a:r>
                        <a:rPr lang="en-US" sz="2400" i="1" dirty="0">
                          <a:solidFill>
                            <a:srgbClr val="000000"/>
                          </a:solidFill>
                        </a:rPr>
                        <a:t>Aaron</a:t>
                      </a:r>
                      <a:r>
                        <a:rPr lang="en-US" sz="2400" dirty="0">
                          <a:solidFill>
                            <a:srgbClr val="000000"/>
                          </a:solidFill>
                        </a:rPr>
                        <a:t>.</a:t>
                      </a:r>
                    </a:p>
                  </a:txBody>
                  <a:tcPr marL="54602" marR="54602" marT="54602" marB="546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2338">
                <a:tc>
                  <a:txBody>
                    <a:bodyPr/>
                    <a:lstStyle/>
                    <a:p>
                      <a:pPr algn="ctr" fontAlgn="ctr"/>
                      <a:endParaRPr lang="en-US" sz="2400" dirty="0"/>
                    </a:p>
                  </a:txBody>
                  <a:tcPr marL="54602" marR="54602" marT="54602" marB="546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sz="2400" dirty="0">
                        <a:solidFill>
                          <a:srgbClr val="000000"/>
                        </a:solidFill>
                      </a:endParaRPr>
                    </a:p>
                  </a:txBody>
                  <a:tcPr marL="54602" marR="54602" marT="54602" marB="546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85000" lnSpcReduction="20000"/>
          </a:bodyPr>
          <a:lstStyle/>
          <a:p>
            <a:pPr fontAlgn="t">
              <a:buNone/>
            </a:pPr>
            <a:r>
              <a:rPr lang="en-US" dirty="0" smtClean="0"/>
              <a:t>Major advances in all areas of AI −</a:t>
            </a:r>
          </a:p>
          <a:p>
            <a:pPr fontAlgn="t"/>
            <a:endParaRPr lang="en-US" dirty="0" smtClean="0"/>
          </a:p>
          <a:p>
            <a:pPr fontAlgn="t">
              <a:buNone/>
            </a:pPr>
            <a:r>
              <a:rPr lang="en-US" dirty="0" smtClean="0"/>
              <a:t>Significant demonstrations in machine learning</a:t>
            </a:r>
          </a:p>
          <a:p>
            <a:pPr fontAlgn="t"/>
            <a:r>
              <a:rPr lang="en-US" dirty="0" smtClean="0"/>
              <a:t>Case-based reasoning</a:t>
            </a:r>
          </a:p>
          <a:p>
            <a:pPr fontAlgn="t"/>
            <a:r>
              <a:rPr lang="en-US" dirty="0" smtClean="0"/>
              <a:t>Multi-agent planning</a:t>
            </a:r>
          </a:p>
          <a:p>
            <a:pPr fontAlgn="t"/>
            <a:r>
              <a:rPr lang="en-US" dirty="0" smtClean="0"/>
              <a:t>Scheduling</a:t>
            </a:r>
          </a:p>
          <a:p>
            <a:pPr fontAlgn="t"/>
            <a:r>
              <a:rPr lang="en-US" dirty="0" smtClean="0"/>
              <a:t>Data mining, Web Crawler</a:t>
            </a:r>
          </a:p>
          <a:p>
            <a:pPr fontAlgn="t"/>
            <a:r>
              <a:rPr lang="en-US" dirty="0" smtClean="0"/>
              <a:t>natural language understanding and translation</a:t>
            </a:r>
          </a:p>
          <a:p>
            <a:pPr fontAlgn="t"/>
            <a:r>
              <a:rPr lang="en-US" dirty="0" smtClean="0"/>
              <a:t>Vision, Virtual Reality</a:t>
            </a:r>
          </a:p>
          <a:p>
            <a:pPr fontAlgn="t"/>
            <a:r>
              <a:rPr lang="en-US" dirty="0" smtClean="0"/>
              <a:t>Games</a:t>
            </a:r>
          </a:p>
          <a:p>
            <a:pPr fontAlgn="t"/>
            <a:r>
              <a:rPr lang="en-US" dirty="0" smtClean="0"/>
              <a:t>1997The Deep Blue Chess Program beats the then world chess champion, Garry Kasparov.</a:t>
            </a:r>
          </a:p>
          <a:p>
            <a:pPr fontAlgn="t"/>
            <a:r>
              <a:rPr lang="en-US" dirty="0" smtClean="0"/>
              <a:t>2000Interactive robot pets become commercially available. MIT displays </a:t>
            </a:r>
            <a:r>
              <a:rPr lang="en-US" i="1" dirty="0" smtClean="0"/>
              <a:t>Kismet</a:t>
            </a:r>
            <a:r>
              <a:rPr lang="en-US" dirty="0" smtClean="0"/>
              <a:t>, a robot with a face that expresses emotions. The robot </a:t>
            </a:r>
            <a:r>
              <a:rPr lang="en-US" i="1" dirty="0" smtClean="0"/>
              <a:t>Nomad</a:t>
            </a:r>
            <a:r>
              <a:rPr lang="en-US" dirty="0" smtClean="0"/>
              <a:t> explores remote regions of Antarctica and locates meteorites.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What is Intelligence?</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sz="2800" dirty="0" smtClean="0"/>
              <a:t>Intelligence         Description              Example</a:t>
            </a:r>
          </a:p>
          <a:p>
            <a:r>
              <a:rPr lang="en-US" sz="2800" dirty="0" smtClean="0"/>
              <a:t>Linguistic intelligence ….The ability to speak, recognize, and use mechanisms of phonology (speech sounds), syntax (grammar), and semantics (meaning).        Narrators, Orators</a:t>
            </a:r>
          </a:p>
          <a:p>
            <a:endParaRPr lang="en-US" sz="2800" dirty="0" smtClean="0"/>
          </a:p>
          <a:p>
            <a:r>
              <a:rPr lang="en-US" sz="2800" dirty="0" smtClean="0"/>
              <a:t>Musical intelligence…..The ability to create, communicate with, and understand meanings made of sound, understanding of pitch, rhythm……</a:t>
            </a:r>
          </a:p>
          <a:p>
            <a:r>
              <a:rPr lang="en-US" sz="2800" dirty="0" smtClean="0"/>
              <a:t>Musicians, Singers, Composers</a:t>
            </a:r>
            <a:endParaRPr lang="en-US" sz="2800" dirty="0"/>
          </a:p>
        </p:txBody>
      </p:sp>
      <p:cxnSp>
        <p:nvCxnSpPr>
          <p:cNvPr id="5" name="Straight Connector 4"/>
          <p:cNvCxnSpPr>
            <a:stCxn id="3" idx="1"/>
          </p:cNvCxnSpPr>
          <p:nvPr/>
        </p:nvCxnSpPr>
        <p:spPr>
          <a:xfrm rot="10800000" flipH="1" flipV="1">
            <a:off x="457200" y="3863182"/>
            <a:ext cx="8305800" cy="9921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rmAutofit/>
          </a:bodyPr>
          <a:lstStyle/>
          <a:p>
            <a:r>
              <a:rPr lang="en-US" dirty="0" smtClean="0"/>
              <a:t>Logical-mathematical intelligence….</a:t>
            </a:r>
          </a:p>
          <a:p>
            <a:r>
              <a:rPr lang="en-US" dirty="0" smtClean="0"/>
              <a:t>The ability of use and understand relationships in the absence of action or objects. Understanding complex and abstract ideas…</a:t>
            </a:r>
          </a:p>
          <a:p>
            <a:r>
              <a:rPr lang="en-US" dirty="0" smtClean="0"/>
              <a:t>Mathematicians, Scientists</a:t>
            </a:r>
          </a:p>
          <a:p>
            <a:pPr>
              <a:buNone/>
            </a:pPr>
            <a:r>
              <a:rPr lang="en-US" dirty="0" smtClean="0"/>
              <a:t>Spatial </a:t>
            </a:r>
            <a:r>
              <a:rPr lang="en-US" dirty="0" err="1" smtClean="0"/>
              <a:t>intelligenceThe</a:t>
            </a:r>
            <a:r>
              <a:rPr lang="en-US" dirty="0" smtClean="0"/>
              <a:t> ability to perceive visual or spatial information, change it, and re-create visual images without reference to the objects, construct 3D images, and to move and rotate </a:t>
            </a:r>
            <a:r>
              <a:rPr lang="en-US" dirty="0" err="1" smtClean="0"/>
              <a:t>them.Map</a:t>
            </a:r>
            <a:r>
              <a:rPr lang="en-US" dirty="0" smtClean="0"/>
              <a:t> readers, Astronauts, Physicists</a:t>
            </a:r>
            <a:endParaRPr lang="en-US" dirty="0"/>
          </a:p>
        </p:txBody>
      </p:sp>
      <p:cxnSp>
        <p:nvCxnSpPr>
          <p:cNvPr id="7" name="Straight Connector 6"/>
          <p:cNvCxnSpPr/>
          <p:nvPr/>
        </p:nvCxnSpPr>
        <p:spPr>
          <a:xfrm>
            <a:off x="228600" y="3276600"/>
            <a:ext cx="8229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r>
              <a:rPr lang="en-US" dirty="0" smtClean="0"/>
              <a:t>Bodily-Kinesthetic intelligence</a:t>
            </a:r>
          </a:p>
          <a:p>
            <a:r>
              <a:rPr lang="en-US" dirty="0" smtClean="0"/>
              <a:t>The ability to use complete or part of the body to solve problems or fashion products, control over fine and coarse motor skills, and manipulate the objects.</a:t>
            </a:r>
          </a:p>
          <a:p>
            <a:r>
              <a:rPr lang="en-US" dirty="0" smtClean="0"/>
              <a:t>Players, Dancers</a:t>
            </a:r>
          </a:p>
          <a:p>
            <a:r>
              <a:rPr lang="en-US" dirty="0" smtClean="0"/>
              <a:t>Intra-personal intelligence</a:t>
            </a:r>
          </a:p>
          <a:p>
            <a:r>
              <a:rPr lang="en-US" dirty="0" smtClean="0"/>
              <a:t>The ability to distinguish among one’s own feelings, intentions, and motivations.</a:t>
            </a:r>
          </a:p>
          <a:p>
            <a:r>
              <a:rPr lang="en-US" dirty="0" err="1" smtClean="0"/>
              <a:t>Gautam</a:t>
            </a:r>
            <a:r>
              <a:rPr lang="en-US" dirty="0" smtClean="0"/>
              <a:t> </a:t>
            </a:r>
            <a:r>
              <a:rPr lang="en-US" dirty="0" err="1" smtClean="0"/>
              <a:t>Buddhha</a:t>
            </a:r>
            <a:endParaRPr lang="en-US" dirty="0"/>
          </a:p>
        </p:txBody>
      </p:sp>
      <p:cxnSp>
        <p:nvCxnSpPr>
          <p:cNvPr id="5" name="Straight Connector 4"/>
          <p:cNvCxnSpPr/>
          <p:nvPr/>
        </p:nvCxnSpPr>
        <p:spPr>
          <a:xfrm flipV="1">
            <a:off x="533400" y="3352800"/>
            <a:ext cx="80010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r>
              <a:rPr lang="en-US" dirty="0" smtClean="0"/>
              <a:t>Interpersonal intelligence</a:t>
            </a:r>
          </a:p>
          <a:p>
            <a:r>
              <a:rPr lang="en-US" dirty="0" smtClean="0"/>
              <a:t>The ability to recognize and make distinctions among other people’s feelings, beliefs, and intentions.</a:t>
            </a:r>
            <a:endParaRPr lang="en-US" smtClean="0"/>
          </a:p>
          <a:p>
            <a:r>
              <a:rPr lang="en-US" smtClean="0"/>
              <a:t>Mass </a:t>
            </a:r>
            <a:r>
              <a:rPr lang="en-US" dirty="0" smtClean="0"/>
              <a:t>Communicators, Interviewers</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What is Intelligence Composed of?</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You can say a machine or a system is </a:t>
            </a:r>
            <a:r>
              <a:rPr lang="en-US" b="1" dirty="0" smtClean="0"/>
              <a:t>artificially intelligent</a:t>
            </a:r>
            <a:r>
              <a:rPr lang="en-US" dirty="0" smtClean="0"/>
              <a:t> when it is equipped with at least one and at most all intelligences in it</a:t>
            </a:r>
            <a:r>
              <a:rPr lang="en-US" dirty="0" smtClean="0"/>
              <a:t>.</a:t>
            </a:r>
          </a:p>
          <a:p>
            <a:r>
              <a:rPr lang="en-US" sz="2800" dirty="0" smtClean="0"/>
              <a:t>The intelligence is intangible. It is composed of −</a:t>
            </a:r>
          </a:p>
          <a:p>
            <a:r>
              <a:rPr lang="en-US" sz="2800" dirty="0" smtClean="0"/>
              <a:t>Reasoning</a:t>
            </a:r>
          </a:p>
          <a:p>
            <a:r>
              <a:rPr lang="en-US" sz="2800" dirty="0" smtClean="0"/>
              <a:t>Learning</a:t>
            </a:r>
          </a:p>
          <a:p>
            <a:r>
              <a:rPr lang="en-US" sz="2800" dirty="0" smtClean="0"/>
              <a:t>Problem Solving</a:t>
            </a:r>
          </a:p>
          <a:p>
            <a:r>
              <a:rPr lang="en-US" sz="2800" dirty="0" smtClean="0"/>
              <a:t>Perception</a:t>
            </a:r>
          </a:p>
          <a:p>
            <a:r>
              <a:rPr lang="en-US" sz="2800" dirty="0" smtClean="0"/>
              <a:t>Linguistic Intelligence</a:t>
            </a:r>
          </a:p>
          <a:p>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software CD\intelligence.jpg"/>
          <p:cNvPicPr>
            <a:picLocks noGrp="1" noChangeAspect="1" noChangeArrowheads="1"/>
          </p:cNvPicPr>
          <p:nvPr>
            <p:ph idx="1"/>
          </p:nvPr>
        </p:nvPicPr>
        <p:blipFill>
          <a:blip r:embed="rId2"/>
          <a:srcRect/>
          <a:stretch>
            <a:fillRect/>
          </a:stretch>
        </p:blipFill>
        <p:spPr bwMode="auto">
          <a:xfrm>
            <a:off x="533399" y="304800"/>
            <a:ext cx="7391400" cy="4800600"/>
          </a:xfrm>
          <a:prstGeom prst="rect">
            <a:avLst/>
          </a:prstGeom>
          <a:noFill/>
        </p:spPr>
      </p:pic>
      <p:sp>
        <p:nvSpPr>
          <p:cNvPr id="5" name="TextBox 4"/>
          <p:cNvSpPr txBox="1"/>
          <p:nvPr/>
        </p:nvSpPr>
        <p:spPr>
          <a:xfrm>
            <a:off x="457200" y="5181600"/>
            <a:ext cx="8000999" cy="1846659"/>
          </a:xfrm>
          <a:prstGeom prst="rect">
            <a:avLst/>
          </a:prstGeom>
          <a:noFill/>
        </p:spPr>
        <p:txBody>
          <a:bodyPr wrap="square" rtlCol="0">
            <a:spAutoFit/>
          </a:bodyPr>
          <a:lstStyle/>
          <a:p>
            <a:r>
              <a:rPr lang="en-US" sz="2400" dirty="0" smtClean="0"/>
              <a:t>Let us go through all the components briefly −</a:t>
            </a:r>
          </a:p>
          <a:p>
            <a:r>
              <a:rPr lang="en-US" sz="2400" b="1" dirty="0" smtClean="0"/>
              <a:t>Reasoning</a:t>
            </a:r>
            <a:r>
              <a:rPr lang="en-US" sz="2400" dirty="0" smtClean="0"/>
              <a:t> − It is the set of processes that enables us to provide basis for </a:t>
            </a:r>
            <a:r>
              <a:rPr lang="en-US" sz="2400" dirty="0" err="1" smtClean="0"/>
              <a:t>judgement</a:t>
            </a:r>
            <a:r>
              <a:rPr lang="en-US" sz="2400" dirty="0" smtClean="0"/>
              <a:t>, making decisions, and prediction. There are broadly two types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381001"/>
          <a:ext cx="8915400" cy="6248398"/>
        </p:xfrm>
        <a:graphic>
          <a:graphicData uri="http://schemas.openxmlformats.org/drawingml/2006/table">
            <a:tbl>
              <a:tblPr/>
              <a:tblGrid>
                <a:gridCol w="4442939"/>
                <a:gridCol w="4472461"/>
              </a:tblGrid>
              <a:tr h="564371">
                <a:tc>
                  <a:txBody>
                    <a:bodyPr/>
                    <a:lstStyle/>
                    <a:p>
                      <a:pPr algn="ctr" fontAlgn="t"/>
                      <a:r>
                        <a:rPr lang="en-US" sz="2000" dirty="0"/>
                        <a:t>Inductive Reasoning</a:t>
                      </a:r>
                    </a:p>
                  </a:txBody>
                  <a:tcPr marL="72999" marR="72999" marT="72999" marB="7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t>Deductive Reasoning</a:t>
                      </a:r>
                    </a:p>
                  </a:txBody>
                  <a:tcPr marL="72999" marR="72999" marT="72999" marB="7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652803">
                <a:tc>
                  <a:txBody>
                    <a:bodyPr/>
                    <a:lstStyle/>
                    <a:p>
                      <a:pPr fontAlgn="ctr"/>
                      <a:r>
                        <a:rPr lang="en-US" sz="2000" dirty="0"/>
                        <a:t>It conducts specific observations to makes broad general statements.</a:t>
                      </a:r>
                    </a:p>
                  </a:txBody>
                  <a:tcPr marL="72999" marR="72999" marT="72999" marB="729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t>It starts with a general statement and examines the possibilities to reach a specific, logical conclusion.</a:t>
                      </a:r>
                    </a:p>
                  </a:txBody>
                  <a:tcPr marL="72999" marR="72999" marT="72999" marB="7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015612">
                <a:tc>
                  <a:txBody>
                    <a:bodyPr/>
                    <a:lstStyle/>
                    <a:p>
                      <a:pPr fontAlgn="t"/>
                      <a:r>
                        <a:rPr lang="en-US" sz="2000" dirty="0"/>
                        <a:t>Even if all of the premises are true in a statement, inductive reasoning allows for the conclusion to be false.</a:t>
                      </a:r>
                    </a:p>
                  </a:txBody>
                  <a:tcPr marL="72999" marR="72999" marT="72999" marB="7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t>If something is true of a class of things in general, it is also true for all members of that class.</a:t>
                      </a:r>
                    </a:p>
                  </a:txBody>
                  <a:tcPr marL="72999" marR="72999" marT="72999" marB="7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015612">
                <a:tc>
                  <a:txBody>
                    <a:bodyPr/>
                    <a:lstStyle/>
                    <a:p>
                      <a:pPr fontAlgn="ctr"/>
                      <a:r>
                        <a:rPr lang="en-US" sz="2000" dirty="0"/>
                        <a:t>Example − "Nita is a teacher. Nita is studious. Therefore, All teachers are studious."</a:t>
                      </a:r>
                    </a:p>
                  </a:txBody>
                  <a:tcPr marL="72999" marR="72999" marT="72999" marB="729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Example − "All women of age above 60 years are grandmothers. </a:t>
                      </a:r>
                      <a:r>
                        <a:rPr lang="en-US" sz="2000" dirty="0" err="1"/>
                        <a:t>Shalini</a:t>
                      </a:r>
                      <a:r>
                        <a:rPr lang="en-US" sz="2000" dirty="0"/>
                        <a:t> is 65 years. Therefore, </a:t>
                      </a:r>
                      <a:r>
                        <a:rPr lang="en-US" sz="2000" dirty="0" err="1"/>
                        <a:t>Shalini</a:t>
                      </a:r>
                      <a:r>
                        <a:rPr lang="en-US" sz="2000" dirty="0"/>
                        <a:t> is a grandmother."</a:t>
                      </a:r>
                    </a:p>
                  </a:txBody>
                  <a:tcPr marL="72999" marR="72999" marT="72999" marB="7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b="1" dirty="0" smtClean="0"/>
              <a:t>Learning</a:t>
            </a:r>
            <a:r>
              <a:rPr lang="en-US" dirty="0" smtClean="0"/>
              <a:t> − It is the activity of gaining knowledge or skill by studying, </a:t>
            </a:r>
            <a:r>
              <a:rPr lang="en-US" dirty="0" err="1" smtClean="0"/>
              <a:t>practising</a:t>
            </a:r>
            <a:r>
              <a:rPr lang="en-US" dirty="0" smtClean="0"/>
              <a:t>, being taught, or experiencing something. Learning enhances the awareness of the subjects of the study.</a:t>
            </a:r>
          </a:p>
          <a:p>
            <a:r>
              <a:rPr lang="en-US" dirty="0" smtClean="0"/>
              <a:t>The ability of learning is possessed by humans, some animals, and AI-enabled systems. Learning is categorized as −</a:t>
            </a:r>
          </a:p>
          <a:p>
            <a:r>
              <a:rPr lang="en-US" b="1" dirty="0" smtClean="0"/>
              <a:t>Auditory Learning</a:t>
            </a:r>
            <a:r>
              <a:rPr lang="en-US" dirty="0" smtClean="0"/>
              <a:t> − It is learning by listening and hearing. For example, students listening to recorded audio lectures.</a:t>
            </a:r>
          </a:p>
          <a:p>
            <a:r>
              <a:rPr lang="en-US" b="1" dirty="0" smtClean="0"/>
              <a:t>Episodic Learning</a:t>
            </a:r>
            <a:r>
              <a:rPr lang="en-US" dirty="0" smtClean="0"/>
              <a:t> − To learn by remembering sequences of events that one has witnessed or experienced. This is linear and orderly.</a:t>
            </a:r>
          </a:p>
          <a:p>
            <a:r>
              <a:rPr lang="en-US" b="1" dirty="0" smtClean="0"/>
              <a:t>Motor Learning</a:t>
            </a:r>
            <a:r>
              <a:rPr lang="en-US" dirty="0" smtClean="0"/>
              <a:t> − It is learning by precise movement of muscles. For example, picking objects, Writing, etc.</a:t>
            </a:r>
          </a:p>
          <a:p>
            <a:r>
              <a:rPr lang="en-US" b="1" dirty="0" smtClean="0"/>
              <a:t>Observational Learning</a:t>
            </a:r>
            <a:r>
              <a:rPr lang="en-US" dirty="0" smtClean="0"/>
              <a:t> − To learn by watching and imitating others. For example, child tries to learn by mimicking her parent.</a:t>
            </a:r>
          </a:p>
          <a:p>
            <a:r>
              <a:rPr lang="en-US" b="1" dirty="0" smtClean="0"/>
              <a:t>Perceptual Learning</a:t>
            </a:r>
            <a:r>
              <a:rPr lang="en-US" dirty="0" smtClean="0"/>
              <a:t> − It is learning to recognize stimuli that one has seen before. For example, identifying and classifying objects and situations.</a:t>
            </a:r>
          </a:p>
          <a:p>
            <a:r>
              <a:rPr lang="en-US" b="1" dirty="0" smtClean="0"/>
              <a:t>Relational Learning</a:t>
            </a:r>
            <a:r>
              <a:rPr lang="en-US" dirty="0" smtClean="0"/>
              <a:t> − It involves learning to differentiate among various stimuli on the basis of relational properties, rather than absolute properties. For Example, Adding ‘little less’ salt at the time of cooking potatoes that came up salty last time, when cooked with adding say a tablespoon of salt.</a:t>
            </a:r>
          </a:p>
          <a:p>
            <a:r>
              <a:rPr lang="en-US" b="1" dirty="0" smtClean="0"/>
              <a:t>Spatial Learning</a:t>
            </a:r>
            <a:r>
              <a:rPr lang="en-US" dirty="0" smtClean="0"/>
              <a:t> − It is learning through visual stimuli such as images, colors, maps, etc. For Example, A person can create roadmap in mind before actually following the road.</a:t>
            </a:r>
          </a:p>
          <a:p>
            <a:r>
              <a:rPr lang="en-US" b="1" dirty="0" smtClean="0"/>
              <a:t>Stimulus-Response Learning</a:t>
            </a:r>
            <a:r>
              <a:rPr lang="en-US" dirty="0" smtClean="0"/>
              <a:t> − It is learning to perform a particular behavior when a certain stimulus is present. For example, a dog raises its ear on hearing doorbell.</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solidFill>
                  <a:srgbClr val="FF0000"/>
                </a:solidFill>
              </a:rPr>
              <a:t>	Philosophy of AI</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While exploiting the power of the computer systems, the curiosity of human, lead him to wonder, </a:t>
            </a:r>
            <a:r>
              <a:rPr lang="en-US" i="1" dirty="0" smtClean="0"/>
              <a:t>“Can a machine think and behave like humans do?”</a:t>
            </a:r>
            <a:endParaRPr lang="en-US" dirty="0" smtClean="0"/>
          </a:p>
          <a:p>
            <a:r>
              <a:rPr lang="en-US" dirty="0" smtClean="0"/>
              <a:t>Thus, the development of AI started with the intention of creating similar intelligence in machines that we find and regard high in humans.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85000" lnSpcReduction="20000"/>
          </a:bodyPr>
          <a:lstStyle/>
          <a:p>
            <a:r>
              <a:rPr lang="en-US" b="1" dirty="0" smtClean="0"/>
              <a:t>Problem Solving</a:t>
            </a:r>
            <a:r>
              <a:rPr lang="en-US" dirty="0" smtClean="0"/>
              <a:t> − It is the process in which one perceives and tries to arrive at a desired solution from a present situation by taking some path, which is blocked by known or unknown hurdles.</a:t>
            </a:r>
          </a:p>
          <a:p>
            <a:r>
              <a:rPr lang="en-US" dirty="0" smtClean="0"/>
              <a:t>Problem solving also includes </a:t>
            </a:r>
            <a:r>
              <a:rPr lang="en-US" b="1" dirty="0" smtClean="0"/>
              <a:t>decision making</a:t>
            </a:r>
            <a:r>
              <a:rPr lang="en-US" dirty="0" smtClean="0"/>
              <a:t>, which is the process of selecting the best suitable alternative out of multiple alternatives to reach the desired goal are available.</a:t>
            </a:r>
          </a:p>
          <a:p>
            <a:r>
              <a:rPr lang="en-US" b="1" dirty="0" smtClean="0"/>
              <a:t>Perception</a:t>
            </a:r>
            <a:r>
              <a:rPr lang="en-US" dirty="0" smtClean="0"/>
              <a:t> − It is the process of acquiring, interpreting, selecting, and organizing sensory information.</a:t>
            </a:r>
          </a:p>
          <a:p>
            <a:r>
              <a:rPr lang="en-US" dirty="0" smtClean="0"/>
              <a:t>Perception presumes </a:t>
            </a:r>
            <a:r>
              <a:rPr lang="en-US" b="1" dirty="0" smtClean="0"/>
              <a:t>sensing</a:t>
            </a:r>
            <a:r>
              <a:rPr lang="en-US" dirty="0" smtClean="0"/>
              <a:t>. In humans, perception is aided by sensory organs. In the domain of AI, perception mechanism puts the data acquired by the sensors together in a meaningful manner.</a:t>
            </a:r>
          </a:p>
          <a:p>
            <a:r>
              <a:rPr lang="en-US" b="1" dirty="0" smtClean="0"/>
              <a:t>Linguistic Intelligence</a:t>
            </a:r>
            <a:r>
              <a:rPr lang="en-US" dirty="0" smtClean="0"/>
              <a:t> − It is one’s ability to use, comprehend, speak, and write the verbal and written language. It is important in interpersonal communication.</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smtClean="0">
                <a:solidFill>
                  <a:srgbClr val="FF0000"/>
                </a:solidFill>
              </a:rPr>
              <a:t>Difference between Human and Machine Intelligence</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800" dirty="0" smtClean="0"/>
              <a:t>Humans perceive by patterns whereas the machines perceive by set of rules and data.</a:t>
            </a:r>
          </a:p>
          <a:p>
            <a:r>
              <a:rPr lang="en-US" sz="2800" dirty="0" smtClean="0"/>
              <a:t>Humans store and recall information by patterns, machines do it by searching algorithms. For example, the number 40404040 is easy to remember, store, and recall as its pattern is simple.</a:t>
            </a:r>
          </a:p>
          <a:p>
            <a:r>
              <a:rPr lang="en-US" sz="2800" dirty="0" smtClean="0"/>
              <a:t>Humans can figure out the complete object even if some part of it is missing or distorted; whereas the machines cannot do it correctly.</a:t>
            </a:r>
            <a:endParaRPr lang="en-US" dirty="0" smtClean="0"/>
          </a:p>
          <a:p>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4800" y="228600"/>
            <a:ext cx="7772400" cy="1470025"/>
          </a:xfrm>
        </p:spPr>
        <p:txBody>
          <a:bodyPr/>
          <a:lstStyle/>
          <a:p>
            <a:r>
              <a:rPr lang="en-US" dirty="0" smtClean="0">
                <a:solidFill>
                  <a:srgbClr val="FF0000"/>
                </a:solidFill>
              </a:rPr>
              <a:t>Goals of AI</a:t>
            </a:r>
            <a:r>
              <a:rPr lang="en-US" dirty="0" smtClean="0"/>
              <a:t/>
            </a:r>
            <a:br>
              <a:rPr lang="en-US" dirty="0" smtClean="0"/>
            </a:br>
            <a:endParaRPr lang="en-US" dirty="0"/>
          </a:p>
        </p:txBody>
      </p:sp>
      <p:sp>
        <p:nvSpPr>
          <p:cNvPr id="6" name="Subtitle 5"/>
          <p:cNvSpPr>
            <a:spLocks noGrp="1"/>
          </p:cNvSpPr>
          <p:nvPr>
            <p:ph type="subTitle" idx="1"/>
          </p:nvPr>
        </p:nvSpPr>
        <p:spPr>
          <a:xfrm>
            <a:off x="533400" y="1828800"/>
            <a:ext cx="8153400" cy="4495800"/>
          </a:xfrm>
        </p:spPr>
        <p:txBody>
          <a:bodyPr/>
          <a:lstStyle/>
          <a:p>
            <a:r>
              <a:rPr lang="en-US" b="1" dirty="0" smtClean="0">
                <a:solidFill>
                  <a:schemeClr val="tx1"/>
                </a:solidFill>
              </a:rPr>
              <a:t>To Create Expert Systems</a:t>
            </a:r>
            <a:r>
              <a:rPr lang="en-US" dirty="0" smtClean="0">
                <a:solidFill>
                  <a:schemeClr val="tx1"/>
                </a:solidFill>
              </a:rPr>
              <a:t> − The systems which exhibit intelligent behavior, learn, demonstrate, explain, and advice its users.</a:t>
            </a:r>
          </a:p>
          <a:p>
            <a:endParaRPr lang="en-US" b="1" dirty="0" smtClean="0">
              <a:solidFill>
                <a:schemeClr val="tx1"/>
              </a:solidFill>
            </a:endParaRPr>
          </a:p>
          <a:p>
            <a:r>
              <a:rPr lang="en-US" b="1" dirty="0" smtClean="0">
                <a:solidFill>
                  <a:schemeClr val="tx1"/>
                </a:solidFill>
              </a:rPr>
              <a:t>To Implement Human Intelligence in Machines</a:t>
            </a:r>
            <a:r>
              <a:rPr lang="en-US" dirty="0" smtClean="0">
                <a:solidFill>
                  <a:schemeClr val="tx1"/>
                </a:solidFill>
              </a:rPr>
              <a:t> − Creating systems that understand, think, learn, and behave like humans.</a:t>
            </a:r>
          </a:p>
          <a:p>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What Contributes to AI?</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Artificial intelligence is a science and technology based on disciplines such as Computer Science, Biology, Psychology, Linguistics, Mathematics, and Engineering. A major thrust of AI is in the development of computer functions associated with human intelligence, such as reasoning, learning, and problem solving.</a:t>
            </a:r>
          </a:p>
          <a:p>
            <a:r>
              <a:rPr lang="en-US" dirty="0" smtClean="0"/>
              <a:t>Out of the following areas, one or multiple areas can contribute to build an intelligent system.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1026" name="Picture 2" descr="D:\software CD\components_of_ai.jpg"/>
          <p:cNvPicPr>
            <a:picLocks noChangeAspect="1" noChangeArrowheads="1"/>
          </p:cNvPicPr>
          <p:nvPr/>
        </p:nvPicPr>
        <p:blipFill>
          <a:blip r:embed="rId2"/>
          <a:srcRect/>
          <a:stretch>
            <a:fillRect/>
          </a:stretch>
        </p:blipFill>
        <p:spPr bwMode="auto">
          <a:xfrm>
            <a:off x="0" y="0"/>
            <a:ext cx="883920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Programming Without and With AI</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Programming Without AI        Programming With AI</a:t>
            </a:r>
          </a:p>
          <a:p>
            <a:r>
              <a:rPr lang="en-US" dirty="0" smtClean="0"/>
              <a:t>A computer program without AI can answer the </a:t>
            </a:r>
            <a:r>
              <a:rPr lang="en-US" b="1" dirty="0" smtClean="0"/>
              <a:t>specific</a:t>
            </a:r>
            <a:r>
              <a:rPr lang="en-US" dirty="0" smtClean="0"/>
              <a:t> questions it is meant to solve.</a:t>
            </a:r>
          </a:p>
          <a:p>
            <a:r>
              <a:rPr lang="en-US" dirty="0" smtClean="0"/>
              <a:t>A computer program with AI can answer the </a:t>
            </a:r>
            <a:r>
              <a:rPr lang="en-US" b="1" dirty="0" smtClean="0"/>
              <a:t>generic</a:t>
            </a:r>
            <a:r>
              <a:rPr lang="en-US" dirty="0" smtClean="0"/>
              <a:t> questions it is meant to solve.</a:t>
            </a:r>
          </a:p>
          <a:p>
            <a:r>
              <a:rPr lang="en-US" dirty="0" smtClean="0"/>
              <a:t>Modification in the program leads to change in its structure.</a:t>
            </a:r>
          </a:p>
          <a:p>
            <a:r>
              <a:rPr lang="en-US" dirty="0" smtClean="0"/>
              <a:t>AI programs can absorb new modifications by putting highly independent pieces of information together. Hence you can modify even a minute piece of information of program without affecting its structure.</a:t>
            </a:r>
          </a:p>
          <a:p>
            <a:r>
              <a:rPr lang="en-US" dirty="0" smtClean="0"/>
              <a:t>Modification is not quick and easy. It may lead to affecting the program adversely.</a:t>
            </a:r>
          </a:p>
          <a:p>
            <a:r>
              <a:rPr lang="en-US" dirty="0" smtClean="0"/>
              <a:t>Quick and Easy program modification.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What is AI Technique?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the real world, the knowledge has some unwelcomed properties −</a:t>
            </a:r>
          </a:p>
          <a:p>
            <a:r>
              <a:rPr lang="en-US" dirty="0" smtClean="0"/>
              <a:t>Its volume is huge, next to unimaginable.</a:t>
            </a:r>
          </a:p>
          <a:p>
            <a:r>
              <a:rPr lang="en-US" dirty="0" smtClean="0"/>
              <a:t>It is not well-organized or well-formatted.</a:t>
            </a:r>
          </a:p>
          <a:p>
            <a:r>
              <a:rPr lang="en-US" dirty="0" smtClean="0"/>
              <a:t>It keeps changing constantly.</a:t>
            </a:r>
          </a:p>
          <a:p>
            <a:r>
              <a:rPr lang="en-US" dirty="0" smtClean="0"/>
              <a:t>AI Technique is a manner to organize and use the knowledge efficiently in such a way that −</a:t>
            </a:r>
          </a:p>
          <a:p>
            <a:r>
              <a:rPr lang="en-US" dirty="0" smtClean="0"/>
              <a:t>It should be perceivable by the people who provide it.</a:t>
            </a:r>
          </a:p>
          <a:p>
            <a:r>
              <a:rPr lang="en-US" dirty="0" smtClean="0"/>
              <a:t>It should be easily modifiable to correct errors.</a:t>
            </a:r>
          </a:p>
          <a:p>
            <a:r>
              <a:rPr lang="en-US" dirty="0" smtClean="0"/>
              <a:t>It should be useful in many situations though it is incomplete or inaccurate.</a:t>
            </a:r>
          </a:p>
          <a:p>
            <a:r>
              <a:rPr lang="en-US" dirty="0" smtClean="0"/>
              <a:t>AI techniques elevate the speed of execution of the complex program it is equipped with.</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Applications of AI</a:t>
            </a:r>
            <a:r>
              <a:rPr lang="en-US" dirty="0" smtClean="0"/>
              <a:t/>
            </a:r>
            <a:br>
              <a:rPr lang="en-US" dirty="0" smtClean="0"/>
            </a:br>
            <a:endParaRPr lang="en-US" dirty="0"/>
          </a:p>
        </p:txBody>
      </p:sp>
      <p:sp>
        <p:nvSpPr>
          <p:cNvPr id="3" name="Content Placeholder 2"/>
          <p:cNvSpPr>
            <a:spLocks noGrp="1"/>
          </p:cNvSpPr>
          <p:nvPr>
            <p:ph idx="1"/>
          </p:nvPr>
        </p:nvSpPr>
        <p:spPr>
          <a:xfrm>
            <a:off x="0" y="914400"/>
            <a:ext cx="9144000" cy="6477000"/>
          </a:xfrm>
        </p:spPr>
        <p:txBody>
          <a:bodyPr>
            <a:normAutofit fontScale="55000" lnSpcReduction="20000"/>
          </a:bodyPr>
          <a:lstStyle/>
          <a:p>
            <a:r>
              <a:rPr lang="en-US" dirty="0" smtClean="0"/>
              <a:t>AI has been dominant in various fields such as −</a:t>
            </a:r>
          </a:p>
          <a:p>
            <a:r>
              <a:rPr lang="en-US" b="1" dirty="0" smtClean="0"/>
              <a:t>Gaming</a:t>
            </a:r>
            <a:r>
              <a:rPr lang="en-US" dirty="0" smtClean="0"/>
              <a:t> − AI plays crucial role in strategic games such as chess, poker, tic-tac-toe, etc., where machine can think of large number of possible positions based on heuristic knowledge.</a:t>
            </a:r>
          </a:p>
          <a:p>
            <a:r>
              <a:rPr lang="en-US" b="1" dirty="0" smtClean="0"/>
              <a:t>Natural Language Processing</a:t>
            </a:r>
            <a:r>
              <a:rPr lang="en-US" dirty="0" smtClean="0"/>
              <a:t> − It is possible to interact with the computer that understands natural language spoken by humans.</a:t>
            </a:r>
          </a:p>
          <a:p>
            <a:r>
              <a:rPr lang="en-US" b="1" dirty="0" smtClean="0"/>
              <a:t>Expert Systems</a:t>
            </a:r>
            <a:r>
              <a:rPr lang="en-US" dirty="0" smtClean="0"/>
              <a:t> − There are some applications which integrate machine, software, and special information to impart reasoning and advising. They provide explanation and advice to the users.</a:t>
            </a:r>
          </a:p>
          <a:p>
            <a:r>
              <a:rPr lang="en-US" b="1" dirty="0" smtClean="0"/>
              <a:t>Vision Systems</a:t>
            </a:r>
            <a:r>
              <a:rPr lang="en-US" dirty="0" smtClean="0"/>
              <a:t> − These systems understand, interpret, and comprehend visual input on the computer. For example,</a:t>
            </a:r>
          </a:p>
          <a:p>
            <a:pPr lvl="1"/>
            <a:r>
              <a:rPr lang="en-US" dirty="0" smtClean="0"/>
              <a:t>A spying </a:t>
            </a:r>
            <a:r>
              <a:rPr lang="en-US" dirty="0" err="1" smtClean="0"/>
              <a:t>aeroplane</a:t>
            </a:r>
            <a:r>
              <a:rPr lang="en-US" dirty="0" smtClean="0"/>
              <a:t> takes photographs, which are used to figure out spatial information or map of the areas.</a:t>
            </a:r>
          </a:p>
          <a:p>
            <a:pPr lvl="1"/>
            <a:r>
              <a:rPr lang="en-US" dirty="0" smtClean="0"/>
              <a:t>Doctors use clinical expert system to diagnose the patient.</a:t>
            </a:r>
          </a:p>
          <a:p>
            <a:pPr lvl="1"/>
            <a:r>
              <a:rPr lang="en-US" dirty="0" smtClean="0"/>
              <a:t>Police use computer software that can recognize the face of criminal with the stored portrait made by forensic artist.</a:t>
            </a:r>
          </a:p>
          <a:p>
            <a:r>
              <a:rPr lang="en-US" b="1" dirty="0" smtClean="0"/>
              <a:t>Speech Recognition</a:t>
            </a:r>
            <a:r>
              <a:rPr lang="en-US" dirty="0" smtClean="0"/>
              <a:t> − Some intelligent systems are capable of hearing and comprehending the language in terms of sentences and their meanings while a human talks to it. It can handle different accents, slang words, noise in the background, change in human’s noise due to cold, etc.</a:t>
            </a:r>
          </a:p>
          <a:p>
            <a:r>
              <a:rPr lang="en-US" b="1" dirty="0" smtClean="0"/>
              <a:t>Handwriting Recognition</a:t>
            </a:r>
            <a:r>
              <a:rPr lang="en-US" dirty="0" smtClean="0"/>
              <a:t> − The handwriting recognition software reads the text written on paper by a pen or on screen by a stylus. It can recognize the shapes of the letters and convert it into editable text.</a:t>
            </a:r>
          </a:p>
          <a:p>
            <a:r>
              <a:rPr lang="en-US" b="1" dirty="0" smtClean="0"/>
              <a:t>Intelligent Robots</a:t>
            </a:r>
            <a:r>
              <a:rPr lang="en-US" dirty="0" smtClean="0"/>
              <a:t> − 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History of AI</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791200"/>
          </a:xfrm>
        </p:spPr>
        <p:txBody>
          <a:bodyPr>
            <a:normAutofit fontScale="77500" lnSpcReduction="20000"/>
          </a:bodyPr>
          <a:lstStyle/>
          <a:p>
            <a:r>
              <a:rPr lang="en-US" dirty="0" smtClean="0"/>
              <a:t>Here is the history of AI during 20th century −</a:t>
            </a:r>
          </a:p>
          <a:p>
            <a:pPr fontAlgn="t"/>
            <a:r>
              <a:rPr lang="en-US" dirty="0" err="1" smtClean="0"/>
              <a:t>YearMilestone</a:t>
            </a:r>
            <a:r>
              <a:rPr lang="en-US" dirty="0" smtClean="0"/>
              <a:t> / Innovation1923Karel </a:t>
            </a:r>
            <a:r>
              <a:rPr lang="en-US" dirty="0" err="1" smtClean="0"/>
              <a:t>Čapek</a:t>
            </a:r>
            <a:r>
              <a:rPr lang="en-US" dirty="0" smtClean="0"/>
              <a:t> play named “</a:t>
            </a:r>
            <a:r>
              <a:rPr lang="en-US" dirty="0" err="1" smtClean="0"/>
              <a:t>Rossum's</a:t>
            </a:r>
            <a:r>
              <a:rPr lang="en-US" dirty="0" smtClean="0"/>
              <a:t> Universal Robots” (RUR) opens in London, first use of the word "robot" in English.</a:t>
            </a:r>
          </a:p>
          <a:p>
            <a:pPr fontAlgn="t"/>
            <a:r>
              <a:rPr lang="en-US" dirty="0" smtClean="0"/>
              <a:t>1943Foundations for neural networks laid.</a:t>
            </a:r>
          </a:p>
          <a:p>
            <a:pPr fontAlgn="t"/>
            <a:r>
              <a:rPr lang="en-US" dirty="0" smtClean="0"/>
              <a:t>1945Isaac Asimov, a Columbia University alumni, coined the term </a:t>
            </a:r>
            <a:r>
              <a:rPr lang="en-US" i="1" dirty="0" smtClean="0"/>
              <a:t>Robotics</a:t>
            </a:r>
            <a:r>
              <a:rPr lang="en-US" dirty="0" smtClean="0"/>
              <a:t>.</a:t>
            </a:r>
          </a:p>
          <a:p>
            <a:pPr fontAlgn="t"/>
            <a:r>
              <a:rPr lang="en-US" dirty="0" smtClean="0"/>
              <a:t>1950Alan Turing introduced Turing Test for evaluation of intelligence and published </a:t>
            </a:r>
            <a:r>
              <a:rPr lang="en-US" i="1" dirty="0" smtClean="0"/>
              <a:t>Computing Machinery and Intelligence.</a:t>
            </a:r>
            <a:r>
              <a:rPr lang="en-US" dirty="0" smtClean="0"/>
              <a:t> Claude Shannon published </a:t>
            </a:r>
            <a:r>
              <a:rPr lang="en-US" i="1" dirty="0" smtClean="0"/>
              <a:t>Detailed Analysis of Chess Playing</a:t>
            </a:r>
            <a:r>
              <a:rPr lang="en-US" dirty="0" smtClean="0"/>
              <a:t> as a search.</a:t>
            </a:r>
          </a:p>
          <a:p>
            <a:pPr fontAlgn="t"/>
            <a:r>
              <a:rPr lang="en-US" dirty="0" smtClean="0"/>
              <a:t>1956John McCarthy coined the term </a:t>
            </a:r>
            <a:r>
              <a:rPr lang="en-US" i="1" dirty="0" smtClean="0"/>
              <a:t>Artificial Intelligence</a:t>
            </a:r>
            <a:r>
              <a:rPr lang="en-US" dirty="0" smtClean="0"/>
              <a:t>. Demonstration of the first running AI program at Carnegie Mellon University.</a:t>
            </a:r>
          </a:p>
          <a:p>
            <a:pPr fontAlgn="t"/>
            <a:r>
              <a:rPr lang="en-US" dirty="0" smtClean="0"/>
              <a:t>1958John McCarthy invents LISP programming language for AI.</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885</Words>
  <Application>Microsoft Office PowerPoint</Application>
  <PresentationFormat>On-screen Show (4:3)</PresentationFormat>
  <Paragraphs>135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AI(Artificial Intelligency)</vt:lpstr>
      <vt:lpstr> Philosophy of AI </vt:lpstr>
      <vt:lpstr>Goals of AI </vt:lpstr>
      <vt:lpstr>What Contributes to AI? </vt:lpstr>
      <vt:lpstr>Slide 5</vt:lpstr>
      <vt:lpstr>Programming Without and With AI </vt:lpstr>
      <vt:lpstr>What is AI Technique? </vt:lpstr>
      <vt:lpstr>Applications of AI </vt:lpstr>
      <vt:lpstr>History of AI </vt:lpstr>
      <vt:lpstr>Slide 10</vt:lpstr>
      <vt:lpstr>Slide 11</vt:lpstr>
      <vt:lpstr>What is Intelligence? </vt:lpstr>
      <vt:lpstr>Slide 13</vt:lpstr>
      <vt:lpstr>Slide 14</vt:lpstr>
      <vt:lpstr>Slide 15</vt:lpstr>
      <vt:lpstr>What is Intelligence Composed of? </vt:lpstr>
      <vt:lpstr>Slide 17</vt:lpstr>
      <vt:lpstr>Slide 18</vt:lpstr>
      <vt:lpstr>Slide 19</vt:lpstr>
      <vt:lpstr>Slide 20</vt:lpstr>
      <vt:lpstr>Difference between Human and Machine Intelligence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ASGR</dc:creator>
  <cp:lastModifiedBy>ASGR</cp:lastModifiedBy>
  <cp:revision>55</cp:revision>
  <dcterms:created xsi:type="dcterms:W3CDTF">2006-08-16T00:00:00Z</dcterms:created>
  <dcterms:modified xsi:type="dcterms:W3CDTF">2019-02-22T08:56:16Z</dcterms:modified>
</cp:coreProperties>
</file>