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63" r:id="rId2"/>
    <p:sldId id="271" r:id="rId3"/>
    <p:sldId id="262" r:id="rId4"/>
    <p:sldId id="257" r:id="rId5"/>
    <p:sldId id="258" r:id="rId6"/>
    <p:sldId id="259" r:id="rId7"/>
    <p:sldId id="260" r:id="rId8"/>
    <p:sldId id="264" r:id="rId9"/>
    <p:sldId id="265" r:id="rId10"/>
    <p:sldId id="266" r:id="rId11"/>
    <p:sldId id="267" r:id="rId12"/>
    <p:sldId id="279" r:id="rId13"/>
    <p:sldId id="280" r:id="rId14"/>
    <p:sldId id="272" r:id="rId15"/>
    <p:sldId id="273" r:id="rId16"/>
    <p:sldId id="281" r:id="rId17"/>
    <p:sldId id="274" r:id="rId18"/>
    <p:sldId id="275" r:id="rId19"/>
    <p:sldId id="269" r:id="rId20"/>
    <p:sldId id="277" r:id="rId21"/>
    <p:sldId id="270" r:id="rId22"/>
    <p:sldId id="278" r:id="rId23"/>
    <p:sldId id="26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0" d="100"/>
          <a:sy n="70" d="100"/>
        </p:scale>
        <p:origin x="-1386" y="-78"/>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5275B1-DBA6-4201-BB93-348BBDF8772A}" type="datetimeFigureOut">
              <a:rPr lang="en-US" smtClean="0"/>
              <a:pPr/>
              <a:t>13-Jun-19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4FC145-DCCF-4A81-A02D-6B2F5F84C9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13-Jun-19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13-Jun-19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13-Jun-19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13-Jun-19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7991" y="0"/>
            <a:ext cx="7851648" cy="990600"/>
          </a:xfrm>
        </p:spPr>
        <p:txBody>
          <a:bodyP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Content</a:t>
            </a:r>
            <a:endParaRPr lang="en-US"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 name="Subtitle 2"/>
          <p:cNvSpPr>
            <a:spLocks noGrp="1"/>
          </p:cNvSpPr>
          <p:nvPr>
            <p:ph type="subTitle" idx="1"/>
          </p:nvPr>
        </p:nvSpPr>
        <p:spPr>
          <a:xfrm>
            <a:off x="533400" y="1066800"/>
            <a:ext cx="7854696" cy="5562600"/>
          </a:xfrm>
        </p:spPr>
        <p:txBody>
          <a:bodyP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Population : -</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E-commerce  growth :-</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Pre-farm introduction:-</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Services to Farmer :-</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How our group manage it:-</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DFD(Data Flow Diagram of website):-</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Use case Diagram:-</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Sequence Diagram:-</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Class Diagram:-</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Component Diagram:-</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Activity Diagram:-</a:t>
            </a:r>
          </a:p>
          <a:p>
            <a:pPr marL="571500" indent="-571500" algn="l">
              <a:buFont typeface="+mj-lt"/>
              <a:buAutoNum type="romanLcPeriod"/>
            </a:pPr>
            <a:endPar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marL="571500" indent="-571500" algn="l">
              <a:buFont typeface="+mj-lt"/>
              <a:buAutoNum type="romanLcPeriod"/>
            </a:pPr>
            <a:endPar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marL="571500" indent="-571500" algn="l">
              <a:buFont typeface="+mj-lt"/>
              <a:buAutoNum type="romanLcPeriod"/>
            </a:pPr>
            <a:endPar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marL="571500" indent="-571500" algn="l">
              <a:buFont typeface="+mj-lt"/>
              <a:buAutoNum type="romanLcPeriod"/>
            </a:pPr>
            <a:endParaRPr 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marL="571500" indent="-571500">
              <a:buFont typeface="+mj-lt"/>
              <a:buAutoNum type="romanLcPeriod" startAt="19"/>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buying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Grass powder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a:t>
            </a:r>
          </a:p>
          <a:p>
            <a:pPr marL="571500" indent="-571500">
              <a:buFont typeface="+mj-lt"/>
              <a:buAutoNum type="romanLcPeriod" startAt="19"/>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buying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Khali</a:t>
            </a:r>
            <a:r>
              <a:rPr lang="en-US" dirty="0" smtClean="0">
                <a:gradFill flip="none" rotWithShape="1">
                  <a:gsLst>
                    <a:gs pos="0">
                      <a:srgbClr val="03D4A8"/>
                    </a:gs>
                    <a:gs pos="25000">
                      <a:srgbClr val="21D6E0"/>
                    </a:gs>
                    <a:gs pos="75000">
                      <a:srgbClr val="0087E6"/>
                    </a:gs>
                    <a:gs pos="100000">
                      <a:srgbClr val="005CBF"/>
                    </a:gs>
                  </a:gsLst>
                  <a:lin ang="5400000" scaled="1"/>
                  <a:tileRect/>
                </a:gradFill>
              </a:rPr>
              <a:t>.</a:t>
            </a:r>
          </a:p>
          <a:p>
            <a:pPr marL="571500" indent="-571500">
              <a:buFont typeface="+mj-lt"/>
              <a:buAutoNum type="romanLcPeriod" startAt="19"/>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Animals</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(goat, buffalo, cow   etc) can be sell or buy online from home.</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pPr algn="ctr"/>
            <a:r>
              <a:rPr lang="en-US" b="1" dirty="0" smtClean="0">
                <a:solidFill>
                  <a:srgbClr val="FF0000"/>
                </a:solidFill>
              </a:rPr>
              <a:t>Producers how?</a:t>
            </a:r>
            <a:endParaRPr lang="en-US" b="1" dirty="0">
              <a:solidFill>
                <a:srgbClr val="FF0000"/>
              </a:solidFill>
            </a:endParaRPr>
          </a:p>
        </p:txBody>
      </p:sp>
      <p:sp>
        <p:nvSpPr>
          <p:cNvPr id="3" name="Content Placeholder 2"/>
          <p:cNvSpPr>
            <a:spLocks noGrp="1"/>
          </p:cNvSpPr>
          <p:nvPr>
            <p:ph idx="1"/>
          </p:nvPr>
        </p:nvSpPr>
        <p:spPr>
          <a:xfrm>
            <a:off x="457200" y="1066800"/>
            <a:ext cx="8229600" cy="6019800"/>
          </a:xfrm>
        </p:spPr>
        <p:txBody>
          <a:bodyPr>
            <a:normAutofit fontScale="92500"/>
          </a:bodyPr>
          <a:lstStyle/>
          <a:p>
            <a:pPr marL="571500" indent="-571500">
              <a:buClr>
                <a:srgbClr val="002060"/>
              </a:buClr>
              <a:buFont typeface="+mj-lt"/>
              <a:buAutoNum type="romanLcPeriod"/>
            </a:pPr>
            <a:r>
              <a:rPr lang="en-US" dirty="0" smtClean="0"/>
              <a:t>Delivery initially from near shop and then from stock (stock buy from pharmaceutical company) and quality matters.</a:t>
            </a:r>
          </a:p>
          <a:p>
            <a:pPr marL="571500" indent="-571500">
              <a:buClr>
                <a:srgbClr val="002060"/>
              </a:buClr>
              <a:buFont typeface="Wingdings"/>
              <a:buChar char="à"/>
            </a:pPr>
            <a:r>
              <a:rPr lang="en-US" dirty="0" smtClean="0">
                <a:sym typeface="Wingdings" pitchFamily="2" charset="2"/>
              </a:rPr>
              <a:t>Same with cloths (if required ).</a:t>
            </a:r>
          </a:p>
          <a:p>
            <a:pPr marL="571500" indent="-571500">
              <a:buClr>
                <a:srgbClr val="002060"/>
              </a:buClr>
              <a:buFont typeface="Wingdings"/>
              <a:buChar char="à"/>
            </a:pPr>
            <a:r>
              <a:rPr lang="en-US" dirty="0" smtClean="0">
                <a:sym typeface="Wingdings" pitchFamily="2" charset="2"/>
              </a:rPr>
              <a:t>Medicine store in hall with different section like library.</a:t>
            </a:r>
          </a:p>
          <a:p>
            <a:pPr marL="571500" indent="-571500">
              <a:buClr>
                <a:srgbClr val="002060"/>
              </a:buClr>
              <a:buFont typeface="Wingdings"/>
              <a:buChar char="à"/>
            </a:pPr>
            <a:r>
              <a:rPr lang="en-US" dirty="0" smtClean="0">
                <a:sym typeface="Wingdings" pitchFamily="2" charset="2"/>
              </a:rPr>
              <a:t>Testing the medicines on plant then added to website.  </a:t>
            </a:r>
          </a:p>
          <a:p>
            <a:pPr marL="571500" indent="-571500">
              <a:buClr>
                <a:srgbClr val="002060"/>
              </a:buClr>
              <a:buFont typeface="+mj-lt"/>
              <a:buAutoNum type="romanLcPeriod" startAt="2"/>
            </a:pPr>
            <a:r>
              <a:rPr lang="en-US" dirty="0" smtClean="0">
                <a:sym typeface="Wingdings" pitchFamily="2" charset="2"/>
              </a:rPr>
              <a:t>Seminar and certification with gift kit during seminar to best producing farmers.</a:t>
            </a:r>
          </a:p>
          <a:p>
            <a:pPr marL="571500" indent="-571500">
              <a:buClr>
                <a:srgbClr val="002060"/>
              </a:buClr>
              <a:buFont typeface="+mj-lt"/>
              <a:buAutoNum type="romanLcPeriod" startAt="2"/>
            </a:pPr>
            <a:r>
              <a:rPr lang="en-US" dirty="0" smtClean="0">
                <a:sym typeface="Wingdings" pitchFamily="2" charset="2"/>
              </a:rPr>
              <a:t>Adviser  should be agricultural specialist.</a:t>
            </a:r>
          </a:p>
          <a:p>
            <a:pPr marL="571500" indent="-571500">
              <a:buClr>
                <a:srgbClr val="002060"/>
              </a:buClr>
              <a:buNone/>
            </a:pPr>
            <a:r>
              <a:rPr lang="en-US" dirty="0" smtClean="0">
                <a:sym typeface="Wingdings" pitchFamily="2" charset="2"/>
              </a:rPr>
              <a:t>    1 adviser between/among villages.</a:t>
            </a:r>
          </a:p>
          <a:p>
            <a:pPr marL="571500" indent="-571500">
              <a:buClr>
                <a:srgbClr val="002060"/>
              </a:buClr>
              <a:buFont typeface="+mj-lt"/>
              <a:buAutoNum type="romanLcPeriod" startAt="4"/>
            </a:pPr>
            <a:r>
              <a:rPr lang="en-US" dirty="0" smtClean="0">
                <a:sym typeface="Wingdings" pitchFamily="2" charset="2"/>
              </a:rPr>
              <a:t>NPK, DAP</a:t>
            </a:r>
            <a:r>
              <a:rPr lang="en-US" smtClean="0">
                <a:sym typeface="Wingdings" pitchFamily="2" charset="2"/>
              </a:rPr>
              <a:t>, Potash </a:t>
            </a:r>
            <a:r>
              <a:rPr lang="en-US" dirty="0" smtClean="0">
                <a:sym typeface="Wingdings" pitchFamily="2" charset="2"/>
              </a:rPr>
              <a:t>buy from company/Agency directly before season.</a:t>
            </a:r>
          </a:p>
          <a:p>
            <a:pPr marL="571500" indent="-571500">
              <a:buClr>
                <a:srgbClr val="002060"/>
              </a:buClr>
              <a:buFont typeface="+mj-lt"/>
              <a:buAutoNum type="romanLcPeriod" startAt="4"/>
            </a:pPr>
            <a:r>
              <a:rPr lang="en-US" dirty="0" smtClean="0">
                <a:sym typeface="Wingdings" pitchFamily="2" charset="2"/>
              </a:rPr>
              <a:t>KCC/Loan providing which needed account in bank so that EMI is deducted from account of farmer.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chor="ctr">
            <a:normAutofit/>
          </a:bodyPr>
          <a:lstStyle/>
          <a:p>
            <a:pPr algn="ctr"/>
            <a:r>
              <a:rPr lang="en-US" sz="3200" b="1" u="sng" dirty="0" smtClean="0">
                <a:solidFill>
                  <a:srgbClr val="FF0000"/>
                </a:solidFill>
              </a:rPr>
              <a:t>Data Flow Diagram </a:t>
            </a:r>
            <a:r>
              <a:rPr lang="en-US" sz="2000" i="1" u="sng" dirty="0" smtClean="0">
                <a:solidFill>
                  <a:srgbClr val="FF0000"/>
                </a:solidFill>
              </a:rPr>
              <a:t>(level 0)</a:t>
            </a:r>
            <a:endParaRPr lang="en-US" sz="2000" i="1" u="sng" dirty="0">
              <a:solidFill>
                <a:srgbClr val="FF0000"/>
              </a:solidFill>
            </a:endParaRPr>
          </a:p>
        </p:txBody>
      </p:sp>
      <p:sp>
        <p:nvSpPr>
          <p:cNvPr id="3" name="Content Placeholder 2"/>
          <p:cNvSpPr>
            <a:spLocks noGrp="1"/>
          </p:cNvSpPr>
          <p:nvPr>
            <p:ph idx="1"/>
          </p:nvPr>
        </p:nvSpPr>
        <p:spPr>
          <a:xfrm>
            <a:off x="457200" y="1143000"/>
            <a:ext cx="8229600" cy="5181600"/>
          </a:xfrm>
        </p:spPr>
        <p:txBody>
          <a:bodyPr/>
          <a:lstStyle/>
          <a:p>
            <a:endParaRPr lang="en-US" dirty="0"/>
          </a:p>
        </p:txBody>
      </p:sp>
      <p:pic>
        <p:nvPicPr>
          <p:cNvPr id="3074" name="Picture 2" descr="C:\Users\ASGR\Desktop\dfd level 0.PNG"/>
          <p:cNvPicPr>
            <a:picLocks noChangeAspect="1" noChangeArrowheads="1"/>
          </p:cNvPicPr>
          <p:nvPr/>
        </p:nvPicPr>
        <p:blipFill>
          <a:blip r:embed="rId2"/>
          <a:srcRect/>
          <a:stretch>
            <a:fillRect/>
          </a:stretch>
        </p:blipFill>
        <p:spPr bwMode="auto">
          <a:xfrm>
            <a:off x="457200" y="1143000"/>
            <a:ext cx="8229600" cy="51816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chor="ctr">
            <a:normAutofit/>
          </a:bodyPr>
          <a:lstStyle/>
          <a:p>
            <a:pPr algn="ctr"/>
            <a:r>
              <a:rPr lang="en-US" sz="3200" b="1" u="sng" dirty="0" smtClean="0">
                <a:solidFill>
                  <a:srgbClr val="FF0000"/>
                </a:solidFill>
              </a:rPr>
              <a:t>Data Flow Diagram </a:t>
            </a:r>
            <a:r>
              <a:rPr lang="en-US" sz="2000" u="sng" dirty="0" smtClean="0">
                <a:solidFill>
                  <a:srgbClr val="FF0000"/>
                </a:solidFill>
              </a:rPr>
              <a:t>(level 1)</a:t>
            </a:r>
            <a:endParaRPr lang="en-US" sz="2000" u="sng" dirty="0">
              <a:solidFill>
                <a:srgbClr val="FF0000"/>
              </a:solidFill>
            </a:endParaRPr>
          </a:p>
        </p:txBody>
      </p:sp>
      <p:sp>
        <p:nvSpPr>
          <p:cNvPr id="3" name="Content Placeholder 2"/>
          <p:cNvSpPr>
            <a:spLocks noGrp="1"/>
          </p:cNvSpPr>
          <p:nvPr>
            <p:ph idx="1"/>
          </p:nvPr>
        </p:nvSpPr>
        <p:spPr>
          <a:xfrm>
            <a:off x="457200" y="1143000"/>
            <a:ext cx="8229600" cy="5181600"/>
          </a:xfrm>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chor="ctr">
            <a:normAutofit/>
          </a:bodyPr>
          <a:lstStyle/>
          <a:p>
            <a:pPr algn="ctr"/>
            <a:r>
              <a:rPr lang="en-US" sz="3200" b="1" u="sng" dirty="0" smtClean="0">
                <a:solidFill>
                  <a:srgbClr val="FF0000"/>
                </a:solidFill>
              </a:rPr>
              <a:t>Use Case Diagram</a:t>
            </a:r>
            <a:endParaRPr lang="en-US" sz="3200" b="1" u="sng" dirty="0">
              <a:solidFill>
                <a:srgbClr val="FF0000"/>
              </a:solidFill>
            </a:endParaRPr>
          </a:p>
        </p:txBody>
      </p:sp>
      <p:sp>
        <p:nvSpPr>
          <p:cNvPr id="3" name="Content Placeholder 2"/>
          <p:cNvSpPr>
            <a:spLocks noGrp="1"/>
          </p:cNvSpPr>
          <p:nvPr>
            <p:ph idx="1"/>
          </p:nvPr>
        </p:nvSpPr>
        <p:spPr>
          <a:xfrm>
            <a:off x="457200" y="1143000"/>
            <a:ext cx="8229600" cy="5257800"/>
          </a:xfrm>
        </p:spPr>
        <p:txBody>
          <a:bodyPr/>
          <a:lstStyle/>
          <a:p>
            <a:endParaRPr lang="en-US" dirty="0"/>
          </a:p>
        </p:txBody>
      </p:sp>
      <p:pic>
        <p:nvPicPr>
          <p:cNvPr id="4098" name="Picture 2" descr="C:\Users\ASGR\Desktop\use case diagram.PNG"/>
          <p:cNvPicPr>
            <a:picLocks noChangeAspect="1" noChangeArrowheads="1"/>
          </p:cNvPicPr>
          <p:nvPr/>
        </p:nvPicPr>
        <p:blipFill>
          <a:blip r:embed="rId2"/>
          <a:srcRect/>
          <a:stretch>
            <a:fillRect/>
          </a:stretch>
        </p:blipFill>
        <p:spPr bwMode="auto">
          <a:xfrm>
            <a:off x="381000" y="1166812"/>
            <a:ext cx="8458200" cy="546258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chor="ctr">
            <a:normAutofit/>
          </a:bodyPr>
          <a:lstStyle/>
          <a:p>
            <a:pPr algn="ctr"/>
            <a:r>
              <a:rPr lang="en-US" sz="3200" b="1" u="sng" dirty="0" smtClean="0">
                <a:solidFill>
                  <a:srgbClr val="FF0000"/>
                </a:solidFill>
              </a:rPr>
              <a:t>Sequence Diagram (Buying)</a:t>
            </a:r>
            <a:endParaRPr lang="en-US" sz="3200" b="1" u="sng" dirty="0">
              <a:solidFill>
                <a:srgbClr val="FF0000"/>
              </a:solidFill>
            </a:endParaRPr>
          </a:p>
        </p:txBody>
      </p:sp>
      <p:pic>
        <p:nvPicPr>
          <p:cNvPr id="5122" name="Picture 2" descr="C:\Users\ASGR\Desktop\sequence(Buy).PNG"/>
          <p:cNvPicPr>
            <a:picLocks noChangeAspect="1" noChangeArrowheads="1"/>
          </p:cNvPicPr>
          <p:nvPr/>
        </p:nvPicPr>
        <p:blipFill>
          <a:blip r:embed="rId2"/>
          <a:srcRect/>
          <a:stretch>
            <a:fillRect/>
          </a:stretch>
        </p:blipFill>
        <p:spPr bwMode="auto">
          <a:xfrm>
            <a:off x="381000" y="1219200"/>
            <a:ext cx="8382000" cy="54102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chor="ctr">
            <a:normAutofit/>
          </a:bodyPr>
          <a:lstStyle/>
          <a:p>
            <a:pPr algn="ctr"/>
            <a:r>
              <a:rPr lang="en-US" sz="3200" b="1" u="sng" dirty="0" smtClean="0">
                <a:solidFill>
                  <a:srgbClr val="FF0000"/>
                </a:solidFill>
              </a:rPr>
              <a:t>Sequence Diagram (selling crop)</a:t>
            </a:r>
            <a:endParaRPr lang="en-US" sz="3200" b="1" u="sng" dirty="0">
              <a:solidFill>
                <a:srgbClr val="FF0000"/>
              </a:solidFill>
            </a:endParaRPr>
          </a:p>
        </p:txBody>
      </p:sp>
      <p:sp>
        <p:nvSpPr>
          <p:cNvPr id="3" name="Content Placeholder 2"/>
          <p:cNvSpPr>
            <a:spLocks noGrp="1"/>
          </p:cNvSpPr>
          <p:nvPr>
            <p:ph idx="1"/>
          </p:nvPr>
        </p:nvSpPr>
        <p:spPr>
          <a:xfrm>
            <a:off x="457200" y="1143000"/>
            <a:ext cx="8229600" cy="5181600"/>
          </a:xfrm>
        </p:spPr>
        <p:txBody>
          <a:bodyPr/>
          <a:lstStyle/>
          <a:p>
            <a:endParaRPr lang="en-US" dirty="0"/>
          </a:p>
        </p:txBody>
      </p:sp>
      <p:pic>
        <p:nvPicPr>
          <p:cNvPr id="1027" name="Picture 3" descr="C:\Users\ASGR\Desktop\sequence(Sell).PNG"/>
          <p:cNvPicPr>
            <a:picLocks noChangeAspect="1" noChangeArrowheads="1"/>
          </p:cNvPicPr>
          <p:nvPr/>
        </p:nvPicPr>
        <p:blipFill>
          <a:blip r:embed="rId2"/>
          <a:srcRect/>
          <a:stretch>
            <a:fillRect/>
          </a:stretch>
        </p:blipFill>
        <p:spPr bwMode="auto">
          <a:xfrm>
            <a:off x="228600" y="1143000"/>
            <a:ext cx="8650288" cy="54102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chor="ctr">
            <a:normAutofit/>
          </a:bodyPr>
          <a:lstStyle/>
          <a:p>
            <a:pPr algn="ctr"/>
            <a:r>
              <a:rPr lang="en-US" sz="3200" b="1" u="sng" dirty="0" smtClean="0">
                <a:solidFill>
                  <a:srgbClr val="FF0000"/>
                </a:solidFill>
              </a:rPr>
              <a:t>Class Diagram</a:t>
            </a:r>
            <a:endParaRPr lang="en-US" sz="3200" b="1" u="sng" dirty="0">
              <a:solidFill>
                <a:srgbClr val="FF0000"/>
              </a:solidFill>
            </a:endParaRPr>
          </a:p>
        </p:txBody>
      </p:sp>
      <p:sp>
        <p:nvSpPr>
          <p:cNvPr id="3" name="Content Placeholder 2"/>
          <p:cNvSpPr>
            <a:spLocks noGrp="1"/>
          </p:cNvSpPr>
          <p:nvPr>
            <p:ph idx="1"/>
          </p:nvPr>
        </p:nvSpPr>
        <p:spPr>
          <a:xfrm>
            <a:off x="457200" y="1143000"/>
            <a:ext cx="8229600" cy="5181600"/>
          </a:xfrm>
        </p:spPr>
        <p:txBody>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chor="ctr">
            <a:normAutofit/>
          </a:bodyPr>
          <a:lstStyle/>
          <a:p>
            <a:pPr algn="ctr"/>
            <a:r>
              <a:rPr lang="en-US" sz="3200" b="1" u="sng" dirty="0" smtClean="0">
                <a:solidFill>
                  <a:srgbClr val="FF0000"/>
                </a:solidFill>
              </a:rPr>
              <a:t>Component Diagram</a:t>
            </a:r>
            <a:endParaRPr lang="en-US" sz="3200" b="1" u="sng" dirty="0">
              <a:solidFill>
                <a:srgbClr val="FF0000"/>
              </a:solidFill>
            </a:endParaRPr>
          </a:p>
        </p:txBody>
      </p:sp>
      <p:sp>
        <p:nvSpPr>
          <p:cNvPr id="3" name="Content Placeholder 2"/>
          <p:cNvSpPr>
            <a:spLocks noGrp="1"/>
          </p:cNvSpPr>
          <p:nvPr>
            <p:ph idx="1"/>
          </p:nvPr>
        </p:nvSpPr>
        <p:spPr>
          <a:xfrm>
            <a:off x="457200" y="1143000"/>
            <a:ext cx="8229600" cy="5181600"/>
          </a:xfrm>
        </p:spPr>
        <p:txBody>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chor="ctr">
            <a:normAutofit/>
          </a:bodyPr>
          <a:lstStyle/>
          <a:p>
            <a:pPr algn="ctr"/>
            <a:r>
              <a:rPr lang="en-US" sz="3200" b="1" u="sng" dirty="0" smtClean="0">
                <a:solidFill>
                  <a:srgbClr val="FF0000"/>
                </a:solidFill>
              </a:rPr>
              <a:t>Activity Diagram</a:t>
            </a:r>
            <a:endParaRPr lang="en-US" sz="3200" b="1" u="sng" dirty="0">
              <a:solidFill>
                <a:srgbClr val="FF0000"/>
              </a:solidFill>
            </a:endParaRPr>
          </a:p>
        </p:txBody>
      </p:sp>
      <p:pic>
        <p:nvPicPr>
          <p:cNvPr id="2050" name="Picture 2" descr="C:\Users\ASGR\Desktop\activity dia.PNG"/>
          <p:cNvPicPr>
            <a:picLocks noChangeAspect="1" noChangeArrowheads="1"/>
          </p:cNvPicPr>
          <p:nvPr/>
        </p:nvPicPr>
        <p:blipFill>
          <a:blip r:embed="rId2"/>
          <a:srcRect/>
          <a:stretch>
            <a:fillRect/>
          </a:stretch>
        </p:blipFill>
        <p:spPr bwMode="auto">
          <a:xfrm>
            <a:off x="152400" y="990600"/>
            <a:ext cx="8745538" cy="564832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91200"/>
          </a:xfrm>
        </p:spPr>
        <p:txBody>
          <a:bodyPr/>
          <a:lstStyle/>
          <a:p>
            <a:pPr marL="571500" indent="-571500">
              <a:buFont typeface="+mj-lt"/>
              <a:buAutoNum type="romanLcPeriod" startAt="12"/>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State Diagram:-</a:t>
            </a:r>
          </a:p>
          <a:p>
            <a:pPr marL="571500" indent="-571500">
              <a:buFont typeface="+mj-lt"/>
              <a:buAutoNum type="romanLcPeriod" startAt="12"/>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Deployment Diagram:-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chor="ctr">
            <a:normAutofit/>
          </a:bodyPr>
          <a:lstStyle/>
          <a:p>
            <a:pPr algn="ctr"/>
            <a:r>
              <a:rPr lang="en-US" sz="3200" b="1" u="sng" dirty="0" smtClean="0">
                <a:solidFill>
                  <a:srgbClr val="FF0000"/>
                </a:solidFill>
              </a:rPr>
              <a:t>State Chart Diagram</a:t>
            </a:r>
            <a:endParaRPr lang="en-US" sz="3200" b="1" u="sng" dirty="0">
              <a:solidFill>
                <a:srgbClr val="FF0000"/>
              </a:solidFill>
            </a:endParaRPr>
          </a:p>
        </p:txBody>
      </p:sp>
      <p:sp>
        <p:nvSpPr>
          <p:cNvPr id="3" name="Content Placeholder 2"/>
          <p:cNvSpPr>
            <a:spLocks noGrp="1"/>
          </p:cNvSpPr>
          <p:nvPr>
            <p:ph idx="1"/>
          </p:nvPr>
        </p:nvSpPr>
        <p:spPr>
          <a:xfrm>
            <a:off x="457200" y="1143000"/>
            <a:ext cx="8229600" cy="5181600"/>
          </a:xfrm>
        </p:spPr>
        <p:txBody>
          <a:bodyPr/>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chor="ctr">
            <a:normAutofit/>
          </a:bodyPr>
          <a:lstStyle/>
          <a:p>
            <a:pPr algn="ctr"/>
            <a:r>
              <a:rPr lang="en-US" sz="3200" b="1" u="sng" dirty="0" smtClean="0">
                <a:solidFill>
                  <a:srgbClr val="FF0000"/>
                </a:solidFill>
              </a:rPr>
              <a:t>Deployment Diagram</a:t>
            </a:r>
            <a:endParaRPr lang="en-US" sz="2800" dirty="0"/>
          </a:p>
        </p:txBody>
      </p:sp>
      <p:sp>
        <p:nvSpPr>
          <p:cNvPr id="3" name="Content Placeholder 2"/>
          <p:cNvSpPr>
            <a:spLocks noGrp="1"/>
          </p:cNvSpPr>
          <p:nvPr>
            <p:ph idx="1"/>
          </p:nvPr>
        </p:nvSpPr>
        <p:spPr>
          <a:xfrm>
            <a:off x="457200" y="1066800"/>
            <a:ext cx="8229600" cy="5257800"/>
          </a:xfrm>
        </p:spPr>
        <p:txBody>
          <a:bodyPr/>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lnSpcReduction="10000"/>
          </a:bodyPr>
          <a:lstStyle/>
          <a:p>
            <a:r>
              <a:rPr lang="en-US" dirty="0" smtClean="0"/>
              <a:t>a good </a:t>
            </a:r>
            <a:r>
              <a:rPr lang="en-US" dirty="0" err="1" smtClean="0"/>
              <a:t>samaratian</a:t>
            </a:r>
            <a:r>
              <a:rPr lang="en-US" dirty="0" smtClean="0"/>
              <a:t> industrialist should come to a village, buy all the farms in the village, employ the same farmers with fixed salary , . As in USA if all small farms turn into a big farm , manufacturing ( here cultivating) cost reduces , machinery cost also reduces. As the industrialists have good vision and management, they can categories farmers or </a:t>
            </a:r>
            <a:r>
              <a:rPr lang="en-US" dirty="0" err="1" smtClean="0"/>
              <a:t>agri</a:t>
            </a:r>
            <a:r>
              <a:rPr lang="en-US" dirty="0" smtClean="0"/>
              <a:t> workers in different sections like preparing land , sowing, tilling, harvesting and can create departments to look after specific activities,. As the industrialists can work on wells or canals irrigation should not be a problem. They can also look after selling and storing more effectively. As other companies send their employees to other countries same these agro companies can also send young farmers to other countries to learn better techniques.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Population</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1524000"/>
            <a:ext cx="8229600" cy="4800600"/>
          </a:xfrm>
        </p:spPr>
        <p:txBody>
          <a:bodyPr/>
          <a:lstStyle/>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Total population of India is 133.92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in 2017.</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89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are  living in rural area.</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Among these 10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(approx.) are farmers.</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And 6-7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(approx.) uses Internet  or  have knowledge  of  Internet.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400" b="1" dirty="0" smtClean="0"/>
              <a:t>Internet Users</a:t>
            </a:r>
            <a:r>
              <a:rPr lang="en-US" sz="1800" b="1" dirty="0" smtClean="0"/>
              <a:t>(2009-2021)</a:t>
            </a:r>
            <a:endParaRPr lang="en-US" sz="1800" b="1" dirty="0"/>
          </a:p>
        </p:txBody>
      </p:sp>
      <p:pic>
        <p:nvPicPr>
          <p:cNvPr id="8" name="Content Placeholder 7" descr="20160305_FBC591.png"/>
          <p:cNvPicPr>
            <a:picLocks noGrp="1" noChangeAspect="1"/>
          </p:cNvPicPr>
          <p:nvPr>
            <p:ph idx="1"/>
          </p:nvPr>
        </p:nvPicPr>
        <p:blipFill>
          <a:blip r:embed="rId2"/>
          <a:stretch>
            <a:fillRect/>
          </a:stretch>
        </p:blipFill>
        <p:spPr>
          <a:xfrm>
            <a:off x="1809750" y="2120106"/>
            <a:ext cx="5524500" cy="401955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4400" b="1" dirty="0" smtClean="0"/>
              <a:t>E-Commerce Growth</a:t>
            </a:r>
            <a:r>
              <a:rPr lang="en-US" sz="2000" b="1" dirty="0" smtClean="0"/>
              <a:t>(2014-2021)</a:t>
            </a:r>
            <a:endParaRPr lang="en-US" sz="4400" b="1" dirty="0"/>
          </a:p>
        </p:txBody>
      </p:sp>
      <p:pic>
        <p:nvPicPr>
          <p:cNvPr id="6" name="Content Placeholder 5" descr="379046.png"/>
          <p:cNvPicPr>
            <a:picLocks noGrp="1" noChangeAspect="1"/>
          </p:cNvPicPr>
          <p:nvPr>
            <p:ph idx="1"/>
          </p:nvPr>
        </p:nvPicPr>
        <p:blipFill>
          <a:blip r:embed="rId2"/>
          <a:stretch>
            <a:fillRect/>
          </a:stretch>
        </p:blipFill>
        <p:spPr>
          <a:xfrm>
            <a:off x="685801" y="1935163"/>
            <a:ext cx="7696200" cy="461803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pPr algn="ctr"/>
            <a:r>
              <a:rPr lang="en-US" sz="4400"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Farmer uses Internet</a:t>
            </a:r>
            <a:endParaRPr lang="en-US" sz="44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vert="horz" rIns="91440" anchor="t">
            <a:normAutofit/>
            <a:scene3d>
              <a:camera prst="orthographicFront"/>
              <a:lightRig rig="threePt" dir="t"/>
            </a:scene3d>
            <a:sp3d>
              <a:bevelB w="38100" h="38100"/>
            </a:sp3d>
          </a:bodyPr>
          <a:lstStyle/>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A Boston Consulting Group study say that by 2020, about 315 millions Indians living in rural areas will be connected to internet.</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Among them 118.7 millions are farmer.</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There  were  an estimate 269 millions urban internet users in  Dec 2016, while  rural India, there were 163.</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 If  a person using Internet then usually they have mobile  or computer And they are able to buy any product  online.</a:t>
            </a:r>
          </a:p>
          <a:p>
            <a:pPr>
              <a:buFont typeface="Wingdings" pitchFamily="2" charset="2"/>
              <a:buChar char="ü"/>
            </a:pPr>
            <a:endPar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endParaRPr>
          </a:p>
          <a:p>
            <a:pPr>
              <a:buNone/>
            </a:pPr>
            <a:endParaRPr lang="en-US" dirty="0">
              <a:gradFill flip="none" rotWithShape="1">
                <a:gsLst>
                  <a:gs pos="0">
                    <a:srgbClr val="03D4A8"/>
                  </a:gs>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066800"/>
          </a:xfrm>
        </p:spPr>
        <p:txBody>
          <a:bodyPr>
            <a:normAutofit/>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PREFARM</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1295400"/>
            <a:ext cx="8229600" cy="5334000"/>
          </a:xfrm>
        </p:spPr>
        <p:txBody>
          <a:bodyPr/>
          <a:lstStyle/>
          <a:p>
            <a:pPr>
              <a:buFont typeface="Wingdings" pitchFamily="2" charset="2"/>
              <a:buChar char="Ø"/>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Prefarm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connecting  all the farmers in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E-commerce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p>
          <a:p>
            <a:pPr>
              <a:buNone/>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world .</a:t>
            </a:r>
          </a:p>
          <a:p>
            <a:pPr>
              <a:buFont typeface="Wingdings" pitchFamily="2" charset="2"/>
              <a:buChar char="Ø"/>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a:buFont typeface="Wingdings" pitchFamily="2" charset="2"/>
              <a:buChar char="Ø"/>
            </a:pPr>
            <a:r>
              <a:rPr lang="en-US" dirty="0" smtClean="0">
                <a:gradFill flip="none" rotWithShape="1">
                  <a:gsLst>
                    <a:gs pos="0">
                      <a:srgbClr val="03D4A8"/>
                    </a:gs>
                    <a:gs pos="25000">
                      <a:srgbClr val="21D6E0"/>
                    </a:gs>
                    <a:gs pos="75000">
                      <a:srgbClr val="0087E6"/>
                    </a:gs>
                    <a:gs pos="100000">
                      <a:srgbClr val="005CBF"/>
                    </a:gs>
                  </a:gsLst>
                  <a:lin ang="5400000" scaled="1"/>
                  <a:tileRect/>
                </a:gradFill>
              </a:rPr>
              <a:t>Built a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platform</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for  all  that  person   which  depend  on agriculture  sector.</a:t>
            </a:r>
          </a:p>
          <a:p>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a:buFont typeface="Wingdings" pitchFamily="2" charset="2"/>
              <a:buChar char="Ø"/>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  agricultural platform  for  availability  of  all type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plants  protective  chemicals.</a:t>
            </a:r>
          </a:p>
          <a:p>
            <a:endParaRPr lang="en-US" dirty="0">
              <a:gradFill flip="none" rotWithShape="1">
                <a:gsLst>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Services to farmers</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838200"/>
            <a:ext cx="8458200" cy="6629400"/>
          </a:xfrm>
        </p:spPr>
        <p:txBody>
          <a:bodyPr>
            <a:normAutofit fontScale="92500" lnSpcReduction="10000"/>
          </a:bodyPr>
          <a:lstStyle/>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crop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protective  chemicals.</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Seminars</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by  better  producers.</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Adviser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(Who have a good knowledge of agriculture) among  two  or  three  village  after  couple of  time  each  adviser  shifted  to  each  villages  for individual carrying of field. </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NPK, Urea,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Pottash</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Sulphate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fertilizer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are available.</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Loan/KCC</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every  year during difficult situation.</a:t>
            </a:r>
          </a:p>
          <a:p>
            <a:pPr marL="571500" indent="-571500">
              <a:buFont typeface="+mj-lt"/>
              <a:buAutoNum type="romanLcPeriod"/>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Employment</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Delivering  or  buying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dung/</a:t>
            </a:r>
            <a:r>
              <a:rPr lang="en-US" b="1" i="1" u="sng" dirty="0" err="1" smtClean="0">
                <a:gradFill flip="none" rotWithShape="1">
                  <a:gsLst>
                    <a:gs pos="0">
                      <a:srgbClr val="03D4A8"/>
                    </a:gs>
                    <a:gs pos="25000">
                      <a:srgbClr val="21D6E0"/>
                    </a:gs>
                    <a:gs pos="75000">
                      <a:srgbClr val="0087E6"/>
                    </a:gs>
                    <a:gs pos="100000">
                      <a:srgbClr val="005CBF"/>
                    </a:gs>
                  </a:gsLst>
                  <a:lin ang="5400000" scaled="1"/>
                  <a:tileRect/>
                </a:gradFill>
              </a:rPr>
              <a:t>dungstock</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(inorganic  fertilizer).</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Employee for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irrigation</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or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harvesting</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or  for any  other  farming  based   work.</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Online  availability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pump, cable, wire, pipe, </a:t>
            </a:r>
            <a:r>
              <a:rPr lang="en-US" b="1" i="1" u="sng" dirty="0" err="1" smtClean="0">
                <a:gradFill flip="none" rotWithShape="1">
                  <a:gsLst>
                    <a:gs pos="0">
                      <a:srgbClr val="03D4A8"/>
                    </a:gs>
                    <a:gs pos="25000">
                      <a:srgbClr val="21D6E0"/>
                    </a:gs>
                    <a:gs pos="75000">
                      <a:srgbClr val="0087E6"/>
                    </a:gs>
                    <a:gs pos="100000">
                      <a:srgbClr val="005CBF"/>
                    </a:gs>
                  </a:gsLst>
                  <a:lin ang="5400000" scaled="1"/>
                  <a:tileRect/>
                </a:gradFill>
              </a:rPr>
              <a:t>casta</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iron pipe, torch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etc.</a:t>
            </a:r>
          </a:p>
          <a:p>
            <a:pPr marL="571500" indent="-571500">
              <a:buNone/>
            </a:pPr>
            <a:endParaRPr lang="en-US" b="1" i="1" u="sng" dirty="0" smtClean="0">
              <a:gradFill flip="none" rotWithShape="1">
                <a:gsLst>
                  <a:gs pos="0">
                    <a:srgbClr val="03D4A8"/>
                  </a:gs>
                  <a:gs pos="25000">
                    <a:srgbClr val="21D6E0"/>
                  </a:gs>
                  <a:gs pos="75000">
                    <a:srgbClr val="0087E6"/>
                  </a:gs>
                  <a:gs pos="100000">
                    <a:srgbClr val="005CBF"/>
                  </a:gs>
                </a:gsLst>
                <a:lin ang="5400000" scaled="1"/>
                <a:tileRect/>
              </a:gradFill>
            </a:endParaRPr>
          </a:p>
          <a:p>
            <a:pPr marL="2766060" lvl="8" indent="-571500" algn="r">
              <a:buNone/>
            </a:pPr>
            <a:r>
              <a:rPr lang="en-US" dirty="0" smtClean="0">
                <a:solidFill>
                  <a:srgbClr val="FF0000"/>
                </a:solidFill>
              </a:rPr>
              <a:t>Page - 1</a:t>
            </a:r>
          </a:p>
          <a:p>
            <a:pPr marL="571500" indent="-571500">
              <a:buNone/>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a:bodyPr>
          <a:lstStyle/>
          <a:p>
            <a:pPr marL="571500" indent="-571500">
              <a:buFont typeface="+mj-lt"/>
              <a:buAutoNum type="romanLcPeriod" startAt="10"/>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Harvesting  information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(location of thresher, harvester).</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availability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organic medicine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Online  buying of  crop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through judging sample of crops with different member.</a:t>
            </a:r>
            <a:endParaRPr lang="en-US" b="1" i="1" u="sng" dirty="0" smtClean="0">
              <a:gradFill flip="none" rotWithShape="1">
                <a:gsLst>
                  <a:gs pos="0">
                    <a:srgbClr val="03D4A8"/>
                  </a:gs>
                  <a:gs pos="25000">
                    <a:srgbClr val="21D6E0"/>
                  </a:gs>
                  <a:gs pos="75000">
                    <a:srgbClr val="0087E6"/>
                  </a:gs>
                  <a:gs pos="100000">
                    <a:srgbClr val="005CBF"/>
                  </a:gs>
                </a:gsLst>
                <a:lin ang="5400000" scaled="1"/>
                <a:tileRect/>
              </a:gradFill>
            </a:endParaRP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Vegetable buying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on daily  basis.</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Milk buying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and packing it for city or distributed among  cities  nearby.</a:t>
            </a: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Dress /shoes</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long and short only for farmer.</a:t>
            </a:r>
          </a:p>
          <a:p>
            <a:pPr marL="571500" indent="-571500">
              <a:buFont typeface="+mj-lt"/>
              <a:buAutoNum type="romanLcPeriod" startAt="10"/>
            </a:pP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Trauli</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tracter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sediel</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(old &amp; new) available on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rent and for sell. </a:t>
            </a: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Organic fertilizer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from dung( home made).</a:t>
            </a: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Individual carrying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of field if needed.</a:t>
            </a:r>
          </a:p>
          <a:p>
            <a:pPr marL="571500" indent="-571500">
              <a:buFont typeface="+mj-lt"/>
              <a:buAutoNum type="romanLcPeriod" startAt="10"/>
            </a:pPr>
            <a:endParaRPr lang="en-US" dirty="0">
              <a:gradFill flip="none" rotWithShape="1">
                <a:gsLst>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1191</TotalTime>
  <Words>614</Words>
  <Application>Microsoft Office PowerPoint</Application>
  <PresentationFormat>On-screen Show (4:3)</PresentationFormat>
  <Paragraphs>81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Content</vt:lpstr>
      <vt:lpstr>Slide 2</vt:lpstr>
      <vt:lpstr>Population</vt:lpstr>
      <vt:lpstr>Internet Users(2009-2021)</vt:lpstr>
      <vt:lpstr>E-Commerce Growth(2014-2021)</vt:lpstr>
      <vt:lpstr>Farmer uses Internet</vt:lpstr>
      <vt:lpstr>PREFARM</vt:lpstr>
      <vt:lpstr>Services to farmers</vt:lpstr>
      <vt:lpstr>Slide 9</vt:lpstr>
      <vt:lpstr>Slide 10</vt:lpstr>
      <vt:lpstr>Producers how?</vt:lpstr>
      <vt:lpstr>Data Flow Diagram (level 0)</vt:lpstr>
      <vt:lpstr>Data Flow Diagram (level 1)</vt:lpstr>
      <vt:lpstr>Use Case Diagram</vt:lpstr>
      <vt:lpstr>Sequence Diagram (Buying)</vt:lpstr>
      <vt:lpstr>Sequence Diagram (selling crop)</vt:lpstr>
      <vt:lpstr>Class Diagram</vt:lpstr>
      <vt:lpstr>Component Diagram</vt:lpstr>
      <vt:lpstr>Activity Diagram</vt:lpstr>
      <vt:lpstr>State Chart Diagram</vt:lpstr>
      <vt:lpstr>Deployment Diagram</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ASGR</dc:creator>
  <cp:lastModifiedBy>ASGR</cp:lastModifiedBy>
  <cp:revision>164</cp:revision>
  <dcterms:created xsi:type="dcterms:W3CDTF">2006-08-16T00:00:00Z</dcterms:created>
  <dcterms:modified xsi:type="dcterms:W3CDTF">2019-06-13T02:02:42Z</dcterms:modified>
</cp:coreProperties>
</file>