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3" r:id="rId2"/>
    <p:sldId id="262" r:id="rId3"/>
    <p:sldId id="257" r:id="rId4"/>
    <p:sldId id="258" r:id="rId5"/>
    <p:sldId id="259" r:id="rId6"/>
    <p:sldId id="260" r:id="rId7"/>
    <p:sldId id="264" r:id="rId8"/>
    <p:sldId id="265"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70" d="100"/>
          <a:sy n="70" d="100"/>
        </p:scale>
        <p:origin x="-1386" y="-78"/>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5275B1-DBA6-4201-BB93-348BBDF8772A}" type="datetimeFigureOut">
              <a:rPr lang="en-US" smtClean="0"/>
              <a:pPr/>
              <a:t>26-Mar-19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4FC145-DCCF-4A81-A02D-6B2F5F84C9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26-Mar-19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26-Mar-19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26-Mar-19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26-Mar-19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26-Mar-19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26-Mar-19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26-Mar-19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26-Mar-19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26-Mar-19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26-Mar-19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7991" y="0"/>
            <a:ext cx="7851648" cy="990600"/>
          </a:xfrm>
        </p:spPr>
        <p:txBody>
          <a:bodyP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Content</a:t>
            </a:r>
            <a:endParaRPr lang="en-US"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3" name="Subtitle 2"/>
          <p:cNvSpPr>
            <a:spLocks noGrp="1"/>
          </p:cNvSpPr>
          <p:nvPr>
            <p:ph type="subTitle" idx="1"/>
          </p:nvPr>
        </p:nvSpPr>
        <p:spPr>
          <a:xfrm>
            <a:off x="533400" y="1066800"/>
            <a:ext cx="7854696" cy="5562600"/>
          </a:xfrm>
        </p:spPr>
        <p:txBody>
          <a:bodyP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Population : -</a:t>
            </a:r>
          </a:p>
          <a:p>
            <a:pPr marL="571500" indent="-571500" algn="l">
              <a:buFont typeface="+mj-lt"/>
              <a:buAutoNum type="romanLcPeriod"/>
            </a:pPr>
            <a:r>
              <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E-commerce growth :-</a:t>
            </a:r>
          </a:p>
          <a:p>
            <a:pPr marL="571500" indent="-571500" algn="l">
              <a:buFont typeface="+mj-lt"/>
              <a:buAutoNum type="romanLcPeriod"/>
            </a:pPr>
            <a:endParaRPr lang="en-US"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marL="571500" indent="-571500" algn="l">
              <a:buFont typeface="+mj-lt"/>
              <a:buAutoNum type="romanLcPeriod"/>
            </a:pPr>
            <a:endParaRPr lang="en-US"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algn="ctr"/>
            <a:r>
              <a:rPr lang="en-US" sz="4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Population</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a:xfrm>
            <a:off x="457200" y="1524000"/>
            <a:ext cx="8229600" cy="4800600"/>
          </a:xfrm>
        </p:spPr>
        <p:txBody>
          <a:bodyPr/>
          <a:lstStyle/>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Total population of India is 133.92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in 2017.</a:t>
            </a:r>
          </a:p>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89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are  living in rural area.</a:t>
            </a:r>
          </a:p>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Among these 10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(approx.) are farmers.</a:t>
            </a:r>
          </a:p>
          <a:p>
            <a:pPr>
              <a:buFont typeface="Wingdings" pitchFamily="2" charset="2"/>
              <a:buChar char="ü"/>
            </a:pPr>
            <a:r>
              <a:rPr lang="en-US" dirty="0" smtClean="0">
                <a:gradFill flip="none" rotWithShape="1">
                  <a:gsLst>
                    <a:gs pos="0">
                      <a:srgbClr val="03D4A8"/>
                    </a:gs>
                    <a:gs pos="25000">
                      <a:srgbClr val="21D6E0"/>
                    </a:gs>
                    <a:gs pos="75000">
                      <a:srgbClr val="0087E6"/>
                    </a:gs>
                    <a:gs pos="100000">
                      <a:srgbClr val="005CBF"/>
                    </a:gs>
                  </a:gsLst>
                  <a:lin ang="5400000" scaled="1"/>
                  <a:tileRect/>
                </a:gradFill>
              </a:rPr>
              <a:t>And 6-7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crore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(approx.) uses Internet  or  have knowledge  of  Internet.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400" b="1" dirty="0" smtClean="0"/>
              <a:t>Internet Users</a:t>
            </a:r>
            <a:r>
              <a:rPr lang="en-US" sz="1800" b="1" dirty="0" smtClean="0"/>
              <a:t>(2009-2021)</a:t>
            </a:r>
            <a:endParaRPr lang="en-US" sz="1800" b="1" dirty="0"/>
          </a:p>
        </p:txBody>
      </p:sp>
      <p:pic>
        <p:nvPicPr>
          <p:cNvPr id="8" name="Content Placeholder 7" descr="20160305_FBC591.png"/>
          <p:cNvPicPr>
            <a:picLocks noGrp="1" noChangeAspect="1"/>
          </p:cNvPicPr>
          <p:nvPr>
            <p:ph idx="1"/>
          </p:nvPr>
        </p:nvPicPr>
        <p:blipFill>
          <a:blip r:embed="rId2"/>
          <a:stretch>
            <a:fillRect/>
          </a:stretch>
        </p:blipFill>
        <p:spPr>
          <a:xfrm>
            <a:off x="609600" y="1828800"/>
            <a:ext cx="8001000" cy="47244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sz="4400" b="1" dirty="0" smtClean="0"/>
              <a:t>E-Commerce Growth</a:t>
            </a:r>
            <a:r>
              <a:rPr lang="en-US" sz="2000" b="1" dirty="0" smtClean="0"/>
              <a:t>(2014-2021)</a:t>
            </a:r>
            <a:endParaRPr lang="en-US" sz="4400" b="1" dirty="0"/>
          </a:p>
        </p:txBody>
      </p:sp>
      <p:pic>
        <p:nvPicPr>
          <p:cNvPr id="6" name="Content Placeholder 5" descr="379046.png"/>
          <p:cNvPicPr>
            <a:picLocks noGrp="1" noChangeAspect="1"/>
          </p:cNvPicPr>
          <p:nvPr>
            <p:ph idx="1"/>
          </p:nvPr>
        </p:nvPicPr>
        <p:blipFill>
          <a:blip r:embed="rId2"/>
          <a:stretch>
            <a:fillRect/>
          </a:stretch>
        </p:blipFill>
        <p:spPr>
          <a:xfrm>
            <a:off x="685801" y="1935163"/>
            <a:ext cx="7696200" cy="4618037"/>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pPr algn="ctr"/>
            <a:r>
              <a:rPr lang="en-US" sz="4400" b="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Farmer uses Internet</a:t>
            </a:r>
            <a:endParaRPr lang="en-US" sz="4400" b="1" u="sng"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p:txBody>
          <a:bodyPr vert="horz" rIns="91440" anchor="t">
            <a:normAutofit/>
            <a:scene3d>
              <a:camera prst="orthographicFront"/>
              <a:lightRig rig="threePt" dir="t"/>
            </a:scene3d>
            <a:sp3d>
              <a:bevelB w="38100" h="38100"/>
            </a:sp3d>
          </a:bodyPr>
          <a:lstStyle/>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A Boston Consulting Group study say that by 2020, about 315 millions Indians living in rural areas will be connected to internet.</a:t>
            </a:r>
          </a:p>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Among them 118.7 millions are farmer.</a:t>
            </a:r>
          </a:p>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There  were  an estimate 269 millions urban internet users in  Dec 2016, while  rural India, there were 163.</a:t>
            </a:r>
          </a:p>
          <a:p>
            <a:pPr>
              <a:buFont typeface="Wingdings" pitchFamily="2" charset="2"/>
              <a:buChar char="ü"/>
            </a:pPr>
            <a:r>
              <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rPr>
              <a:t> If  a person using Internet then usually they have mobile  or computer And they are able to buy any product  online.</a:t>
            </a:r>
          </a:p>
          <a:p>
            <a:pPr>
              <a:buFont typeface="Wingdings" pitchFamily="2" charset="2"/>
              <a:buChar char="ü"/>
            </a:pPr>
            <a:endParaRPr lang="en-US" dirty="0" smtClean="0">
              <a:gradFill flip="none" rotWithShape="1">
                <a:gsLst>
                  <a:gs pos="0">
                    <a:srgbClr val="03D4A8"/>
                  </a:gs>
                  <a:gs pos="0">
                    <a:srgbClr val="03D4A8"/>
                  </a:gs>
                  <a:gs pos="25000">
                    <a:srgbClr val="21D6E0"/>
                  </a:gs>
                  <a:gs pos="75000">
                    <a:srgbClr val="0087E6"/>
                  </a:gs>
                  <a:gs pos="100000">
                    <a:srgbClr val="005CBF"/>
                  </a:gs>
                </a:gsLst>
                <a:lin ang="5400000" scaled="1"/>
                <a:tileRect/>
              </a:gradFill>
            </a:endParaRPr>
          </a:p>
          <a:p>
            <a:pPr>
              <a:buNone/>
            </a:pPr>
            <a:endParaRPr lang="en-US" dirty="0">
              <a:gradFill flip="none" rotWithShape="1">
                <a:gsLst>
                  <a:gs pos="0">
                    <a:srgbClr val="03D4A8"/>
                  </a:gs>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334000"/>
          </a:xfrm>
        </p:spPr>
        <p:txBody>
          <a:bodyPr/>
          <a:lstStyle/>
          <a:p>
            <a:pPr>
              <a:buFont typeface="Wingdings" pitchFamily="2" charset="2"/>
              <a:buChar char="Ø"/>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Prefarm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connecting  all the farmers in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E-commerce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p>
          <a:p>
            <a:pPr>
              <a:buNone/>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world .</a:t>
            </a:r>
          </a:p>
          <a:p>
            <a:pPr>
              <a:buFont typeface="Wingdings" pitchFamily="2" charset="2"/>
              <a:buChar char="Ø"/>
            </a:pP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a:buFont typeface="Wingdings" pitchFamily="2" charset="2"/>
              <a:buChar char="Ø"/>
            </a:pPr>
            <a:r>
              <a:rPr lang="en-US" dirty="0" smtClean="0">
                <a:gradFill flip="none" rotWithShape="1">
                  <a:gsLst>
                    <a:gs pos="0">
                      <a:srgbClr val="03D4A8"/>
                    </a:gs>
                    <a:gs pos="25000">
                      <a:srgbClr val="21D6E0"/>
                    </a:gs>
                    <a:gs pos="75000">
                      <a:srgbClr val="0087E6"/>
                    </a:gs>
                    <a:gs pos="100000">
                      <a:srgbClr val="005CBF"/>
                    </a:gs>
                  </a:gsLst>
                  <a:lin ang="5400000" scaled="1"/>
                  <a:tileRect/>
                </a:gradFill>
              </a:rPr>
              <a:t>Built a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platform</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for  all  that  person   which  depend  on agriculture  sector.</a:t>
            </a:r>
          </a:p>
          <a:p>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a:buFont typeface="Wingdings" pitchFamily="2" charset="2"/>
              <a:buChar char="Ø"/>
            </a:pPr>
            <a:r>
              <a:rPr lang="en-US" dirty="0" smtClean="0">
                <a:gradFill flip="none" rotWithShape="1">
                  <a:gsLst>
                    <a:gs pos="0">
                      <a:srgbClr val="03D4A8"/>
                    </a:gs>
                    <a:gs pos="25000">
                      <a:srgbClr val="21D6E0"/>
                    </a:gs>
                    <a:gs pos="75000">
                      <a:srgbClr val="0087E6"/>
                    </a:gs>
                    <a:gs pos="100000">
                      <a:srgbClr val="005CBF"/>
                    </a:gs>
                  </a:gsLst>
                  <a:lin ang="5400000" scaled="1"/>
                  <a:tileRect/>
                </a:gradFill>
              </a:rPr>
              <a:t>A  agricultural platform  for  availability  of  all type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plants  protective  chemicals.</a:t>
            </a:r>
          </a:p>
          <a:p>
            <a:endParaRPr lang="en-US" dirty="0">
              <a:gradFill flip="none" rotWithShape="1">
                <a:gsLst>
                  <a:gs pos="0">
                    <a:srgbClr val="03D4A8"/>
                  </a:gs>
                  <a:gs pos="25000">
                    <a:srgbClr val="21D6E0"/>
                  </a:gs>
                  <a:gs pos="75000">
                    <a:srgbClr val="0087E6"/>
                  </a:gs>
                  <a:gs pos="100000">
                    <a:srgbClr val="005CBF"/>
                  </a:gs>
                </a:gsLst>
                <a:lin ang="5400000" scaled="1"/>
                <a:tileRect/>
              </a:gradFill>
            </a:endParaRPr>
          </a:p>
        </p:txBody>
      </p:sp>
      <p:sp>
        <p:nvSpPr>
          <p:cNvPr id="4" name="Title 1"/>
          <p:cNvSpPr>
            <a:spLocks noGrp="1"/>
          </p:cNvSpPr>
          <p:nvPr>
            <p:ph type="title"/>
          </p:nvPr>
        </p:nvSpPr>
        <p:spPr>
          <a:xfrm>
            <a:off x="457200" y="0"/>
            <a:ext cx="8229600" cy="1066800"/>
          </a:xfrm>
        </p:spPr>
        <p:txBody>
          <a:bodyPr>
            <a:normAutofit/>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PREFARM</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Services to farmers</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Content Placeholder 2"/>
          <p:cNvSpPr>
            <a:spLocks noGrp="1"/>
          </p:cNvSpPr>
          <p:nvPr>
            <p:ph idx="1"/>
          </p:nvPr>
        </p:nvSpPr>
        <p:spPr>
          <a:xfrm>
            <a:off x="457200" y="838200"/>
            <a:ext cx="8229600" cy="6324600"/>
          </a:xfrm>
        </p:spPr>
        <p:txBody>
          <a:bodyPr>
            <a:normAutofit fontScale="92500" lnSpcReduction="10000"/>
          </a:bodyPr>
          <a:lstStyle/>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crop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protective  chemicals.</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Seminars</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by  better  producers.</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Adviser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among  two  or  three  village  after  couple of  time  each  adviser  shifted  to  each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villages  for individual carrying of field. </a:t>
            </a: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NPK, Urea,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Potash,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Sulphate</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fertilizer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are available.</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Loan</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every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year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during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difficult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situation.</a:t>
            </a:r>
          </a:p>
          <a:p>
            <a:pPr marL="571500" indent="-571500">
              <a:buFont typeface="+mj-lt"/>
              <a:buAutoNum type="romanLcPeriod"/>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Employment</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Delivering  or  buying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dung/</a:t>
            </a:r>
            <a:r>
              <a:rPr lang="en-US" b="1" i="1" u="sng" dirty="0" err="1" smtClean="0">
                <a:gradFill flip="none" rotWithShape="1">
                  <a:gsLst>
                    <a:gs pos="0">
                      <a:srgbClr val="03D4A8"/>
                    </a:gs>
                    <a:gs pos="25000">
                      <a:srgbClr val="21D6E0"/>
                    </a:gs>
                    <a:gs pos="75000">
                      <a:srgbClr val="0087E6"/>
                    </a:gs>
                    <a:gs pos="100000">
                      <a:srgbClr val="005CBF"/>
                    </a:gs>
                  </a:gsLst>
                  <a:lin ang="5400000" scaled="1"/>
                  <a:tileRect/>
                </a:gradFill>
              </a:rPr>
              <a:t>dungstock</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(inorganic  fertilizer).</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Employee for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irrigation</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or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harvesting</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or  for any  other  farming  based   work.</a:t>
            </a:r>
          </a:p>
          <a:p>
            <a:pPr marL="571500" indent="-571500">
              <a:buFont typeface="+mj-lt"/>
              <a:buAutoNum type="romanLcPeriod"/>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Online  availability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pump, cable, wire, pipe, </a:t>
            </a:r>
            <a:r>
              <a:rPr lang="en-US" b="1" i="1" u="sng" dirty="0" err="1" smtClean="0">
                <a:gradFill flip="none" rotWithShape="1">
                  <a:gsLst>
                    <a:gs pos="0">
                      <a:srgbClr val="03D4A8"/>
                    </a:gs>
                    <a:gs pos="25000">
                      <a:srgbClr val="21D6E0"/>
                    </a:gs>
                    <a:gs pos="75000">
                      <a:srgbClr val="0087E6"/>
                    </a:gs>
                    <a:gs pos="100000">
                      <a:srgbClr val="005CBF"/>
                    </a:gs>
                  </a:gsLst>
                  <a:lin ang="5400000" scaled="1"/>
                  <a:tileRect/>
                </a:gradFill>
              </a:rPr>
              <a:t>casta</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 iron pipe, torch.</a:t>
            </a:r>
          </a:p>
          <a:p>
            <a:pPr marL="571500" indent="-571500">
              <a:buNone/>
            </a:pPr>
            <a:endParaRPr lang="en-US" b="1" i="1" u="sng" dirty="0" smtClean="0">
              <a:gradFill flip="none" rotWithShape="1">
                <a:gsLst>
                  <a:gs pos="0">
                    <a:srgbClr val="03D4A8"/>
                  </a:gs>
                  <a:gs pos="25000">
                    <a:srgbClr val="21D6E0"/>
                  </a:gs>
                  <a:gs pos="75000">
                    <a:srgbClr val="0087E6"/>
                  </a:gs>
                  <a:gs pos="100000">
                    <a:srgbClr val="005CBF"/>
                  </a:gs>
                </a:gsLst>
                <a:lin ang="5400000" scaled="1"/>
                <a:tileRect/>
              </a:gradFill>
            </a:endParaRPr>
          </a:p>
          <a:p>
            <a:pPr marL="2766060" lvl="8" indent="-571500" algn="r">
              <a:buNone/>
            </a:pPr>
            <a:r>
              <a:rPr lang="en-US" dirty="0" smtClean="0">
                <a:solidFill>
                  <a:srgbClr val="FF0000"/>
                </a:solidFill>
              </a:rPr>
              <a:t>Page - 1</a:t>
            </a:r>
          </a:p>
          <a:p>
            <a:pPr marL="571500" indent="-571500">
              <a:buNone/>
            </a:pP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lstStyle/>
          <a:p>
            <a:pPr marL="571500" indent="-571500">
              <a:buFont typeface="+mj-lt"/>
              <a:buAutoNum type="romanLcPeriod" startAt="10"/>
            </a:pPr>
            <a:endParaRPr lang="en-US" dirty="0" smtClean="0">
              <a:gradFill flip="none" rotWithShape="1">
                <a:gsLst>
                  <a:gs pos="0">
                    <a:srgbClr val="03D4A8"/>
                  </a:gs>
                  <a:gs pos="25000">
                    <a:srgbClr val="21D6E0"/>
                  </a:gs>
                  <a:gs pos="75000">
                    <a:srgbClr val="0087E6"/>
                  </a:gs>
                  <a:gs pos="100000">
                    <a:srgbClr val="005CBF"/>
                  </a:gs>
                </a:gsLst>
                <a:lin ang="5400000" scaled="1"/>
                <a:tileRect/>
              </a:gradFill>
            </a:endParaRP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Harvesting  information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(location of thresher, harvester).</a:t>
            </a: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buying of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organic</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type of plant protective crop .</a:t>
            </a: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Online  buying of  their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crop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through judging sample of crops with different member.</a:t>
            </a:r>
            <a:endParaRPr lang="en-US" b="1" i="1" u="sng" dirty="0" smtClean="0">
              <a:gradFill flip="none" rotWithShape="1">
                <a:gsLst>
                  <a:gs pos="0">
                    <a:srgbClr val="03D4A8"/>
                  </a:gs>
                  <a:gs pos="25000">
                    <a:srgbClr val="21D6E0"/>
                  </a:gs>
                  <a:gs pos="75000">
                    <a:srgbClr val="0087E6"/>
                  </a:gs>
                  <a:gs pos="100000">
                    <a:srgbClr val="005CBF"/>
                  </a:gs>
                </a:gsLst>
                <a:lin ang="5400000" scaled="1"/>
                <a:tileRect/>
              </a:gradFill>
            </a:endParaRP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Vegetable buying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on daily  basis.</a:t>
            </a: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Milk buying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and packing it for city or distributed among  cities  nearby.</a:t>
            </a:r>
          </a:p>
          <a:p>
            <a:pPr marL="571500" indent="-571500">
              <a:buFont typeface="+mj-lt"/>
              <a:buAutoNum type="romanLcPeriod" startAt="10"/>
            </a:pPr>
            <a:r>
              <a:rPr lang="en-US" b="1" i="1" u="sng" dirty="0" smtClean="0">
                <a:gradFill flip="none" rotWithShape="1">
                  <a:gsLst>
                    <a:gs pos="0">
                      <a:srgbClr val="03D4A8"/>
                    </a:gs>
                    <a:gs pos="25000">
                      <a:srgbClr val="21D6E0"/>
                    </a:gs>
                    <a:gs pos="75000">
                      <a:srgbClr val="0087E6"/>
                    </a:gs>
                    <a:gs pos="100000">
                      <a:srgbClr val="005CBF"/>
                    </a:gs>
                  </a:gsLst>
                  <a:lin ang="5400000" scaled="1"/>
                  <a:tileRect/>
                </a:gradFill>
              </a:rPr>
              <a:t>Dress /shoes</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long and short only for farmer.</a:t>
            </a:r>
          </a:p>
          <a:p>
            <a:pPr marL="571500" indent="-571500">
              <a:buFont typeface="+mj-lt"/>
              <a:buAutoNum type="romanLcPeriod" startAt="10"/>
            </a:pP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Trauli</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tracter</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err="1" smtClean="0">
                <a:gradFill flip="none" rotWithShape="1">
                  <a:gsLst>
                    <a:gs pos="0">
                      <a:srgbClr val="03D4A8"/>
                    </a:gs>
                    <a:gs pos="25000">
                      <a:srgbClr val="21D6E0"/>
                    </a:gs>
                    <a:gs pos="75000">
                      <a:srgbClr val="0087E6"/>
                    </a:gs>
                    <a:gs pos="100000">
                      <a:srgbClr val="005CBF"/>
                    </a:gs>
                  </a:gsLst>
                  <a:lin ang="5400000" scaled="1"/>
                  <a:tileRect/>
                </a:gradFill>
              </a:rPr>
              <a:t>sediel</a:t>
            </a:r>
            <a:r>
              <a:rPr lang="en-US" smtClean="0">
                <a:gradFill flip="none" rotWithShape="1">
                  <a:gsLst>
                    <a:gs pos="0">
                      <a:srgbClr val="03D4A8"/>
                    </a:gs>
                    <a:gs pos="25000">
                      <a:srgbClr val="21D6E0"/>
                    </a:gs>
                    <a:gs pos="75000">
                      <a:srgbClr val="0087E6"/>
                    </a:gs>
                    <a:gs pos="100000">
                      <a:srgbClr val="005CBF"/>
                    </a:gs>
                  </a:gsLst>
                  <a:lin ang="5400000" scaled="1"/>
                  <a:tileRect/>
                </a:gradFill>
              </a:rPr>
              <a:t>, (</a:t>
            </a:r>
            <a:r>
              <a:rPr lang="en-US" dirty="0" smtClean="0">
                <a:gradFill flip="none" rotWithShape="1">
                  <a:gsLst>
                    <a:gs pos="0">
                      <a:srgbClr val="03D4A8"/>
                    </a:gs>
                    <a:gs pos="25000">
                      <a:srgbClr val="21D6E0"/>
                    </a:gs>
                    <a:gs pos="75000">
                      <a:srgbClr val="0087E6"/>
                    </a:gs>
                    <a:gs pos="100000">
                      <a:srgbClr val="005CBF"/>
                    </a:gs>
                  </a:gsLst>
                  <a:lin ang="5400000" scaled="1"/>
                  <a:tileRect/>
                </a:gradFill>
              </a:rPr>
              <a:t>old &amp; new)</a:t>
            </a:r>
            <a:endParaRPr lang="en-US" dirty="0">
              <a:gradFill flip="none" rotWithShape="1">
                <a:gsLst>
                  <a:gs pos="0">
                    <a:srgbClr val="03D4A8"/>
                  </a:gs>
                  <a:gs pos="25000">
                    <a:srgbClr val="21D6E0"/>
                  </a:gs>
                  <a:gs pos="75000">
                    <a:srgbClr val="0087E6"/>
                  </a:gs>
                  <a:gs pos="100000">
                    <a:srgbClr val="005CBF"/>
                  </a:gs>
                </a:gsLst>
                <a:lin ang="5400000" scaled="1"/>
                <a:tileRect/>
              </a:gra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lnSpcReduction="10000"/>
          </a:bodyPr>
          <a:lstStyle/>
          <a:p>
            <a:r>
              <a:rPr lang="en-US" dirty="0" smtClean="0"/>
              <a:t>a good </a:t>
            </a:r>
            <a:r>
              <a:rPr lang="en-US" dirty="0" err="1" smtClean="0"/>
              <a:t>samaratian</a:t>
            </a:r>
            <a:r>
              <a:rPr lang="en-US" dirty="0" smtClean="0"/>
              <a:t> industrialist should come to a village, buy all the farms in the village, employ the same farmers with fixed salary , . As in USA if all small farms turn into a big farm , manufacturing ( here cultivating) cost reduces , machinery cost also reduces. As the industrialists have good vision and management, they can categories farmers or </a:t>
            </a:r>
            <a:r>
              <a:rPr lang="en-US" dirty="0" err="1" smtClean="0"/>
              <a:t>agri</a:t>
            </a:r>
            <a:r>
              <a:rPr lang="en-US" dirty="0" smtClean="0"/>
              <a:t> workers in different sections like preparing land , sowing, tilling, harvesting and can create departments to look after specific activities,. As the industrialists can work on wells or canals irrigation should not be a problem. They can also look after selling and storing more effectively. As other companies send their employees to other countries same these agro companies can also send young farmers to other countries to learn better techniques.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807</TotalTime>
  <Words>375</Words>
  <Application>Microsoft Office PowerPoint</Application>
  <PresentationFormat>On-screen Show (4:3)</PresentationFormat>
  <Paragraphs>43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Content</vt:lpstr>
      <vt:lpstr>Population</vt:lpstr>
      <vt:lpstr>Internet Users(2009-2021)</vt:lpstr>
      <vt:lpstr>E-Commerce Growth(2014-2021)</vt:lpstr>
      <vt:lpstr>Farmer uses Internet</vt:lpstr>
      <vt:lpstr>PREFARM</vt:lpstr>
      <vt:lpstr>Services to farmers</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ASGR</dc:creator>
  <cp:lastModifiedBy>ASGR</cp:lastModifiedBy>
  <cp:revision>105</cp:revision>
  <dcterms:created xsi:type="dcterms:W3CDTF">2006-08-16T00:00:00Z</dcterms:created>
  <dcterms:modified xsi:type="dcterms:W3CDTF">2019-03-26T02:20:46Z</dcterms:modified>
</cp:coreProperties>
</file>