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3" r:id="rId2"/>
    <p:sldId id="262" r:id="rId3"/>
    <p:sldId id="257" r:id="rId4"/>
    <p:sldId id="258" r:id="rId5"/>
    <p:sldId id="259" r:id="rId6"/>
    <p:sldId id="260" r:id="rId7"/>
    <p:sldId id="264" r:id="rId8"/>
    <p:sldId id="265" r:id="rId9"/>
    <p:sldId id="266" r:id="rId10"/>
    <p:sldId id="267" r:id="rId11"/>
    <p:sldId id="268" r:id="rId12"/>
    <p:sldId id="269"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86" y="-7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275B1-DBA6-4201-BB93-348BBDF8772A}" type="datetimeFigureOut">
              <a:rPr lang="en-US" smtClean="0"/>
              <a:pPr/>
              <a:t>08-Jun-19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FC145-DCCF-4A81-A02D-6B2F5F84C9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08-Jun-19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08-Jun-19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08-Jun-19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08-Jun-19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991" y="0"/>
            <a:ext cx="7851648" cy="9906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Content</a:t>
            </a:r>
            <a:endPar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Subtitle 2"/>
          <p:cNvSpPr>
            <a:spLocks noGrp="1"/>
          </p:cNvSpPr>
          <p:nvPr>
            <p:ph type="subTitle" idx="1"/>
          </p:nvPr>
        </p:nvSpPr>
        <p:spPr>
          <a:xfrm>
            <a:off x="533400" y="1066800"/>
            <a:ext cx="7854696" cy="5562600"/>
          </a:xfrm>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Population :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E-commerce growth :-</a:t>
            </a: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algn="ctr"/>
            <a:r>
              <a:rPr lang="en-US" b="1" dirty="0" smtClean="0">
                <a:solidFill>
                  <a:srgbClr val="FF0000"/>
                </a:solidFill>
              </a:rPr>
              <a:t>Producers how?</a:t>
            </a:r>
            <a:endParaRPr lang="en-US" b="1" dirty="0">
              <a:solidFill>
                <a:srgbClr val="FF0000"/>
              </a:solidFill>
            </a:endParaRPr>
          </a:p>
        </p:txBody>
      </p:sp>
      <p:sp>
        <p:nvSpPr>
          <p:cNvPr id="3" name="Content Placeholder 2"/>
          <p:cNvSpPr>
            <a:spLocks noGrp="1"/>
          </p:cNvSpPr>
          <p:nvPr>
            <p:ph idx="1"/>
          </p:nvPr>
        </p:nvSpPr>
        <p:spPr>
          <a:xfrm>
            <a:off x="457200" y="1066800"/>
            <a:ext cx="8229600" cy="6019800"/>
          </a:xfrm>
        </p:spPr>
        <p:txBody>
          <a:bodyPr>
            <a:normAutofit fontScale="92500"/>
          </a:bodyPr>
          <a:lstStyle/>
          <a:p>
            <a:pPr marL="571500" indent="-571500">
              <a:buClr>
                <a:srgbClr val="002060"/>
              </a:buClr>
              <a:buFont typeface="+mj-lt"/>
              <a:buAutoNum type="romanLcPeriod"/>
            </a:pPr>
            <a:r>
              <a:rPr lang="en-US" dirty="0" smtClean="0"/>
              <a:t>Delivery initially from near shop and then from stock (stock buy from pharmaceutical company) and quality matters.</a:t>
            </a:r>
          </a:p>
          <a:p>
            <a:pPr marL="571500" indent="-571500">
              <a:buClr>
                <a:srgbClr val="002060"/>
              </a:buClr>
              <a:buFont typeface="Wingdings"/>
              <a:buChar char="à"/>
            </a:pPr>
            <a:r>
              <a:rPr lang="en-US" dirty="0" smtClean="0">
                <a:sym typeface="Wingdings" pitchFamily="2" charset="2"/>
              </a:rPr>
              <a:t>Same with cloths (if required ).</a:t>
            </a:r>
          </a:p>
          <a:p>
            <a:pPr marL="571500" indent="-571500">
              <a:buClr>
                <a:srgbClr val="002060"/>
              </a:buClr>
              <a:buFont typeface="Wingdings"/>
              <a:buChar char="à"/>
            </a:pPr>
            <a:r>
              <a:rPr lang="en-US" dirty="0" smtClean="0">
                <a:sym typeface="Wingdings" pitchFamily="2" charset="2"/>
              </a:rPr>
              <a:t>Medicine store in hall with different section like library.</a:t>
            </a:r>
          </a:p>
          <a:p>
            <a:pPr marL="571500" indent="-571500">
              <a:buClr>
                <a:srgbClr val="002060"/>
              </a:buClr>
              <a:buFont typeface="Wingdings"/>
              <a:buChar char="à"/>
            </a:pPr>
            <a:r>
              <a:rPr lang="en-US" dirty="0" smtClean="0">
                <a:sym typeface="Wingdings" pitchFamily="2" charset="2"/>
              </a:rPr>
              <a:t>Testing the medicines on plant then added to website.  </a:t>
            </a:r>
          </a:p>
          <a:p>
            <a:pPr marL="571500" indent="-571500">
              <a:buClr>
                <a:srgbClr val="002060"/>
              </a:buClr>
              <a:buFont typeface="+mj-lt"/>
              <a:buAutoNum type="romanLcPeriod" startAt="2"/>
            </a:pPr>
            <a:r>
              <a:rPr lang="en-US" dirty="0" smtClean="0">
                <a:sym typeface="Wingdings" pitchFamily="2" charset="2"/>
              </a:rPr>
              <a:t>Seminar and certification with gift kit during seminar to best producing farmers.</a:t>
            </a:r>
          </a:p>
          <a:p>
            <a:pPr marL="571500" indent="-571500">
              <a:buClr>
                <a:srgbClr val="002060"/>
              </a:buClr>
              <a:buFont typeface="+mj-lt"/>
              <a:buAutoNum type="romanLcPeriod" startAt="2"/>
            </a:pPr>
            <a:r>
              <a:rPr lang="en-US" dirty="0" smtClean="0">
                <a:sym typeface="Wingdings" pitchFamily="2" charset="2"/>
              </a:rPr>
              <a:t>Adviser  should be agricultural specialist.</a:t>
            </a:r>
          </a:p>
          <a:p>
            <a:pPr marL="571500" indent="-571500">
              <a:buClr>
                <a:srgbClr val="002060"/>
              </a:buClr>
              <a:buNone/>
            </a:pPr>
            <a:r>
              <a:rPr lang="en-US" dirty="0" smtClean="0">
                <a:sym typeface="Wingdings" pitchFamily="2" charset="2"/>
              </a:rPr>
              <a:t>    1 adviser between/among villages.</a:t>
            </a:r>
          </a:p>
          <a:p>
            <a:pPr marL="571500" indent="-571500">
              <a:buClr>
                <a:srgbClr val="002060"/>
              </a:buClr>
              <a:buFont typeface="+mj-lt"/>
              <a:buAutoNum type="romanLcPeriod" startAt="4"/>
            </a:pPr>
            <a:r>
              <a:rPr lang="en-US" dirty="0" smtClean="0">
                <a:sym typeface="Wingdings" pitchFamily="2" charset="2"/>
              </a:rPr>
              <a:t>NPK, DAP</a:t>
            </a:r>
            <a:r>
              <a:rPr lang="en-US" smtClean="0">
                <a:sym typeface="Wingdings" pitchFamily="2" charset="2"/>
              </a:rPr>
              <a:t>, </a:t>
            </a:r>
            <a:r>
              <a:rPr lang="en-US" smtClean="0">
                <a:sym typeface="Wingdings" pitchFamily="2" charset="2"/>
              </a:rPr>
              <a:t>Potash </a:t>
            </a:r>
            <a:r>
              <a:rPr lang="en-US" dirty="0" smtClean="0">
                <a:sym typeface="Wingdings" pitchFamily="2" charset="2"/>
              </a:rPr>
              <a:t>buy from company/Agency directly before season.</a:t>
            </a:r>
          </a:p>
          <a:p>
            <a:pPr marL="571500" indent="-571500">
              <a:buClr>
                <a:srgbClr val="002060"/>
              </a:buClr>
              <a:buFont typeface="+mj-lt"/>
              <a:buAutoNum type="romanLcPeriod" startAt="4"/>
            </a:pPr>
            <a:r>
              <a:rPr lang="en-US" dirty="0" smtClean="0">
                <a:sym typeface="Wingdings" pitchFamily="2" charset="2"/>
              </a:rPr>
              <a:t>KCC/Loan providing which needed account in bank so that EMI is deducted from account of farmer.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lnSpcReduction="10000"/>
          </a:bodyPr>
          <a:lstStyle/>
          <a:p>
            <a:r>
              <a:rPr lang="en-US" dirty="0" smtClean="0"/>
              <a:t>a good </a:t>
            </a:r>
            <a:r>
              <a:rPr lang="en-US" dirty="0" err="1" smtClean="0"/>
              <a:t>samaratian</a:t>
            </a:r>
            <a:r>
              <a:rPr lang="en-US" dirty="0" smtClean="0"/>
              <a:t> industrialist should come to a village, buy all the farms in the village, employ the same farmers with fixed salary , . As in USA if all small farms turn into a big farm , manufacturing ( here cultivating) cost reduces , machinery cost also reduces. As the industrialists have good vision and management, they can categories farmers or </a:t>
            </a:r>
            <a:r>
              <a:rPr lang="en-US" dirty="0" err="1" smtClean="0"/>
              <a:t>agri</a:t>
            </a:r>
            <a:r>
              <a:rPr lang="en-US" dirty="0" smtClean="0"/>
              <a:t> workers in different sections like preparing land , sowing, tilling, harvesting and can create departments to look after specific activities,. As the industrialists can work on wells or canals irrigation should not be a problem. They can also look after selling and storing more effectively. As other companies send their employees to other countries same these agro companies can also send young farmers to other countries to learn better techniques.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Population</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524000"/>
            <a:ext cx="8229600" cy="4800600"/>
          </a:xfrm>
        </p:spPr>
        <p:txBody>
          <a:bodyPr/>
          <a:lstStyle/>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Total population of India is 133.92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in 2017.</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89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living in rural area.</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Among these 10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are farmers.</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And 6-7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uses Internet  or  have knowledge  of  Internet.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400" b="1" dirty="0" smtClean="0"/>
              <a:t>Internet Users</a:t>
            </a:r>
            <a:r>
              <a:rPr lang="en-US" sz="1800" b="1" dirty="0" smtClean="0"/>
              <a:t>(2009-2021)</a:t>
            </a:r>
            <a:endParaRPr lang="en-US" sz="1800" b="1" dirty="0"/>
          </a:p>
        </p:txBody>
      </p:sp>
      <p:pic>
        <p:nvPicPr>
          <p:cNvPr id="8" name="Content Placeholder 7" descr="20160305_FBC591.png"/>
          <p:cNvPicPr>
            <a:picLocks noGrp="1" noChangeAspect="1"/>
          </p:cNvPicPr>
          <p:nvPr>
            <p:ph idx="1"/>
          </p:nvPr>
        </p:nvPicPr>
        <p:blipFill>
          <a:blip r:embed="rId2"/>
          <a:stretch>
            <a:fillRect/>
          </a:stretch>
        </p:blipFill>
        <p:spPr>
          <a:xfrm>
            <a:off x="609600" y="1828800"/>
            <a:ext cx="8001000" cy="47244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4400" b="1" dirty="0" smtClean="0"/>
              <a:t>E-Commerce Growth</a:t>
            </a:r>
            <a:r>
              <a:rPr lang="en-US" sz="2000" b="1" dirty="0" smtClean="0"/>
              <a:t>(2014-2021)</a:t>
            </a:r>
            <a:endParaRPr lang="en-US" sz="4400" b="1" dirty="0"/>
          </a:p>
        </p:txBody>
      </p:sp>
      <p:pic>
        <p:nvPicPr>
          <p:cNvPr id="6" name="Content Placeholder 5" descr="379046.png"/>
          <p:cNvPicPr>
            <a:picLocks noGrp="1" noChangeAspect="1"/>
          </p:cNvPicPr>
          <p:nvPr>
            <p:ph idx="1"/>
          </p:nvPr>
        </p:nvPicPr>
        <p:blipFill>
          <a:blip r:embed="rId2"/>
          <a:stretch>
            <a:fillRect/>
          </a:stretch>
        </p:blipFill>
        <p:spPr>
          <a:xfrm>
            <a:off x="685801" y="1935163"/>
            <a:ext cx="7696200" cy="461803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pPr algn="ctr"/>
            <a:r>
              <a:rPr lang="en-US" sz="44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Farmer uses Internet</a:t>
            </a:r>
            <a:endParaRPr lang="en-US" sz="44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vert="horz" rIns="91440" anchor="t">
            <a:normAutofit/>
            <a:scene3d>
              <a:camera prst="orthographicFront"/>
              <a:lightRig rig="threePt" dir="t"/>
            </a:scene3d>
            <a:sp3d>
              <a:bevelB w="38100" h="38100"/>
            </a:sp3d>
          </a:bodyPr>
          <a:lstStyle/>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 Boston Consulting Group study say that by 2020, about 315 millions Indians living in rural areas will be connected to internet.</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Among them 118.7 millions are farmer.</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There  were  an estimate 269 millions urban internet users in  Dec 2016, while  rural India, there were 163.</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 If  a person using Internet then usually they have mobile  or computer And they are able to buy any product  online.</a:t>
            </a:r>
          </a:p>
          <a:p>
            <a:pPr>
              <a:buFont typeface="Wingdings" pitchFamily="2" charset="2"/>
              <a:buChar char="ü"/>
            </a:pPr>
            <a:endPar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a:p>
            <a:pPr>
              <a:buNone/>
            </a:pPr>
            <a:endParaRPr lang="en-US" dirty="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334000"/>
          </a:xfrm>
        </p:spPr>
        <p:txBody>
          <a:bodyPr/>
          <a:lstStyle/>
          <a:p>
            <a:pPr>
              <a:buFont typeface="Wingdings" pitchFamily="2" charset="2"/>
              <a:buChar char="Ø"/>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Prefarm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connecting  all the farmers in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E-commerce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a:buNone/>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world .</a:t>
            </a:r>
          </a:p>
          <a:p>
            <a:pPr>
              <a:buFont typeface="Wingdings" pitchFamily="2" charset="2"/>
              <a:buChar char="Ø"/>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Built a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platform</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for  all  that  person   which  depend  on agriculture  sector.</a:t>
            </a:r>
          </a:p>
          <a:p>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  agricultural platform  for  availability  of  all type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plants  protective  chemicals.</a:t>
            </a:r>
          </a:p>
          <a:p>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
        <p:nvSpPr>
          <p:cNvPr id="4" name="Title 1"/>
          <p:cNvSpPr>
            <a:spLocks noGrp="1"/>
          </p:cNvSpPr>
          <p:nvPr>
            <p:ph type="title"/>
          </p:nvPr>
        </p:nvSpPr>
        <p:spPr>
          <a:xfrm>
            <a:off x="457200" y="0"/>
            <a:ext cx="8229600" cy="1066800"/>
          </a:xfrm>
        </p:spPr>
        <p:txBody>
          <a:bodyPr>
            <a:normAutofit/>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PREFARM</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Services to farmers</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838200"/>
            <a:ext cx="8458200" cy="6629400"/>
          </a:xfrm>
        </p:spPr>
        <p:txBody>
          <a:bodyPr>
            <a:normAutofit fontScale="92500" lnSpcReduction="10000"/>
          </a:bodyPr>
          <a:lstStyle/>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crop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protective  chemicals.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Seminars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by  better  producers.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Adviser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(Who have a good knowledge of agriculture) among  two  or  three  village  after  couple of  time  each  adviser  shifted  to  each  villages  for individual carrying of field.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NPK, Urea,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Pottash</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Sulphate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available.</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Loan/KCC</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every  year during difficult situation.</a:t>
            </a:r>
          </a:p>
          <a:p>
            <a:pPr marL="571500" indent="-571500">
              <a:buFont typeface="+mj-lt"/>
              <a:buAutoNum type="romanLcPeriod"/>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Employment</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Delivering  or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dung/</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dungstock</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(inorganic  fertilizer).</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Employee for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irrigation</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for any  other  farming  based   work.</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Online  availability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pump, cable, wire, pipe, </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casta</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iron pipe, torch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etc.</a:t>
            </a:r>
          </a:p>
          <a:p>
            <a:pPr marL="571500" indent="-571500">
              <a:buNone/>
            </a:pP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2766060" lvl="8" indent="-571500" algn="r">
              <a:buNone/>
            </a:pPr>
            <a:r>
              <a:rPr lang="en-US" dirty="0" smtClean="0">
                <a:solidFill>
                  <a:srgbClr val="FF0000"/>
                </a:solidFill>
              </a:rPr>
              <a:t>Page - 1</a:t>
            </a:r>
          </a:p>
          <a:p>
            <a:pPr marL="571500" indent="-571500">
              <a:buNone/>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marL="571500" indent="-571500">
              <a:buFont typeface="+mj-lt"/>
              <a:buAutoNum type="romanLcPeriod" startAt="10"/>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  information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(location of thresher, harvester).</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availability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 medicine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Online  buying of  crop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through judging sample of crops with different member.</a:t>
            </a: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Vegetable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on daily  basis.</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Milk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and packing it for city or distributed among  cities  nearby.</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Dress /shoes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long and short only for farmer.</a:t>
            </a:r>
          </a:p>
          <a:p>
            <a:pPr marL="571500" indent="-571500">
              <a:buFont typeface="+mj-lt"/>
              <a:buAutoNum type="romanLcPeriod" startAt="10"/>
            </a:pP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Trauli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tracter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sediel</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(old &amp; new) available on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rent and for sell. </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 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from dung( home made).</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Individual carrying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of field if needed.</a:t>
            </a:r>
          </a:p>
          <a:p>
            <a:pPr marL="571500" indent="-571500">
              <a:buFont typeface="+mj-lt"/>
              <a:buAutoNum type="romanLcPeriod" startAt="10"/>
            </a:pPr>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571500" indent="-571500">
              <a:buFont typeface="+mj-lt"/>
              <a:buAutoNum type="romanLcPeriod" startAt="19"/>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Grass powder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t>
            </a:r>
          </a:p>
          <a:p>
            <a:pPr marL="571500" indent="-571500">
              <a:buFont typeface="+mj-lt"/>
              <a:buAutoNum type="romanLcPeriod" startAt="19"/>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Khali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t>
            </a:r>
          </a:p>
          <a:p>
            <a:pPr marL="571500" indent="-571500">
              <a:buFont typeface="+mj-lt"/>
              <a:buAutoNum type="romanLcPeriod" startAt="19"/>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Animals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(goat, buffalo, cow   etc) can be sell or buy online from home.</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877</TotalTime>
  <Words>534</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Content</vt:lpstr>
      <vt:lpstr>Population</vt:lpstr>
      <vt:lpstr>Internet Users(2009-2021)</vt:lpstr>
      <vt:lpstr>E-Commerce Growth(2014-2021)</vt:lpstr>
      <vt:lpstr>Farmer uses Internet</vt:lpstr>
      <vt:lpstr>PREFARM</vt:lpstr>
      <vt:lpstr>Services to farmers</vt:lpstr>
      <vt:lpstr>Slide 8</vt:lpstr>
      <vt:lpstr>Slide 9</vt:lpstr>
      <vt:lpstr>Producers how?</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ASGR</dc:creator>
  <cp:lastModifiedBy>ASGR</cp:lastModifiedBy>
  <cp:revision>132</cp:revision>
  <dcterms:created xsi:type="dcterms:W3CDTF">2006-08-16T00:00:00Z</dcterms:created>
  <dcterms:modified xsi:type="dcterms:W3CDTF">2019-06-08T13:52:36Z</dcterms:modified>
</cp:coreProperties>
</file>