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 id="258" r:id="rId3"/>
    <p:sldId id="259" r:id="rId4"/>
    <p:sldId id="260" r:id="rId5"/>
    <p:sldId id="266" r:id="rId6"/>
    <p:sldId id="261" r:id="rId7"/>
    <p:sldId id="267" r:id="rId8"/>
    <p:sldId id="269" r:id="rId9"/>
    <p:sldId id="268"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11/21/2022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22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C28A28C-4C6A-46EA-90C0-4EE0B89CC5C7}" type="datetimeFigureOut">
              <a:rPr lang="en-US" smtClean="0"/>
              <a:pPr/>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00818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03469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831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07093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43255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799255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16266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3215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9741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4239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49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8A28C-4C6A-46EA-90C0-4EE0B89CC5C7}"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2567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8A28C-4C6A-46EA-90C0-4EE0B89CC5C7}"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9697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8A28C-4C6A-46EA-90C0-4EE0B89CC5C7}"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6072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111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0854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C28A28C-4C6A-46EA-90C0-4EE0B89CC5C7}" type="datetimeFigureOut">
              <a:rPr lang="en-US" smtClean="0"/>
              <a:pPr/>
              <a:t>11/21/2022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65563006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atlassian.com/continuous-delivery/continuous-integr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sv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sv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1FC6CED-C32F-99CD-DD67-804C4C5F53A9}"/>
              </a:ext>
            </a:extLst>
          </p:cNvPr>
          <p:cNvSpPr txBox="1"/>
          <p:nvPr/>
        </p:nvSpPr>
        <p:spPr>
          <a:xfrm>
            <a:off x="684212" y="4487332"/>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latin typeface="+mj-lt"/>
                <a:ea typeface="+mj-ea"/>
                <a:cs typeface="+mj-cs"/>
              </a:rPr>
              <a:t>What is Continuous Integration?</a:t>
            </a:r>
          </a:p>
        </p:txBody>
      </p:sp>
      <p:pic>
        <p:nvPicPr>
          <p:cNvPr id="5" name="Content Placeholder 4" descr="Blockchain with solid fill">
            <a:extLst>
              <a:ext uri="{FF2B5EF4-FFF2-40B4-BE49-F238E27FC236}">
                <a16:creationId xmlns:a16="http://schemas.microsoft.com/office/drawing/2014/main" id="{B376FC56-82AE-20F7-B10E-5891A12611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240" y="924676"/>
            <a:ext cx="3185108" cy="3185108"/>
          </a:xfrm>
          <a:prstGeom prst="rect">
            <a:avLst/>
          </a:prstGeom>
          <a:effectLst>
            <a:innerShdw blurRad="57150" dist="38100" dir="14460000">
              <a:prstClr val="black">
                <a:alpha val="70000"/>
              </a:prstClr>
            </a:innerShdw>
          </a:effectLst>
        </p:spPr>
      </p:pic>
      <p:sp>
        <p:nvSpPr>
          <p:cNvPr id="48" name="Content Placeholder 47">
            <a:extLst>
              <a:ext uri="{FF2B5EF4-FFF2-40B4-BE49-F238E27FC236}">
                <a16:creationId xmlns:a16="http://schemas.microsoft.com/office/drawing/2014/main" id="{52689C0D-BA67-3AC3-CBA9-5DB1A2FDCE65}"/>
              </a:ext>
            </a:extLst>
          </p:cNvPr>
          <p:cNvSpPr>
            <a:spLocks noGrp="1"/>
          </p:cNvSpPr>
          <p:nvPr>
            <p:ph idx="1"/>
          </p:nvPr>
        </p:nvSpPr>
        <p:spPr>
          <a:xfrm>
            <a:off x="4325696" y="733647"/>
            <a:ext cx="6593129" cy="3575884"/>
          </a:xfrm>
        </p:spPr>
        <p:txBody>
          <a:bodyPr vert="horz" lIns="91440" tIns="45720" rIns="91440" bIns="45720" rtlCol="0" anchor="ctr">
            <a:normAutofit/>
          </a:bodyPr>
          <a:lstStyle/>
          <a:p>
            <a:r>
              <a:rPr lang="en-US" sz="3200" b="0" i="0" dirty="0">
                <a:solidFill>
                  <a:srgbClr val="091E42"/>
                </a:solidFill>
                <a:effectLst/>
                <a:latin typeface="Charlie Text"/>
              </a:rPr>
              <a:t>Continuous integration is the practice of automating the integration of code changes from multiple contributors into a single software project.</a:t>
            </a:r>
            <a:endParaRPr lang="en-US" sz="3200" dirty="0"/>
          </a:p>
        </p:txBody>
      </p:sp>
    </p:spTree>
    <p:extLst>
      <p:ext uri="{BB962C8B-B14F-4D97-AF65-F5344CB8AC3E}">
        <p14:creationId xmlns:p14="http://schemas.microsoft.com/office/powerpoint/2010/main" val="39515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BCC778D-B76A-F102-5682-BF2AE067D126}"/>
              </a:ext>
            </a:extLst>
          </p:cNvPr>
          <p:cNvSpPr txBox="1"/>
          <p:nvPr/>
        </p:nvSpPr>
        <p:spPr>
          <a:xfrm>
            <a:off x="2390863" y="5754848"/>
            <a:ext cx="6207854" cy="1200329"/>
          </a:xfrm>
          <a:prstGeom prst="rect">
            <a:avLst/>
          </a:prstGeom>
          <a:noFill/>
        </p:spPr>
        <p:txBody>
          <a:bodyPr wrap="square" rtlCol="0">
            <a:spAutoFit/>
          </a:bodyPr>
          <a:lstStyle/>
          <a:p>
            <a:r>
              <a:rPr lang="en-US" dirty="0">
                <a:hlinkClick r:id="rId2"/>
              </a:rPr>
              <a:t>https://www.atlassian.com/continuous-delivery/continuous-integration</a:t>
            </a:r>
            <a:endParaRPr lang="en-US" dirty="0"/>
          </a:p>
          <a:p>
            <a:endParaRPr lang="en-US" dirty="0"/>
          </a:p>
          <a:p>
            <a:endParaRPr lang="en-US" dirty="0"/>
          </a:p>
        </p:txBody>
      </p:sp>
      <p:sp>
        <p:nvSpPr>
          <p:cNvPr id="12" name="TextBox 11">
            <a:extLst>
              <a:ext uri="{FF2B5EF4-FFF2-40B4-BE49-F238E27FC236}">
                <a16:creationId xmlns:a16="http://schemas.microsoft.com/office/drawing/2014/main" id="{E68E39E4-9E14-3888-89EC-8C1170C2C8D9}"/>
              </a:ext>
            </a:extLst>
          </p:cNvPr>
          <p:cNvSpPr txBox="1"/>
          <p:nvPr/>
        </p:nvSpPr>
        <p:spPr>
          <a:xfrm>
            <a:off x="1837190" y="4790114"/>
            <a:ext cx="6761527"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API REFERENCES AND CITATIONS WEBSITES USED FOR THIS PROJECT:</a:t>
            </a:r>
          </a:p>
        </p:txBody>
      </p:sp>
      <p:sp>
        <p:nvSpPr>
          <p:cNvPr id="2" name="TextBox 1">
            <a:extLst>
              <a:ext uri="{FF2B5EF4-FFF2-40B4-BE49-F238E27FC236}">
                <a16:creationId xmlns:a16="http://schemas.microsoft.com/office/drawing/2014/main" id="{95CC9C6E-9160-4955-1E28-5EF071E8E800}"/>
              </a:ext>
            </a:extLst>
          </p:cNvPr>
          <p:cNvSpPr txBox="1"/>
          <p:nvPr/>
        </p:nvSpPr>
        <p:spPr>
          <a:xfrm>
            <a:off x="151003" y="629174"/>
            <a:ext cx="8363824" cy="3046988"/>
          </a:xfrm>
          <a:prstGeom prst="rect">
            <a:avLst/>
          </a:prstGeom>
          <a:noFill/>
        </p:spPr>
        <p:txBody>
          <a:bodyPr wrap="square" rtlCol="0">
            <a:spAutoFit/>
          </a:bodyPr>
          <a:lstStyle/>
          <a:p>
            <a:r>
              <a:rPr lang="en-US" sz="3200" b="1" i="0" dirty="0">
                <a:solidFill>
                  <a:srgbClr val="091E42"/>
                </a:solidFill>
                <a:effectLst/>
                <a:latin typeface="Charlie Text"/>
              </a:rPr>
              <a:t>If your organization strives to reap the benefits of a DevOps approach or simply has a multiple-developer software team, Continuous Integration is important. It will help your engineering organization execute quicker and more effectively</a:t>
            </a:r>
            <a:endParaRPr lang="en-US" sz="3200" b="1" dirty="0"/>
          </a:p>
        </p:txBody>
      </p:sp>
      <p:pic>
        <p:nvPicPr>
          <p:cNvPr id="3" name="Picture 2">
            <a:extLst>
              <a:ext uri="{FF2B5EF4-FFF2-40B4-BE49-F238E27FC236}">
                <a16:creationId xmlns:a16="http://schemas.microsoft.com/office/drawing/2014/main" id="{9669A363-BF2E-CB1B-7928-A0F99DB24EBD}"/>
              </a:ext>
            </a:extLst>
          </p:cNvPr>
          <p:cNvPicPr>
            <a:picLocks noChangeAspect="1"/>
          </p:cNvPicPr>
          <p:nvPr/>
        </p:nvPicPr>
        <p:blipFill>
          <a:blip r:embed="rId3"/>
          <a:stretch>
            <a:fillRect/>
          </a:stretch>
        </p:blipFill>
        <p:spPr>
          <a:xfrm>
            <a:off x="8078600" y="0"/>
            <a:ext cx="4491610" cy="3358923"/>
          </a:xfrm>
          <a:prstGeom prst="rect">
            <a:avLst/>
          </a:prstGeom>
        </p:spPr>
      </p:pic>
    </p:spTree>
    <p:extLst>
      <p:ext uri="{BB962C8B-B14F-4D97-AF65-F5344CB8AC3E}">
        <p14:creationId xmlns:p14="http://schemas.microsoft.com/office/powerpoint/2010/main" val="375922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6" name="Rectangle 45">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2D8C3BB-20F6-5D18-7EAE-DE69917E60CE}"/>
              </a:ext>
            </a:extLst>
          </p:cNvPr>
          <p:cNvPicPr>
            <a:picLocks noChangeAspect="1"/>
          </p:cNvPicPr>
          <p:nvPr/>
        </p:nvPicPr>
        <p:blipFill rotWithShape="1">
          <a:blip r:embed="rId2">
            <a:alphaModFix amt="40000"/>
          </a:blip>
          <a:srcRect t="7379" b="17621"/>
          <a:stretch/>
        </p:blipFill>
        <p:spPr>
          <a:xfrm>
            <a:off x="-3175" y="10"/>
            <a:ext cx="12192000" cy="6857990"/>
          </a:xfrm>
          <a:prstGeom prst="rect">
            <a:avLst/>
          </a:prstGeom>
        </p:spPr>
      </p:pic>
      <p:sp>
        <p:nvSpPr>
          <p:cNvPr id="6" name="Title 5">
            <a:extLst>
              <a:ext uri="{FF2B5EF4-FFF2-40B4-BE49-F238E27FC236}">
                <a16:creationId xmlns:a16="http://schemas.microsoft.com/office/drawing/2014/main" id="{41CEDB45-B3CC-B10E-9257-D53AFFC2BC9F}"/>
              </a:ext>
            </a:extLst>
          </p:cNvPr>
          <p:cNvSpPr>
            <a:spLocks noGrp="1"/>
          </p:cNvSpPr>
          <p:nvPr>
            <p:ph type="title"/>
          </p:nvPr>
        </p:nvSpPr>
        <p:spPr>
          <a:xfrm>
            <a:off x="684212" y="1203649"/>
            <a:ext cx="8001000" cy="4226767"/>
          </a:xfrm>
        </p:spPr>
        <p:txBody>
          <a:bodyPr vert="horz" lIns="91440" tIns="45720" rIns="91440" bIns="45720" rtlCol="0" anchor="b">
            <a:normAutofit fontScale="90000"/>
          </a:bodyPr>
          <a:lstStyle/>
          <a:p>
            <a:r>
              <a:rPr lang="en-US" sz="4800" b="1" dirty="0"/>
              <a:t>Developers frequently merge code changes by placing it in a central repository where builds and tests then run.</a:t>
            </a:r>
          </a:p>
        </p:txBody>
      </p:sp>
    </p:spTree>
    <p:extLst>
      <p:ext uri="{BB962C8B-B14F-4D97-AF65-F5344CB8AC3E}">
        <p14:creationId xmlns:p14="http://schemas.microsoft.com/office/powerpoint/2010/main" val="38000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7BBA02F-9E6E-5010-E2B3-136F6A7250F6}"/>
              </a:ext>
            </a:extLst>
          </p:cNvPr>
          <p:cNvSpPr txBox="1"/>
          <p:nvPr/>
        </p:nvSpPr>
        <p:spPr>
          <a:xfrm>
            <a:off x="638174" y="148597"/>
            <a:ext cx="7350079"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dirty="0">
                <a:ln w="3175" cmpd="sng">
                  <a:noFill/>
                </a:ln>
                <a:latin typeface="+mj-lt"/>
                <a:ea typeface="+mj-ea"/>
                <a:cs typeface="+mj-cs"/>
              </a:rPr>
              <a:t>WITHOUT CONTINUOUS INTEGRATION…</a:t>
            </a:r>
          </a:p>
        </p:txBody>
      </p:sp>
      <p:sp>
        <p:nvSpPr>
          <p:cNvPr id="2" name="TextBox 1">
            <a:extLst>
              <a:ext uri="{FF2B5EF4-FFF2-40B4-BE49-F238E27FC236}">
                <a16:creationId xmlns:a16="http://schemas.microsoft.com/office/drawing/2014/main" id="{5674F04D-6E65-69D5-CA3B-100E947426BA}"/>
              </a:ext>
            </a:extLst>
          </p:cNvPr>
          <p:cNvSpPr txBox="1"/>
          <p:nvPr/>
        </p:nvSpPr>
        <p:spPr>
          <a:xfrm>
            <a:off x="726347" y="2506550"/>
            <a:ext cx="7350079"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sz="3600" b="1" i="0" dirty="0">
                <a:solidFill>
                  <a:schemeClr val="bg2">
                    <a:lumMod val="75000"/>
                  </a:schemeClr>
                </a:solidFill>
              </a:rPr>
              <a:t>Without CI, developers must manually coordinate and communicate when they are contributing code to the end product.</a:t>
            </a:r>
            <a:endParaRPr lang="en-US" sz="3600" b="1" dirty="0">
              <a:solidFill>
                <a:schemeClr val="bg2">
                  <a:lumMod val="75000"/>
                </a:schemeClr>
              </a:solidFill>
            </a:endParaRPr>
          </a:p>
        </p:txBody>
      </p:sp>
      <p:pic>
        <p:nvPicPr>
          <p:cNvPr id="3" name="Picture 2">
            <a:extLst>
              <a:ext uri="{FF2B5EF4-FFF2-40B4-BE49-F238E27FC236}">
                <a16:creationId xmlns:a16="http://schemas.microsoft.com/office/drawing/2014/main" id="{E4871B4E-681B-F669-83E8-2D75730843ED}"/>
              </a:ext>
            </a:extLst>
          </p:cNvPr>
          <p:cNvPicPr>
            <a:picLocks noChangeAspect="1"/>
          </p:cNvPicPr>
          <p:nvPr/>
        </p:nvPicPr>
        <p:blipFill rotWithShape="1">
          <a:blip r:embed="rId2"/>
          <a:srcRect l="20094"/>
          <a:stretch/>
        </p:blipFill>
        <p:spPr>
          <a:xfrm>
            <a:off x="8314288" y="732999"/>
            <a:ext cx="3239538" cy="4334450"/>
          </a:xfrm>
          <a:custGeom>
            <a:avLst/>
            <a:gdLst/>
            <a:ahLst/>
            <a:cxnLst/>
            <a:rect l="l" t="t" r="r" b="b"/>
            <a:pathLst>
              <a:path w="3239538" h="4334450">
                <a:moveTo>
                  <a:pt x="322464" y="0"/>
                </a:moveTo>
                <a:lnTo>
                  <a:pt x="3239538" y="0"/>
                </a:lnTo>
                <a:lnTo>
                  <a:pt x="3239538" y="4011987"/>
                </a:lnTo>
                <a:lnTo>
                  <a:pt x="2917075" y="4334450"/>
                </a:lnTo>
                <a:lnTo>
                  <a:pt x="0" y="4334450"/>
                </a:lnTo>
                <a:lnTo>
                  <a:pt x="0" y="322464"/>
                </a:lnTo>
                <a:close/>
              </a:path>
            </a:pathLst>
          </a:custGeom>
          <a:ln w="15875">
            <a:solidFill>
              <a:srgbClr val="FFFFFF">
                <a:alpha val="40000"/>
              </a:srgbClr>
            </a:solidFill>
          </a:ln>
          <a:effectLst>
            <a:innerShdw blurRad="57150" dist="38100" dir="14460000">
              <a:prstClr val="black">
                <a:alpha val="70000"/>
              </a:prstClr>
            </a:innerShdw>
          </a:effectLst>
        </p:spPr>
      </p:pic>
      <p:grpSp>
        <p:nvGrpSpPr>
          <p:cNvPr id="30" name="Group 29">
            <a:extLst>
              <a:ext uri="{FF2B5EF4-FFF2-40B4-BE49-F238E27FC236}">
                <a16:creationId xmlns:a16="http://schemas.microsoft.com/office/drawing/2014/main" id="{6B975FEB-EB22-4265-87DB-98C8B1A03E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31" name="Straight Connector 30">
              <a:extLst>
                <a:ext uri="{FF2B5EF4-FFF2-40B4-BE49-F238E27FC236}">
                  <a16:creationId xmlns:a16="http://schemas.microsoft.com/office/drawing/2014/main" id="{165F12FA-1912-4E22-A32D-0831ADB49A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D85A33A-E141-4004-96FE-2B25852F78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DBBF9A1-F02B-475F-8E25-E42F60053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4E10861-F5C5-4FCE-BB8E-126306C8C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EE8BD36-DC78-4FAA-AC76-FF2D4FAD3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264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3" name="Rectangle 22">
            <a:extLst>
              <a:ext uri="{FF2B5EF4-FFF2-40B4-BE49-F238E27FC236}">
                <a16:creationId xmlns:a16="http://schemas.microsoft.com/office/drawing/2014/main" id="{58A973E8-C2D4-4C81-8ADE-C5C021A61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F843C11-BD5C-FFFD-8A46-2546965D049A}"/>
              </a:ext>
            </a:extLst>
          </p:cNvPr>
          <p:cNvSpPr txBox="1"/>
          <p:nvPr/>
        </p:nvSpPr>
        <p:spPr>
          <a:xfrm>
            <a:off x="665641" y="4473679"/>
            <a:ext cx="9552558" cy="12332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cap="all">
                <a:ln w="3175" cmpd="sng">
                  <a:noFill/>
                </a:ln>
                <a:latin typeface="+mj-lt"/>
                <a:ea typeface="+mj-ea"/>
                <a:cs typeface="+mj-cs"/>
              </a:rPr>
              <a:t>SOFTWARE ENGINEERS WORK INDEPENDENTLY  IN PARALLEL…</a:t>
            </a:r>
          </a:p>
        </p:txBody>
      </p:sp>
      <p:grpSp>
        <p:nvGrpSpPr>
          <p:cNvPr id="25" name="Group 24">
            <a:extLst>
              <a:ext uri="{FF2B5EF4-FFF2-40B4-BE49-F238E27FC236}">
                <a16:creationId xmlns:a16="http://schemas.microsoft.com/office/drawing/2014/main" id="{A08E251A-5371-4E82-A0F3-2CA0C15AB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D31AC21F-237B-4CA8-BC96-29F3607FAB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959094C-A1B3-4AD4-9AAE-0FCDDD798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5EC0EFA-8A7F-4299-A623-3EE741461B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65D7216-F9AF-42BE-99AD-1904DEF69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DE3349B-AD7F-48C8-9300-D81D694367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2" name="Snip Diagonal Corner Rectangle 12">
            <a:extLst>
              <a:ext uri="{FF2B5EF4-FFF2-40B4-BE49-F238E27FC236}">
                <a16:creationId xmlns:a16="http://schemas.microsoft.com/office/drawing/2014/main" id="{E05CABE9-5E7C-4773-BFCD-24B199FA1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94B3454-1C84-2128-DF7F-CBE6D6A8CA97}"/>
              </a:ext>
            </a:extLst>
          </p:cNvPr>
          <p:cNvPicPr>
            <a:picLocks noChangeAspect="1"/>
          </p:cNvPicPr>
          <p:nvPr/>
        </p:nvPicPr>
        <p:blipFill rotWithShape="1">
          <a:blip r:embed="rId2"/>
          <a:srcRect t="18984" r="-1" b="13220"/>
          <a:stretch/>
        </p:blipFill>
        <p:spPr>
          <a:xfrm>
            <a:off x="834934" y="854087"/>
            <a:ext cx="929030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
        <p:nvSpPr>
          <p:cNvPr id="3" name="TextBox 2">
            <a:extLst>
              <a:ext uri="{FF2B5EF4-FFF2-40B4-BE49-F238E27FC236}">
                <a16:creationId xmlns:a16="http://schemas.microsoft.com/office/drawing/2014/main" id="{73B1E4E5-9082-FF58-345B-16734F336F64}"/>
              </a:ext>
            </a:extLst>
          </p:cNvPr>
          <p:cNvSpPr txBox="1"/>
          <p:nvPr/>
        </p:nvSpPr>
        <p:spPr>
          <a:xfrm>
            <a:off x="205335" y="-23070"/>
            <a:ext cx="11383860" cy="707886"/>
          </a:xfrm>
          <a:prstGeom prst="rect">
            <a:avLst/>
          </a:prstGeom>
          <a:noFill/>
        </p:spPr>
        <p:txBody>
          <a:bodyPr wrap="square" rtlCol="0">
            <a:spAutoFit/>
          </a:bodyPr>
          <a:lstStyle/>
          <a:p>
            <a:r>
              <a:rPr lang="en-US" sz="4000" dirty="0"/>
              <a:t>How Continuous Integration works……..</a:t>
            </a:r>
          </a:p>
        </p:txBody>
      </p:sp>
    </p:spTree>
    <p:extLst>
      <p:ext uri="{BB962C8B-B14F-4D97-AF65-F5344CB8AC3E}">
        <p14:creationId xmlns:p14="http://schemas.microsoft.com/office/powerpoint/2010/main" val="319984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8" name="Straight Connector 37">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4" name="Rectangle 43">
            <a:extLst>
              <a:ext uri="{FF2B5EF4-FFF2-40B4-BE49-F238E27FC236}">
                <a16:creationId xmlns:a16="http://schemas.microsoft.com/office/drawing/2014/main" id="{FF45FBF2-7D66-42AD-9DF3-D6B32C25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AC9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159D5B1-1D07-344C-03F3-F379F48BF557}"/>
              </a:ext>
            </a:extLst>
          </p:cNvPr>
          <p:cNvPicPr>
            <a:picLocks noChangeAspect="1"/>
          </p:cNvPicPr>
          <p:nvPr/>
        </p:nvPicPr>
        <p:blipFill rotWithShape="1">
          <a:blip r:embed="rId2"/>
          <a:srcRect t="30838" r="1" b="10103"/>
          <a:stretch/>
        </p:blipFill>
        <p:spPr>
          <a:xfrm>
            <a:off x="643467" y="643467"/>
            <a:ext cx="10905066" cy="5571066"/>
          </a:xfrm>
          <a:prstGeom prst="rect">
            <a:avLst/>
          </a:prstGeom>
        </p:spPr>
      </p:pic>
      <p:sp>
        <p:nvSpPr>
          <p:cNvPr id="46" name="Rectangle 45">
            <a:extLst>
              <a:ext uri="{FF2B5EF4-FFF2-40B4-BE49-F238E27FC236}">
                <a16:creationId xmlns:a16="http://schemas.microsoft.com/office/drawing/2014/main" id="{E04044DE-2387-41C2-857F-132B167932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5DA9979-524A-3E16-7406-0B2C79427106}"/>
              </a:ext>
            </a:extLst>
          </p:cNvPr>
          <p:cNvSpPr txBox="1"/>
          <p:nvPr/>
        </p:nvSpPr>
        <p:spPr>
          <a:xfrm>
            <a:off x="684212" y="685800"/>
            <a:ext cx="7201259"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endParaRPr lang="en-US" sz="2400" b="1"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1AC4A44-710A-EDCE-9D32-9129DE2C23A1}"/>
              </a:ext>
            </a:extLst>
          </p:cNvPr>
          <p:cNvSpPr txBox="1"/>
          <p:nvPr/>
        </p:nvSpPr>
        <p:spPr>
          <a:xfrm>
            <a:off x="1375793" y="643467"/>
            <a:ext cx="2575421" cy="3170099"/>
          </a:xfrm>
          <a:prstGeom prst="rect">
            <a:avLst/>
          </a:prstGeom>
          <a:noFill/>
        </p:spPr>
        <p:txBody>
          <a:bodyPr wrap="square" rtlCol="0">
            <a:spAutoFit/>
          </a:bodyPr>
          <a:lstStyle/>
          <a:p>
            <a:r>
              <a:rPr lang="en-US" sz="2000" b="1" dirty="0">
                <a:solidFill>
                  <a:schemeClr val="bg1"/>
                </a:solidFill>
              </a:rPr>
              <a:t>CI is used alongside an agile software development workflow. An organization will compile a list of tasks that comprise a product roadmap</a:t>
            </a:r>
          </a:p>
        </p:txBody>
      </p:sp>
    </p:spTree>
    <p:extLst>
      <p:ext uri="{BB962C8B-B14F-4D97-AF65-F5344CB8AC3E}">
        <p14:creationId xmlns:p14="http://schemas.microsoft.com/office/powerpoint/2010/main" val="156957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hat outline">
            <a:extLst>
              <a:ext uri="{FF2B5EF4-FFF2-40B4-BE49-F238E27FC236}">
                <a16:creationId xmlns:a16="http://schemas.microsoft.com/office/drawing/2014/main" id="{E6BD71A2-57E2-B6B6-71DF-73472CE6B1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947" y="219269"/>
            <a:ext cx="914400" cy="914400"/>
          </a:xfrm>
          <a:prstGeom prst="rect">
            <a:avLst/>
          </a:prstGeom>
        </p:spPr>
      </p:pic>
      <p:pic>
        <p:nvPicPr>
          <p:cNvPr id="5" name="Graphic 4" descr="Teacher with solid fill">
            <a:extLst>
              <a:ext uri="{FF2B5EF4-FFF2-40B4-BE49-F238E27FC236}">
                <a16:creationId xmlns:a16="http://schemas.microsoft.com/office/drawing/2014/main" id="{DEC59EB6-AFF3-4D11-8706-57679DBEDC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76318" y="266633"/>
            <a:ext cx="914400" cy="914400"/>
          </a:xfrm>
          <a:prstGeom prst="rect">
            <a:avLst/>
          </a:prstGeom>
        </p:spPr>
      </p:pic>
      <p:pic>
        <p:nvPicPr>
          <p:cNvPr id="7" name="Graphic 6" descr="Teacher outline">
            <a:extLst>
              <a:ext uri="{FF2B5EF4-FFF2-40B4-BE49-F238E27FC236}">
                <a16:creationId xmlns:a16="http://schemas.microsoft.com/office/drawing/2014/main" id="{ACAA03CA-1263-AE8D-7AAB-0C5A80347D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4653" y="603245"/>
            <a:ext cx="914400" cy="914400"/>
          </a:xfrm>
          <a:prstGeom prst="rect">
            <a:avLst/>
          </a:prstGeom>
        </p:spPr>
      </p:pic>
      <p:pic>
        <p:nvPicPr>
          <p:cNvPr id="10" name="Graphic 9" descr="Lecturer with solid fill">
            <a:extLst>
              <a:ext uri="{FF2B5EF4-FFF2-40B4-BE49-F238E27FC236}">
                <a16:creationId xmlns:a16="http://schemas.microsoft.com/office/drawing/2014/main" id="{5180FEBE-4CE8-DC07-0B71-98B8D83D84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188" y="723833"/>
            <a:ext cx="914400" cy="914400"/>
          </a:xfrm>
          <a:prstGeom prst="rect">
            <a:avLst/>
          </a:prstGeom>
        </p:spPr>
      </p:pic>
      <p:pic>
        <p:nvPicPr>
          <p:cNvPr id="15" name="Graphic 14" descr="Lecturer outline">
            <a:extLst>
              <a:ext uri="{FF2B5EF4-FFF2-40B4-BE49-F238E27FC236}">
                <a16:creationId xmlns:a16="http://schemas.microsoft.com/office/drawing/2014/main" id="{7782C2EA-268D-A8BB-F25B-BBC200A22C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7706" y="817139"/>
            <a:ext cx="914400" cy="914400"/>
          </a:xfrm>
          <a:prstGeom prst="rect">
            <a:avLst/>
          </a:prstGeom>
        </p:spPr>
      </p:pic>
      <p:sp>
        <p:nvSpPr>
          <p:cNvPr id="16" name="TextBox 15">
            <a:extLst>
              <a:ext uri="{FF2B5EF4-FFF2-40B4-BE49-F238E27FC236}">
                <a16:creationId xmlns:a16="http://schemas.microsoft.com/office/drawing/2014/main" id="{3DD4D226-FB78-90A1-F0FC-12FA11CFA84A}"/>
              </a:ext>
            </a:extLst>
          </p:cNvPr>
          <p:cNvSpPr txBox="1"/>
          <p:nvPr/>
        </p:nvSpPr>
        <p:spPr>
          <a:xfrm>
            <a:off x="1688840" y="1516935"/>
            <a:ext cx="8658809" cy="3539430"/>
          </a:xfrm>
          <a:prstGeom prst="rect">
            <a:avLst/>
          </a:prstGeom>
          <a:noFill/>
        </p:spPr>
        <p:txBody>
          <a:bodyPr wrap="square" rtlCol="0">
            <a:spAutoFit/>
          </a:bodyPr>
          <a:lstStyle/>
          <a:p>
            <a:r>
              <a:rPr lang="en-US" sz="3200" dirty="0"/>
              <a:t>The tasks are distributed amongst software engineering team members for delivery… </a:t>
            </a:r>
            <a:br>
              <a:rPr lang="en-US" sz="3200" dirty="0"/>
            </a:br>
            <a:r>
              <a:rPr lang="en-US" sz="3200" dirty="0"/>
              <a:t>Using Continuous Delivery working in parallel once one of these tasks are completed a developer will introduce that new work to the CI system to be integrated with the rest of the project.</a:t>
            </a:r>
          </a:p>
        </p:txBody>
      </p:sp>
      <p:pic>
        <p:nvPicPr>
          <p:cNvPr id="18" name="Graphic 17" descr="Programmer male with solid fill">
            <a:extLst>
              <a:ext uri="{FF2B5EF4-FFF2-40B4-BE49-F238E27FC236}">
                <a16:creationId xmlns:a16="http://schemas.microsoft.com/office/drawing/2014/main" id="{398F25DC-D683-A902-2F15-5E1334BA609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4367" y="5131127"/>
            <a:ext cx="914400" cy="914400"/>
          </a:xfrm>
          <a:prstGeom prst="rect">
            <a:avLst/>
          </a:prstGeom>
        </p:spPr>
      </p:pic>
      <p:pic>
        <p:nvPicPr>
          <p:cNvPr id="25" name="Graphic 24" descr="Programmer female with solid fill">
            <a:extLst>
              <a:ext uri="{FF2B5EF4-FFF2-40B4-BE49-F238E27FC236}">
                <a16:creationId xmlns:a16="http://schemas.microsoft.com/office/drawing/2014/main" id="{3DD890F4-8470-020B-F58B-9AF52ACCB1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78767" y="5392267"/>
            <a:ext cx="914400" cy="914400"/>
          </a:xfrm>
          <a:prstGeom prst="rect">
            <a:avLst/>
          </a:prstGeom>
        </p:spPr>
      </p:pic>
      <p:pic>
        <p:nvPicPr>
          <p:cNvPr id="27" name="Graphic 26" descr="Binary with solid fill">
            <a:extLst>
              <a:ext uri="{FF2B5EF4-FFF2-40B4-BE49-F238E27FC236}">
                <a16:creationId xmlns:a16="http://schemas.microsoft.com/office/drawing/2014/main" id="{8E373FCA-8BA9-959B-FDD9-00305BEAE3B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302551" y="5628894"/>
            <a:ext cx="914400" cy="914400"/>
          </a:xfrm>
          <a:prstGeom prst="rect">
            <a:avLst/>
          </a:prstGeom>
        </p:spPr>
      </p:pic>
      <p:pic>
        <p:nvPicPr>
          <p:cNvPr id="29" name="Graphic 28" descr="Binary outline">
            <a:extLst>
              <a:ext uri="{FF2B5EF4-FFF2-40B4-BE49-F238E27FC236}">
                <a16:creationId xmlns:a16="http://schemas.microsoft.com/office/drawing/2014/main" id="{DA58E25D-F31A-0AF9-B229-05B8B8EF72C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171853" y="4981127"/>
            <a:ext cx="914400" cy="914400"/>
          </a:xfrm>
          <a:prstGeom prst="rect">
            <a:avLst/>
          </a:prstGeom>
        </p:spPr>
      </p:pic>
    </p:spTree>
    <p:extLst>
      <p:ext uri="{BB962C8B-B14F-4D97-AF65-F5344CB8AC3E}">
        <p14:creationId xmlns:p14="http://schemas.microsoft.com/office/powerpoint/2010/main" val="131708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FDB767-6E1E-486B-8E38-71455A73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8054BD-F673-433D-AAB5-3407222A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6096002" cy="6858000"/>
          </a:xfrm>
          <a:prstGeom prst="rect">
            <a:avLst/>
          </a:prstGeom>
          <a:solidFill>
            <a:srgbClr val="FFFFFF"/>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7123199-10C0-4FC8-AEE0-8EEC97A26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C453CCF-DF16-4E2B-9E51-CEC7C0A2B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9105" y="0"/>
            <a:ext cx="9144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3EF4D34-FDBA-40BC-B666-A5CDF8B000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2963333"/>
            <a:ext cx="1896535" cy="2218267"/>
            <a:chOff x="10292292" y="2963333"/>
            <a:chExt cx="1896535" cy="2218267"/>
          </a:xfrm>
        </p:grpSpPr>
        <p:cxnSp>
          <p:nvCxnSpPr>
            <p:cNvPr id="26" name="Straight Connector 25">
              <a:extLst>
                <a:ext uri="{FF2B5EF4-FFF2-40B4-BE49-F238E27FC236}">
                  <a16:creationId xmlns:a16="http://schemas.microsoft.com/office/drawing/2014/main" id="{F480576D-7D90-4190-A9B4-0AF8F034CA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400E164-5E40-4749-BD83-180844C084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AA2F8AC-5516-4094-B54C-F6D968DB14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11DE429-F182-4584-A22E-3A93AF2491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E0091AD-70B8-41E1-821E-F0BA34C3E5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9" name="Graphic 8" descr="Meeting with solid fill">
            <a:extLst>
              <a:ext uri="{FF2B5EF4-FFF2-40B4-BE49-F238E27FC236}">
                <a16:creationId xmlns:a16="http://schemas.microsoft.com/office/drawing/2014/main" id="{2C8C6808-7F31-7845-7DAA-D055731D33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505" y="785052"/>
            <a:ext cx="1685348" cy="1685348"/>
          </a:xfrm>
          <a:prstGeom prst="rect">
            <a:avLst/>
          </a:prstGeom>
        </p:spPr>
      </p:pic>
      <p:pic>
        <p:nvPicPr>
          <p:cNvPr id="13" name="Graphic 12" descr="Meeting outline">
            <a:extLst>
              <a:ext uri="{FF2B5EF4-FFF2-40B4-BE49-F238E27FC236}">
                <a16:creationId xmlns:a16="http://schemas.microsoft.com/office/drawing/2014/main" id="{E000CC75-39AE-5208-3EDB-EF8654D0AA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56825" y="781539"/>
            <a:ext cx="1743063" cy="1743063"/>
          </a:xfrm>
          <a:prstGeom prst="rect">
            <a:avLst/>
          </a:prstGeom>
        </p:spPr>
      </p:pic>
      <p:sp>
        <p:nvSpPr>
          <p:cNvPr id="15" name="Thought Bubble: Cloud 14">
            <a:extLst>
              <a:ext uri="{FF2B5EF4-FFF2-40B4-BE49-F238E27FC236}">
                <a16:creationId xmlns:a16="http://schemas.microsoft.com/office/drawing/2014/main" id="{6861DD02-54F9-5D72-BE52-B3BF8AA0C9A9}"/>
              </a:ext>
            </a:extLst>
          </p:cNvPr>
          <p:cNvSpPr/>
          <p:nvPr/>
        </p:nvSpPr>
        <p:spPr>
          <a:xfrm>
            <a:off x="1921079" y="781539"/>
            <a:ext cx="511746" cy="309030"/>
          </a:xfrm>
          <a:prstGeom prst="cloud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hought Bubble: Cloud 15">
            <a:extLst>
              <a:ext uri="{FF2B5EF4-FFF2-40B4-BE49-F238E27FC236}">
                <a16:creationId xmlns:a16="http://schemas.microsoft.com/office/drawing/2014/main" id="{4EFA3759-B975-28F7-4AC5-2445D7DDADEA}"/>
              </a:ext>
            </a:extLst>
          </p:cNvPr>
          <p:cNvSpPr/>
          <p:nvPr/>
        </p:nvSpPr>
        <p:spPr>
          <a:xfrm flipH="1">
            <a:off x="3590488" y="629174"/>
            <a:ext cx="622444" cy="385894"/>
          </a:xfrm>
          <a:prstGeom prst="cloudCallout">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8EBBF4E-6E33-E4DC-FAA0-9F799AA8D690}"/>
              </a:ext>
            </a:extLst>
          </p:cNvPr>
          <p:cNvSpPr txBox="1"/>
          <p:nvPr/>
        </p:nvSpPr>
        <p:spPr>
          <a:xfrm>
            <a:off x="6159163" y="1562843"/>
            <a:ext cx="6107184" cy="2554545"/>
          </a:xfrm>
          <a:prstGeom prst="rect">
            <a:avLst/>
          </a:prstGeom>
          <a:noFill/>
        </p:spPr>
        <p:txBody>
          <a:bodyPr wrap="square">
            <a:spAutoFit/>
          </a:bodyPr>
          <a:lstStyle/>
          <a:p>
            <a:r>
              <a:rPr lang="en-US" sz="4000" b="0" i="0" dirty="0">
                <a:solidFill>
                  <a:srgbClr val="091E42"/>
                </a:solidFill>
                <a:effectLst/>
                <a:latin typeface="Charlie Text"/>
              </a:rPr>
              <a:t>CI enables organizations to scale in engineering team size, codebase size, and infrastructure.</a:t>
            </a:r>
            <a:endParaRPr lang="en-US" sz="40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DDE9637-E838-F6C6-5ED0-64ED6BC08757}"/>
              </a:ext>
            </a:extLst>
          </p:cNvPr>
          <p:cNvSpPr txBox="1"/>
          <p:nvPr/>
        </p:nvSpPr>
        <p:spPr>
          <a:xfrm>
            <a:off x="7122253" y="209725"/>
            <a:ext cx="4387442"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TEAMS</a:t>
            </a:r>
          </a:p>
        </p:txBody>
      </p:sp>
      <p:sp>
        <p:nvSpPr>
          <p:cNvPr id="2" name="AutoShape 2" descr="How to Create a Product Roadmap: A 7-Step Guide | Net Solutions">
            <a:extLst>
              <a:ext uri="{FF2B5EF4-FFF2-40B4-BE49-F238E27FC236}">
                <a16:creationId xmlns:a16="http://schemas.microsoft.com/office/drawing/2014/main" id="{527E4041-92B6-F8CE-A589-584A6A310D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ow to Create a Product Roadmap: A 7-Step Guide | Net Solutions">
            <a:extLst>
              <a:ext uri="{FF2B5EF4-FFF2-40B4-BE49-F238E27FC236}">
                <a16:creationId xmlns:a16="http://schemas.microsoft.com/office/drawing/2014/main" id="{63FEDF17-E1F8-CCEE-4E29-263EA21516B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ow to Create a Product Roadmap: A 7-Step Guide | Net Solutions">
            <a:extLst>
              <a:ext uri="{FF2B5EF4-FFF2-40B4-BE49-F238E27FC236}">
                <a16:creationId xmlns:a16="http://schemas.microsoft.com/office/drawing/2014/main" id="{7E944EA5-CAA5-6937-4852-D6FEF5BED0C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phic 5" descr="Board Of Directors with solid fill">
            <a:extLst>
              <a:ext uri="{FF2B5EF4-FFF2-40B4-BE49-F238E27FC236}">
                <a16:creationId xmlns:a16="http://schemas.microsoft.com/office/drawing/2014/main" id="{2BB7EDA5-1CE4-3EC3-CE8E-F18A3E8E12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02154" y="4098546"/>
            <a:ext cx="2515039" cy="2515039"/>
          </a:xfrm>
          <a:prstGeom prst="rect">
            <a:avLst/>
          </a:prstGeom>
        </p:spPr>
      </p:pic>
      <p:sp>
        <p:nvSpPr>
          <p:cNvPr id="7" name="TextBox 6">
            <a:extLst>
              <a:ext uri="{FF2B5EF4-FFF2-40B4-BE49-F238E27FC236}">
                <a16:creationId xmlns:a16="http://schemas.microsoft.com/office/drawing/2014/main" id="{86F4FA25-BE83-E74D-2B06-C96E20EC3037}"/>
              </a:ext>
            </a:extLst>
          </p:cNvPr>
          <p:cNvSpPr txBox="1"/>
          <p:nvPr/>
        </p:nvSpPr>
        <p:spPr>
          <a:xfrm>
            <a:off x="2105825" y="3701534"/>
            <a:ext cx="1786560" cy="369332"/>
          </a:xfrm>
          <a:prstGeom prst="rect">
            <a:avLst/>
          </a:prstGeom>
          <a:noFill/>
        </p:spPr>
        <p:txBody>
          <a:bodyPr wrap="square" rtlCol="0">
            <a:spAutoFit/>
          </a:bodyPr>
          <a:lstStyle/>
          <a:p>
            <a:r>
              <a:rPr lang="en-US" b="1" u="sng" dirty="0">
                <a:solidFill>
                  <a:schemeClr val="bg1"/>
                </a:solidFill>
              </a:rPr>
              <a:t>TOO BIG…..</a:t>
            </a:r>
          </a:p>
        </p:txBody>
      </p:sp>
      <p:sp>
        <p:nvSpPr>
          <p:cNvPr id="10" name="TextBox 9">
            <a:extLst>
              <a:ext uri="{FF2B5EF4-FFF2-40B4-BE49-F238E27FC236}">
                <a16:creationId xmlns:a16="http://schemas.microsoft.com/office/drawing/2014/main" id="{861F0984-9467-39AA-8C22-D88C34B2DA75}"/>
              </a:ext>
            </a:extLst>
          </p:cNvPr>
          <p:cNvSpPr txBox="1"/>
          <p:nvPr/>
        </p:nvSpPr>
        <p:spPr>
          <a:xfrm>
            <a:off x="788565" y="2281806"/>
            <a:ext cx="1996580" cy="369332"/>
          </a:xfrm>
          <a:prstGeom prst="rect">
            <a:avLst/>
          </a:prstGeom>
          <a:noFill/>
        </p:spPr>
        <p:txBody>
          <a:bodyPr wrap="square" rtlCol="0">
            <a:spAutoFit/>
          </a:bodyPr>
          <a:lstStyle/>
          <a:p>
            <a:r>
              <a:rPr lang="en-US" dirty="0">
                <a:solidFill>
                  <a:schemeClr val="bg1"/>
                </a:solidFill>
              </a:rPr>
              <a:t>JUST RIGHT….</a:t>
            </a:r>
          </a:p>
        </p:txBody>
      </p:sp>
      <p:sp>
        <p:nvSpPr>
          <p:cNvPr id="12" name="TextBox 11">
            <a:extLst>
              <a:ext uri="{FF2B5EF4-FFF2-40B4-BE49-F238E27FC236}">
                <a16:creationId xmlns:a16="http://schemas.microsoft.com/office/drawing/2014/main" id="{23EC3269-9533-62A1-3133-74B08D9A800A}"/>
              </a:ext>
            </a:extLst>
          </p:cNvPr>
          <p:cNvSpPr txBox="1"/>
          <p:nvPr/>
        </p:nvSpPr>
        <p:spPr>
          <a:xfrm>
            <a:off x="3208710" y="2631977"/>
            <a:ext cx="6132352" cy="369332"/>
          </a:xfrm>
          <a:prstGeom prst="rect">
            <a:avLst/>
          </a:prstGeom>
          <a:noFill/>
        </p:spPr>
        <p:txBody>
          <a:bodyPr wrap="square">
            <a:spAutoFit/>
          </a:bodyPr>
          <a:lstStyle/>
          <a:p>
            <a:r>
              <a:rPr lang="en-US" dirty="0">
                <a:solidFill>
                  <a:schemeClr val="bg1"/>
                </a:solidFill>
              </a:rPr>
              <a:t>JUST RIGHT….</a:t>
            </a:r>
          </a:p>
        </p:txBody>
      </p:sp>
    </p:spTree>
    <p:extLst>
      <p:ext uri="{BB962C8B-B14F-4D97-AF65-F5344CB8AC3E}">
        <p14:creationId xmlns:p14="http://schemas.microsoft.com/office/powerpoint/2010/main" val="293782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0A6C9C-63D1-4992-B760-435EF6A27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472CD18-D7D2-4DD8-87FB-A7A564C5C2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FEA8D90-CEC1-4C99-B9B2-A923F53BD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DFE5E72-3155-4571-899B-68E964BE45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F73A57D-E499-4073-A0F1-3F9A0086AE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4" name="Rectangle 23">
            <a:extLst>
              <a:ext uri="{FF2B5EF4-FFF2-40B4-BE49-F238E27FC236}">
                <a16:creationId xmlns:a16="http://schemas.microsoft.com/office/drawing/2014/main" id="{D0E0D055-82B3-47E5-A421-C439E9F24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Diagonal Corner Rectangle 12">
            <a:extLst>
              <a:ext uri="{FF2B5EF4-FFF2-40B4-BE49-F238E27FC236}">
                <a16:creationId xmlns:a16="http://schemas.microsoft.com/office/drawing/2014/main" id="{2CAC8A53-A07F-4647-B003-51A924F3F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2995535"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nip Diagonal Corner Rectangle 27">
            <a:extLst>
              <a:ext uri="{FF2B5EF4-FFF2-40B4-BE49-F238E27FC236}">
                <a16:creationId xmlns:a16="http://schemas.microsoft.com/office/drawing/2014/main" id="{A5297663-788D-4612-AD5B-5BB11E659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95499" y="690851"/>
            <a:ext cx="2995535"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EF324E1F-DAC3-43B5-944C-6D74CCA0A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FE5E1E0D-50D6-46D6-A32E-B3810926B6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42E947C-94B9-403C-B7D6-5EA4D0FA2F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8BE7905-047B-4FB0-9831-CD668AABDE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8376464-DAC4-4C40-AF2D-BBF41DCA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A255588-7F24-4FDC-9D1B-94A054291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7" name="Snip Diagonal Corner Rectangle 31">
            <a:extLst>
              <a:ext uri="{FF2B5EF4-FFF2-40B4-BE49-F238E27FC236}">
                <a16:creationId xmlns:a16="http://schemas.microsoft.com/office/drawing/2014/main" id="{2CA64412-2AB6-4391-A38D-E4C8F587B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6780" y="690851"/>
            <a:ext cx="2995535"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7E8DEAC-205B-8A53-D686-753459ED13D7}"/>
              </a:ext>
            </a:extLst>
          </p:cNvPr>
          <p:cNvSpPr txBox="1"/>
          <p:nvPr/>
        </p:nvSpPr>
        <p:spPr>
          <a:xfrm>
            <a:off x="1572278" y="4341527"/>
            <a:ext cx="8092828" cy="2554545"/>
          </a:xfrm>
          <a:prstGeom prst="rect">
            <a:avLst/>
          </a:prstGeom>
          <a:noFill/>
        </p:spPr>
        <p:txBody>
          <a:bodyPr wrap="square" rtlCol="0">
            <a:spAutoFit/>
          </a:bodyPr>
          <a:lstStyle/>
          <a:p>
            <a:r>
              <a:rPr lang="en-US" sz="4000" b="1" dirty="0">
                <a:solidFill>
                  <a:schemeClr val="bg1"/>
                </a:solidFill>
              </a:rPr>
              <a:t>Continuous Integration allows each team member to own a new code change through to release</a:t>
            </a:r>
          </a:p>
        </p:txBody>
      </p:sp>
      <p:pic>
        <p:nvPicPr>
          <p:cNvPr id="8" name="Graphic 7" descr="Arrow Right with solid fill">
            <a:extLst>
              <a:ext uri="{FF2B5EF4-FFF2-40B4-BE49-F238E27FC236}">
                <a16:creationId xmlns:a16="http://schemas.microsoft.com/office/drawing/2014/main" id="{9862409B-C5A7-E8C3-5FA1-26FA9B68A8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89275" y="1688425"/>
            <a:ext cx="914400" cy="914400"/>
          </a:xfrm>
          <a:prstGeom prst="rect">
            <a:avLst/>
          </a:prstGeom>
        </p:spPr>
      </p:pic>
      <p:pic>
        <p:nvPicPr>
          <p:cNvPr id="11" name="Picture 10">
            <a:extLst>
              <a:ext uri="{FF2B5EF4-FFF2-40B4-BE49-F238E27FC236}">
                <a16:creationId xmlns:a16="http://schemas.microsoft.com/office/drawing/2014/main" id="{4E06C015-BA37-ACF9-0717-CC63032F98AC}"/>
              </a:ext>
            </a:extLst>
          </p:cNvPr>
          <p:cNvPicPr>
            <a:picLocks noChangeAspect="1"/>
          </p:cNvPicPr>
          <p:nvPr/>
        </p:nvPicPr>
        <p:blipFill>
          <a:blip r:embed="rId4"/>
          <a:stretch>
            <a:fillRect/>
          </a:stretch>
        </p:blipFill>
        <p:spPr>
          <a:xfrm>
            <a:off x="6712209" y="1671804"/>
            <a:ext cx="914479" cy="914479"/>
          </a:xfrm>
          <a:prstGeom prst="rect">
            <a:avLst/>
          </a:prstGeom>
        </p:spPr>
      </p:pic>
      <p:pic>
        <p:nvPicPr>
          <p:cNvPr id="13" name="Graphic 12" descr="Programmer male outline">
            <a:extLst>
              <a:ext uri="{FF2B5EF4-FFF2-40B4-BE49-F238E27FC236}">
                <a16:creationId xmlns:a16="http://schemas.microsoft.com/office/drawing/2014/main" id="{87AEA0E6-7FFE-F211-8C19-475241DDA7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8951" y="1442216"/>
            <a:ext cx="1842851" cy="1842851"/>
          </a:xfrm>
          <a:prstGeom prst="rect">
            <a:avLst/>
          </a:prstGeom>
        </p:spPr>
      </p:pic>
      <p:pic>
        <p:nvPicPr>
          <p:cNvPr id="17" name="Graphic 16" descr="Morse Code with solid fill">
            <a:extLst>
              <a:ext uri="{FF2B5EF4-FFF2-40B4-BE49-F238E27FC236}">
                <a16:creationId xmlns:a16="http://schemas.microsoft.com/office/drawing/2014/main" id="{B0FF516A-1F69-3A15-9681-8679D5CC57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84187" y="1296744"/>
            <a:ext cx="2214396" cy="2214396"/>
          </a:xfrm>
          <a:prstGeom prst="rect">
            <a:avLst/>
          </a:prstGeom>
        </p:spPr>
      </p:pic>
      <p:pic>
        <p:nvPicPr>
          <p:cNvPr id="21" name="Graphic 20" descr="Online meeting outline">
            <a:extLst>
              <a:ext uri="{FF2B5EF4-FFF2-40B4-BE49-F238E27FC236}">
                <a16:creationId xmlns:a16="http://schemas.microsoft.com/office/drawing/2014/main" id="{56D4CF4A-77E7-8EC5-C6F7-5DBD492F2FB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87663" y="1294464"/>
            <a:ext cx="1463008" cy="1463008"/>
          </a:xfrm>
          <a:prstGeom prst="rect">
            <a:avLst/>
          </a:prstGeom>
        </p:spPr>
      </p:pic>
      <p:sp>
        <p:nvSpPr>
          <p:cNvPr id="23" name="TextBox 22">
            <a:extLst>
              <a:ext uri="{FF2B5EF4-FFF2-40B4-BE49-F238E27FC236}">
                <a16:creationId xmlns:a16="http://schemas.microsoft.com/office/drawing/2014/main" id="{3BAB33B3-0811-E665-159B-5E2EDC8B910C}"/>
              </a:ext>
            </a:extLst>
          </p:cNvPr>
          <p:cNvSpPr txBox="1"/>
          <p:nvPr/>
        </p:nvSpPr>
        <p:spPr>
          <a:xfrm>
            <a:off x="950213" y="3452820"/>
            <a:ext cx="2552835" cy="383756"/>
          </a:xfrm>
          <a:prstGeom prst="rect">
            <a:avLst/>
          </a:prstGeom>
          <a:noFill/>
        </p:spPr>
        <p:txBody>
          <a:bodyPr wrap="square" rtlCol="0">
            <a:spAutoFit/>
          </a:bodyPr>
          <a:lstStyle/>
          <a:p>
            <a:r>
              <a:rPr lang="en-US" dirty="0">
                <a:solidFill>
                  <a:schemeClr val="bg1"/>
                </a:solidFill>
              </a:rPr>
              <a:t>DEVELOPERS OWN</a:t>
            </a:r>
          </a:p>
        </p:txBody>
      </p:sp>
      <p:sp>
        <p:nvSpPr>
          <p:cNvPr id="25" name="TextBox 24">
            <a:extLst>
              <a:ext uri="{FF2B5EF4-FFF2-40B4-BE49-F238E27FC236}">
                <a16:creationId xmlns:a16="http://schemas.microsoft.com/office/drawing/2014/main" id="{5FF676F8-5FB0-3D5D-8B77-7414C4834074}"/>
              </a:ext>
            </a:extLst>
          </p:cNvPr>
          <p:cNvSpPr txBox="1"/>
          <p:nvPr/>
        </p:nvSpPr>
        <p:spPr>
          <a:xfrm>
            <a:off x="4395223" y="3385990"/>
            <a:ext cx="2547955" cy="369332"/>
          </a:xfrm>
          <a:prstGeom prst="rect">
            <a:avLst/>
          </a:prstGeom>
          <a:noFill/>
        </p:spPr>
        <p:txBody>
          <a:bodyPr wrap="square" rtlCol="0">
            <a:spAutoFit/>
          </a:bodyPr>
          <a:lstStyle/>
          <a:p>
            <a:r>
              <a:rPr lang="en-US" dirty="0">
                <a:solidFill>
                  <a:schemeClr val="bg1"/>
                </a:solidFill>
              </a:rPr>
              <a:t>CODE CHANGE</a:t>
            </a:r>
          </a:p>
        </p:txBody>
      </p:sp>
      <p:sp>
        <p:nvSpPr>
          <p:cNvPr id="27" name="TextBox 26">
            <a:extLst>
              <a:ext uri="{FF2B5EF4-FFF2-40B4-BE49-F238E27FC236}">
                <a16:creationId xmlns:a16="http://schemas.microsoft.com/office/drawing/2014/main" id="{AD547342-57A1-6F4F-26DE-800FAAA83980}"/>
              </a:ext>
            </a:extLst>
          </p:cNvPr>
          <p:cNvSpPr txBox="1"/>
          <p:nvPr/>
        </p:nvSpPr>
        <p:spPr>
          <a:xfrm>
            <a:off x="7417351" y="3244334"/>
            <a:ext cx="2720951" cy="369332"/>
          </a:xfrm>
          <a:prstGeom prst="rect">
            <a:avLst/>
          </a:prstGeom>
          <a:noFill/>
        </p:spPr>
        <p:txBody>
          <a:bodyPr wrap="square" rtlCol="0">
            <a:spAutoFit/>
          </a:bodyPr>
          <a:lstStyle/>
          <a:p>
            <a:r>
              <a:rPr lang="en-US" dirty="0">
                <a:solidFill>
                  <a:schemeClr val="bg1"/>
                </a:solidFill>
              </a:rPr>
              <a:t>THROUGH TO RELEASE</a:t>
            </a:r>
          </a:p>
        </p:txBody>
      </p:sp>
    </p:spTree>
    <p:extLst>
      <p:ext uri="{BB962C8B-B14F-4D97-AF65-F5344CB8AC3E}">
        <p14:creationId xmlns:p14="http://schemas.microsoft.com/office/powerpoint/2010/main" val="270271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440C0CA-838E-4461-A3FF-E65C85C4E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66139B5B-77C0-4942-93E8-1432494CE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6131FEA-D63F-4147-8767-29C3E933DF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D0C221E-BB1E-4BE1-872C-0BD861BD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B57387A-F8A0-4901-B148-E91FC0C25F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76C5353-C68E-424E-A459-A6EF88D6D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5" name="Rectangle 34">
            <a:extLst>
              <a:ext uri="{FF2B5EF4-FFF2-40B4-BE49-F238E27FC236}">
                <a16:creationId xmlns:a16="http://schemas.microsoft.com/office/drawing/2014/main" id="{0E2F306A-EACD-45DC-B0AD-B4BE32590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0A550AE-13EB-53DD-2BA2-4125AE446E5E}"/>
              </a:ext>
            </a:extLst>
          </p:cNvPr>
          <p:cNvSpPr txBox="1"/>
          <p:nvPr/>
        </p:nvSpPr>
        <p:spPr>
          <a:xfrm>
            <a:off x="4552378" y="4487332"/>
            <a:ext cx="5556822" cy="1507067"/>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300" cap="all" dirty="0">
              <a:ln w="3175" cmpd="sng">
                <a:noFill/>
              </a:ln>
              <a:latin typeface="+mj-lt"/>
              <a:ea typeface="+mj-ea"/>
              <a:cs typeface="+mj-cs"/>
            </a:endParaRPr>
          </a:p>
        </p:txBody>
      </p:sp>
      <p:sp>
        <p:nvSpPr>
          <p:cNvPr id="37" name="Rectangle 36">
            <a:extLst>
              <a:ext uri="{FF2B5EF4-FFF2-40B4-BE49-F238E27FC236}">
                <a16:creationId xmlns:a16="http://schemas.microsoft.com/office/drawing/2014/main" id="{CFAED95C-57A9-4B1B-BCCD-C30862465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Clipboard Partially Crossed with solid fill">
            <a:extLst>
              <a:ext uri="{FF2B5EF4-FFF2-40B4-BE49-F238E27FC236}">
                <a16:creationId xmlns:a16="http://schemas.microsoft.com/office/drawing/2014/main" id="{4B311BEE-D852-7F9C-5FFC-5D06BD7C07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885" y="419722"/>
            <a:ext cx="1854060" cy="1854060"/>
          </a:xfrm>
          <a:prstGeom prst="rect">
            <a:avLst/>
          </a:prstGeom>
        </p:spPr>
      </p:pic>
      <p:pic>
        <p:nvPicPr>
          <p:cNvPr id="21" name="Graphic 20" descr="Clipboard Partially Checked with solid fill">
            <a:extLst>
              <a:ext uri="{FF2B5EF4-FFF2-40B4-BE49-F238E27FC236}">
                <a16:creationId xmlns:a16="http://schemas.microsoft.com/office/drawing/2014/main" id="{0D317988-70CE-1755-1BB7-1A1CCA7CD8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3221" y="2204050"/>
            <a:ext cx="1854060" cy="1854060"/>
          </a:xfrm>
          <a:prstGeom prst="rect">
            <a:avLst/>
          </a:prstGeom>
        </p:spPr>
      </p:pic>
      <p:grpSp>
        <p:nvGrpSpPr>
          <p:cNvPr id="39" name="Group 38">
            <a:extLst>
              <a:ext uri="{FF2B5EF4-FFF2-40B4-BE49-F238E27FC236}">
                <a16:creationId xmlns:a16="http://schemas.microsoft.com/office/drawing/2014/main" id="{7628126E-4AB5-46CE-8202-5A895CF21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1E13714C-A02D-4839-BBDA-0C39D99F68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4664EA9-3F8D-48CE-B998-C3CD7DC837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8EE868B0-0996-44D3-88FB-A67E7E254F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F4ADDB5-6815-4FA7-9775-23B43B6D8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FB02412-43C8-4475-BB67-A0EF66430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 name="Graphic 2" descr="Checklist with solid fill">
            <a:extLst>
              <a:ext uri="{FF2B5EF4-FFF2-40B4-BE49-F238E27FC236}">
                <a16:creationId xmlns:a16="http://schemas.microsoft.com/office/drawing/2014/main" id="{49D8F102-1521-290E-BF99-C5E647FA0E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8778" y="4333479"/>
            <a:ext cx="1939313" cy="1939313"/>
          </a:xfrm>
          <a:prstGeom prst="rect">
            <a:avLst/>
          </a:prstGeom>
        </p:spPr>
      </p:pic>
      <p:sp>
        <p:nvSpPr>
          <p:cNvPr id="4" name="TextBox 3">
            <a:extLst>
              <a:ext uri="{FF2B5EF4-FFF2-40B4-BE49-F238E27FC236}">
                <a16:creationId xmlns:a16="http://schemas.microsoft.com/office/drawing/2014/main" id="{B590BA5A-A583-8CA2-1BA9-E19B4B7A5E9A}"/>
              </a:ext>
            </a:extLst>
          </p:cNvPr>
          <p:cNvSpPr txBox="1"/>
          <p:nvPr/>
        </p:nvSpPr>
        <p:spPr>
          <a:xfrm>
            <a:off x="4169328" y="555395"/>
            <a:ext cx="8577573" cy="1107996"/>
          </a:xfrm>
          <a:prstGeom prst="rect">
            <a:avLst/>
          </a:prstGeom>
          <a:noFill/>
        </p:spPr>
        <p:txBody>
          <a:bodyPr wrap="square" rtlCol="0">
            <a:spAutoFit/>
          </a:bodyPr>
          <a:lstStyle/>
          <a:p>
            <a:r>
              <a:rPr lang="en-US" sz="4800" b="1" i="0" dirty="0">
                <a:solidFill>
                  <a:srgbClr val="253858"/>
                </a:solidFill>
                <a:effectLst/>
                <a:latin typeface="Charlie Display"/>
              </a:rPr>
              <a:t>IMPROVE THE FEEDBACK LOOP</a:t>
            </a:r>
          </a:p>
          <a:p>
            <a:endParaRPr lang="en-US" b="1" dirty="0"/>
          </a:p>
        </p:txBody>
      </p:sp>
      <p:sp>
        <p:nvSpPr>
          <p:cNvPr id="5" name="TextBox 4">
            <a:extLst>
              <a:ext uri="{FF2B5EF4-FFF2-40B4-BE49-F238E27FC236}">
                <a16:creationId xmlns:a16="http://schemas.microsoft.com/office/drawing/2014/main" id="{A3AA868C-0DDC-8E3F-D8F7-2D88C1EFD020}"/>
              </a:ext>
            </a:extLst>
          </p:cNvPr>
          <p:cNvSpPr txBox="1"/>
          <p:nvPr/>
        </p:nvSpPr>
        <p:spPr>
          <a:xfrm>
            <a:off x="4293184" y="1576907"/>
            <a:ext cx="7214532" cy="3416320"/>
          </a:xfrm>
          <a:prstGeom prst="rect">
            <a:avLst/>
          </a:prstGeom>
          <a:noFill/>
        </p:spPr>
        <p:txBody>
          <a:bodyPr wrap="square" rtlCol="0">
            <a:spAutoFit/>
          </a:bodyPr>
          <a:lstStyle/>
          <a:p>
            <a:r>
              <a:rPr lang="en-US" sz="3600" b="0" i="0" dirty="0">
                <a:solidFill>
                  <a:srgbClr val="091E42"/>
                </a:solidFill>
                <a:effectLst/>
                <a:latin typeface="Charlie Text"/>
              </a:rPr>
              <a:t>Product teams can test ideas and iterate product designs faster with an optimized CI platform. Changes can be rapidly pushed and measured for success. Bugs or other issues can be quickly addressed and repaired.</a:t>
            </a:r>
            <a:endParaRPr lang="en-US" sz="3600" dirty="0"/>
          </a:p>
        </p:txBody>
      </p:sp>
      <p:sp>
        <p:nvSpPr>
          <p:cNvPr id="6" name="Flowchart: Connector 5">
            <a:extLst>
              <a:ext uri="{FF2B5EF4-FFF2-40B4-BE49-F238E27FC236}">
                <a16:creationId xmlns:a16="http://schemas.microsoft.com/office/drawing/2014/main" id="{AF8B2C36-0040-B71F-BAC9-730464CE1DE7}"/>
              </a:ext>
            </a:extLst>
          </p:cNvPr>
          <p:cNvSpPr/>
          <p:nvPr/>
        </p:nvSpPr>
        <p:spPr>
          <a:xfrm>
            <a:off x="1015834" y="419722"/>
            <a:ext cx="2030162" cy="1854060"/>
          </a:xfrm>
          <a:prstGeom prst="flowChartConnector">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DD88430-BB15-2E09-9254-22A1789D6924}"/>
              </a:ext>
            </a:extLst>
          </p:cNvPr>
          <p:cNvCxnSpPr>
            <a:stCxn id="6" idx="7"/>
          </p:cNvCxnSpPr>
          <p:nvPr/>
        </p:nvCxnSpPr>
        <p:spPr>
          <a:xfrm flipH="1">
            <a:off x="1417739" y="691243"/>
            <a:ext cx="1330947" cy="1389227"/>
          </a:xfrm>
          <a:prstGeom prst="line">
            <a:avLst/>
          </a:prstGeom>
          <a:ln w="76200"/>
        </p:spPr>
        <p:style>
          <a:lnRef idx="2">
            <a:schemeClr val="accent6"/>
          </a:lnRef>
          <a:fillRef idx="0">
            <a:schemeClr val="accent6"/>
          </a:fillRef>
          <a:effectRef idx="1">
            <a:schemeClr val="accent6"/>
          </a:effectRef>
          <a:fontRef idx="minor">
            <a:schemeClr val="tx1"/>
          </a:fontRef>
        </p:style>
      </p:cxnSp>
      <p:sp>
        <p:nvSpPr>
          <p:cNvPr id="9" name="Flowchart: Connector 8">
            <a:extLst>
              <a:ext uri="{FF2B5EF4-FFF2-40B4-BE49-F238E27FC236}">
                <a16:creationId xmlns:a16="http://schemas.microsoft.com/office/drawing/2014/main" id="{6F68195D-5EFF-B267-B9AC-308E00C18D21}"/>
              </a:ext>
            </a:extLst>
          </p:cNvPr>
          <p:cNvSpPr/>
          <p:nvPr/>
        </p:nvSpPr>
        <p:spPr>
          <a:xfrm>
            <a:off x="1069348" y="2263314"/>
            <a:ext cx="2030162" cy="1854060"/>
          </a:xfrm>
          <a:prstGeom prst="flowChartConnector">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24736B-BF29-72AF-799F-95C2A8A2739D}"/>
              </a:ext>
            </a:extLst>
          </p:cNvPr>
          <p:cNvCxnSpPr/>
          <p:nvPr/>
        </p:nvCxnSpPr>
        <p:spPr>
          <a:xfrm flipH="1">
            <a:off x="1443644" y="2471332"/>
            <a:ext cx="1330947" cy="1389227"/>
          </a:xfrm>
          <a:prstGeom prst="line">
            <a:avLst/>
          </a:prstGeom>
          <a:ln w="76200"/>
        </p:spPr>
        <p:style>
          <a:lnRef idx="2">
            <a:schemeClr val="accent6"/>
          </a:lnRef>
          <a:fillRef idx="0">
            <a:schemeClr val="accent6"/>
          </a:fillRef>
          <a:effectRef idx="1">
            <a:schemeClr val="accent6"/>
          </a:effectRef>
          <a:fontRef idx="minor">
            <a:schemeClr val="tx1"/>
          </a:fontRef>
        </p:style>
      </p:cxnSp>
      <p:sp>
        <p:nvSpPr>
          <p:cNvPr id="11" name="Flowchart: Connector 10">
            <a:extLst>
              <a:ext uri="{FF2B5EF4-FFF2-40B4-BE49-F238E27FC236}">
                <a16:creationId xmlns:a16="http://schemas.microsoft.com/office/drawing/2014/main" id="{6A34468A-36B4-4649-7415-20DCA0BD86D2}"/>
              </a:ext>
            </a:extLst>
          </p:cNvPr>
          <p:cNvSpPr/>
          <p:nvPr/>
        </p:nvSpPr>
        <p:spPr>
          <a:xfrm>
            <a:off x="1048434" y="4211942"/>
            <a:ext cx="2135324" cy="2226335"/>
          </a:xfrm>
          <a:prstGeom prst="flowChartConnector">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7435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453</TotalTime>
  <Words>296</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Charlie Display</vt:lpstr>
      <vt:lpstr>Charlie Text</vt:lpstr>
      <vt:lpstr>Times New Roman</vt:lpstr>
      <vt:lpstr>Wingdings 3</vt:lpstr>
      <vt:lpstr>Slice</vt:lpstr>
      <vt:lpstr>PowerPoint Presentation</vt:lpstr>
      <vt:lpstr>Developers frequently merge code changes by placing it in a central repository where builds and tests then run.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TWO PIZZA RULE</dc:title>
  <dc:creator>Anita Taylor</dc:creator>
  <cp:lastModifiedBy>Anita Taylor</cp:lastModifiedBy>
  <cp:revision>5</cp:revision>
  <dcterms:created xsi:type="dcterms:W3CDTF">2022-10-30T23:13:17Z</dcterms:created>
  <dcterms:modified xsi:type="dcterms:W3CDTF">2022-11-22T04:27:01Z</dcterms:modified>
</cp:coreProperties>
</file>