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7" r:id="rId2"/>
    <p:sldId id="258" r:id="rId3"/>
    <p:sldId id="259" r:id="rId4"/>
    <p:sldId id="260" r:id="rId5"/>
    <p:sldId id="266" r:id="rId6"/>
    <p:sldId id="261" r:id="rId7"/>
    <p:sldId id="267" r:id="rId8"/>
    <p:sldId id="269" r:id="rId9"/>
    <p:sldId id="268"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1" d="100"/>
          <a:sy n="101" d="100"/>
        </p:scale>
        <p:origin x="12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0228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C28A28C-4C6A-46EA-90C0-4EE0B89CC5C7}" type="datetimeFigureOut">
              <a:rPr lang="en-US" smtClean="0"/>
              <a:pPr/>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4008183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034698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58314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070934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43255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799255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116266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33215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99741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4239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28A28C-4C6A-46EA-90C0-4EE0B89CC5C7}"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4902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8A28C-4C6A-46EA-90C0-4EE0B89CC5C7}" type="datetimeFigureOut">
              <a:rPr lang="en-US" smtClean="0"/>
              <a:t>12/10/2022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42567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28A28C-4C6A-46EA-90C0-4EE0B89CC5C7}" type="datetimeFigureOut">
              <a:rPr lang="en-US" smtClean="0"/>
              <a:t>12/10/2022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696973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8A28C-4C6A-46EA-90C0-4EE0B89CC5C7}" type="datetimeFigureOut">
              <a:rPr lang="en-US" smtClean="0"/>
              <a:t>12/10/2022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76072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8A28C-4C6A-46EA-90C0-4EE0B89CC5C7}"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111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8A28C-4C6A-46EA-90C0-4EE0B89CC5C7}"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508546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C28A28C-4C6A-46EA-90C0-4EE0B89CC5C7}" type="datetimeFigureOut">
              <a:rPr lang="en-US" smtClean="0"/>
              <a:pPr/>
              <a:t>12/10/2022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655630064"/>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endpointprotector.com/blog/your-ultimate-guide-to-source-code-protec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hyperlink" Target="https://owasp.org/www-project-top-te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endpointprotector.com/blog/3-reasons-why-your-company-needs-encryption/"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hyperlink" Target="https://www.endpointprotector.com/blog/keep-source-code-safe-with-dlp/" TargetMode="External"/><Relationship Id="rId7" Type="http://schemas.openxmlformats.org/officeDocument/2006/relationships/image" Target="../media/image23.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 Id="rId9" Type="http://schemas.openxmlformats.org/officeDocument/2006/relationships/image" Target="../media/image31.svg"/></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5" name="Rectangle 34">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0" name="Straight Connector 39">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971FEC2D-2BD7-9342-CD27-4B43E07E42D4}"/>
              </a:ext>
            </a:extLst>
          </p:cNvPr>
          <p:cNvSpPr txBox="1"/>
          <p:nvPr/>
        </p:nvSpPr>
        <p:spPr>
          <a:xfrm>
            <a:off x="8016536" y="1083076"/>
            <a:ext cx="3169328" cy="2862322"/>
          </a:xfrm>
          <a:prstGeom prst="rect">
            <a:avLst/>
          </a:prstGeom>
          <a:noFill/>
        </p:spPr>
        <p:txBody>
          <a:bodyPr wrap="square" rtlCol="0">
            <a:spAutoFit/>
          </a:bodyPr>
          <a:lstStyle/>
          <a:p>
            <a:r>
              <a:rPr lang="en-US" sz="3600" b="1" i="0" dirty="0">
                <a:solidFill>
                  <a:srgbClr val="000000"/>
                </a:solidFill>
                <a:effectLst/>
                <a:latin typeface="arial" panose="020B0604020202020204" pitchFamily="34" charset="0"/>
              </a:rPr>
              <a:t>Security Controls in Shared Source Code Repositories</a:t>
            </a:r>
            <a:endParaRPr lang="en-US" sz="3600" b="1" dirty="0"/>
          </a:p>
        </p:txBody>
      </p:sp>
      <p:sp>
        <p:nvSpPr>
          <p:cNvPr id="5" name="TextBox 4">
            <a:extLst>
              <a:ext uri="{FF2B5EF4-FFF2-40B4-BE49-F238E27FC236}">
                <a16:creationId xmlns:a16="http://schemas.microsoft.com/office/drawing/2014/main" id="{2F19109D-3F7C-826D-5C4E-22C4F6595256}"/>
              </a:ext>
            </a:extLst>
          </p:cNvPr>
          <p:cNvSpPr txBox="1"/>
          <p:nvPr/>
        </p:nvSpPr>
        <p:spPr>
          <a:xfrm>
            <a:off x="1038687" y="914400"/>
            <a:ext cx="5803778" cy="3046988"/>
          </a:xfrm>
          <a:prstGeom prst="rect">
            <a:avLst/>
          </a:prstGeom>
          <a:noFill/>
        </p:spPr>
        <p:txBody>
          <a:bodyPr wrap="square" rtlCol="0">
            <a:spAutoFit/>
          </a:bodyPr>
          <a:lstStyle/>
          <a:p>
            <a:r>
              <a:rPr lang="en-US" sz="2400" b="0" i="0" dirty="0">
                <a:solidFill>
                  <a:srgbClr val="555555"/>
                </a:solidFill>
                <a:effectLst/>
                <a:latin typeface="Roboto" panose="02000000000000000000" pitchFamily="2" charset="0"/>
              </a:rPr>
              <a:t>Your source code can be best protected by taking a layered approach. This is necessary to prevent its loss, which can cause reputational damage and loss of competitive advantage to your company, but it can come with regulatory fines too. What’s more, insecure source code can compromise other sensitive data.</a:t>
            </a:r>
            <a:endParaRPr lang="en-US" sz="2400" dirty="0"/>
          </a:p>
        </p:txBody>
      </p:sp>
      <p:pic>
        <p:nvPicPr>
          <p:cNvPr id="8" name="Graphic 7" descr="Ui Ux with solid fill">
            <a:extLst>
              <a:ext uri="{FF2B5EF4-FFF2-40B4-BE49-F238E27FC236}">
                <a16:creationId xmlns:a16="http://schemas.microsoft.com/office/drawing/2014/main" id="{F40A5209-386A-31E5-2EA8-0D5A7BC790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02067" y="4003940"/>
            <a:ext cx="1792024" cy="1381125"/>
          </a:xfrm>
          <a:prstGeom prst="rect">
            <a:avLst/>
          </a:prstGeom>
        </p:spPr>
      </p:pic>
    </p:spTree>
    <p:extLst>
      <p:ext uri="{BB962C8B-B14F-4D97-AF65-F5344CB8AC3E}">
        <p14:creationId xmlns:p14="http://schemas.microsoft.com/office/powerpoint/2010/main" val="3951555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68E39E4-9E14-3888-89EC-8C1170C2C8D9}"/>
              </a:ext>
            </a:extLst>
          </p:cNvPr>
          <p:cNvSpPr txBox="1"/>
          <p:nvPr/>
        </p:nvSpPr>
        <p:spPr>
          <a:xfrm>
            <a:off x="1585519" y="620785"/>
            <a:ext cx="6761527" cy="830997"/>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API REFERENCES AND CITATIONS WEBSITES USED FOR THIS PROJECT:</a:t>
            </a:r>
          </a:p>
        </p:txBody>
      </p:sp>
      <p:sp>
        <p:nvSpPr>
          <p:cNvPr id="2" name="TextBox 1">
            <a:extLst>
              <a:ext uri="{FF2B5EF4-FFF2-40B4-BE49-F238E27FC236}">
                <a16:creationId xmlns:a16="http://schemas.microsoft.com/office/drawing/2014/main" id="{B78EA4D2-5E3A-BDB8-63AE-59AB237AED6C}"/>
              </a:ext>
            </a:extLst>
          </p:cNvPr>
          <p:cNvSpPr txBox="1"/>
          <p:nvPr/>
        </p:nvSpPr>
        <p:spPr>
          <a:xfrm>
            <a:off x="687650" y="2785282"/>
            <a:ext cx="9499106" cy="923330"/>
          </a:xfrm>
          <a:prstGeom prst="rect">
            <a:avLst/>
          </a:prstGeom>
          <a:noFill/>
        </p:spPr>
        <p:txBody>
          <a:bodyPr wrap="square" rtlCol="0">
            <a:spAutoFit/>
          </a:bodyPr>
          <a:lstStyle/>
          <a:p>
            <a:r>
              <a:rPr lang="en-US" dirty="0">
                <a:hlinkClick r:id="rId2"/>
              </a:rPr>
              <a:t>https://www.endpointprotector.com/blog/your-ultimate-guide-to-source-code-protection/</a:t>
            </a:r>
            <a:endParaRPr lang="en-US" dirty="0"/>
          </a:p>
          <a:p>
            <a:endParaRPr lang="en-US" dirty="0"/>
          </a:p>
        </p:txBody>
      </p:sp>
    </p:spTree>
    <p:extLst>
      <p:ext uri="{BB962C8B-B14F-4D97-AF65-F5344CB8AC3E}">
        <p14:creationId xmlns:p14="http://schemas.microsoft.com/office/powerpoint/2010/main" val="375922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2" name="Rectangle 21">
            <a:extLst>
              <a:ext uri="{FF2B5EF4-FFF2-40B4-BE49-F238E27FC236}">
                <a16:creationId xmlns:a16="http://schemas.microsoft.com/office/drawing/2014/main" id="{58A973E8-C2D4-4C81-8ADE-C5C021A61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41CEDB45-B3CC-B10E-9257-D53AFFC2BC9F}"/>
              </a:ext>
            </a:extLst>
          </p:cNvPr>
          <p:cNvSpPr>
            <a:spLocks noGrp="1"/>
          </p:cNvSpPr>
          <p:nvPr>
            <p:ph type="title"/>
          </p:nvPr>
        </p:nvSpPr>
        <p:spPr>
          <a:xfrm>
            <a:off x="665641" y="4473679"/>
            <a:ext cx="9552558" cy="1233251"/>
          </a:xfrm>
        </p:spPr>
        <p:txBody>
          <a:bodyPr vert="horz" lIns="91440" tIns="45720" rIns="91440" bIns="45720" rtlCol="0" anchor="b">
            <a:normAutofit/>
          </a:bodyPr>
          <a:lstStyle/>
          <a:p>
            <a:r>
              <a:rPr lang="en-US" sz="3200" b="1" i="0" dirty="0">
                <a:effectLst/>
                <a:latin typeface="Roboto" panose="02000000000000000000" pitchFamily="2" charset="0"/>
              </a:rPr>
              <a:t>Create a source code protection policy</a:t>
            </a:r>
            <a:endParaRPr lang="en-US" sz="3200" b="1" dirty="0">
              <a:latin typeface="Times New Roman" panose="02020603050405020304" pitchFamily="18" charset="0"/>
              <a:cs typeface="Times New Roman" panose="02020603050405020304" pitchFamily="18" charset="0"/>
            </a:endParaRPr>
          </a:p>
        </p:txBody>
      </p:sp>
      <p:grpSp>
        <p:nvGrpSpPr>
          <p:cNvPr id="24" name="Group 23">
            <a:extLst>
              <a:ext uri="{FF2B5EF4-FFF2-40B4-BE49-F238E27FC236}">
                <a16:creationId xmlns:a16="http://schemas.microsoft.com/office/drawing/2014/main" id="{A08E251A-5371-4E82-A0F3-2CA0C15AB0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D31AC21F-237B-4CA8-BC96-29F3607FAB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9959094C-A1B3-4AD4-9AAE-0FCDDD7984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5EC0EFA-8A7F-4299-A623-3EE741461B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965D7216-F9AF-42BE-99AD-1904DEF69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DE3349B-AD7F-48C8-9300-D81D694367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1" name="Snip Diagonal Corner Rectangle 12">
            <a:extLst>
              <a:ext uri="{FF2B5EF4-FFF2-40B4-BE49-F238E27FC236}">
                <a16:creationId xmlns:a16="http://schemas.microsoft.com/office/drawing/2014/main" id="{E05CABE9-5E7C-4773-BFCD-24B199FA1A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D3549F5-4920-E4E4-C52B-A01BDEED9DA9}"/>
              </a:ext>
            </a:extLst>
          </p:cNvPr>
          <p:cNvSpPr txBox="1"/>
          <p:nvPr/>
        </p:nvSpPr>
        <p:spPr>
          <a:xfrm>
            <a:off x="1376038" y="738978"/>
            <a:ext cx="8531441" cy="2308324"/>
          </a:xfrm>
          <a:prstGeom prst="rect">
            <a:avLst/>
          </a:prstGeom>
          <a:noFill/>
        </p:spPr>
        <p:txBody>
          <a:bodyPr wrap="square" rtlCol="0">
            <a:spAutoFit/>
          </a:bodyPr>
          <a:lstStyle/>
          <a:p>
            <a:r>
              <a:rPr lang="en-US" sz="2400" b="0" i="0" dirty="0">
                <a:solidFill>
                  <a:srgbClr val="555555"/>
                </a:solidFill>
                <a:effectLst/>
                <a:latin typeface="Roboto" panose="02000000000000000000" pitchFamily="2" charset="0"/>
              </a:rPr>
              <a:t>Set up a source code protection policy by defining a set of rules, requirements, and procedures for handling and protecting code. This policy will help safeguard software and devices from threats such as reverse engineering and code tampering. It should also cover source code development processes and personnel involved in code development.</a:t>
            </a:r>
            <a:endParaRPr lang="en-US" sz="2400" dirty="0"/>
          </a:p>
        </p:txBody>
      </p:sp>
      <p:pic>
        <p:nvPicPr>
          <p:cNvPr id="4" name="Graphic 3" descr="Books on shelf with solid fill">
            <a:extLst>
              <a:ext uri="{FF2B5EF4-FFF2-40B4-BE49-F238E27FC236}">
                <a16:creationId xmlns:a16="http://schemas.microsoft.com/office/drawing/2014/main" id="{D462E615-B89C-B6FC-FE9D-888A1A95EC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40454" y="2837910"/>
            <a:ext cx="1676400" cy="1676400"/>
          </a:xfrm>
          <a:prstGeom prst="rect">
            <a:avLst/>
          </a:prstGeom>
        </p:spPr>
      </p:pic>
    </p:spTree>
    <p:extLst>
      <p:ext uri="{BB962C8B-B14F-4D97-AF65-F5344CB8AC3E}">
        <p14:creationId xmlns:p14="http://schemas.microsoft.com/office/powerpoint/2010/main" val="380006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E9D39E1-2A77-B67F-B4BB-1696FE6EFEF1}"/>
              </a:ext>
            </a:extLst>
          </p:cNvPr>
          <p:cNvSpPr txBox="1"/>
          <p:nvPr/>
        </p:nvSpPr>
        <p:spPr>
          <a:xfrm>
            <a:off x="684212" y="685800"/>
            <a:ext cx="7350079"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endParaRPr lang="en-US" dirty="0">
              <a:solidFill>
                <a:schemeClr val="bg2">
                  <a:lumMod val="75000"/>
                </a:schemeClr>
              </a:solidFill>
            </a:endParaRPr>
          </a:p>
        </p:txBody>
      </p:sp>
      <p:grpSp>
        <p:nvGrpSpPr>
          <p:cNvPr id="17" name="Group 16">
            <a:extLst>
              <a:ext uri="{FF2B5EF4-FFF2-40B4-BE49-F238E27FC236}">
                <a16:creationId xmlns:a16="http://schemas.microsoft.com/office/drawing/2014/main" id="{6B975FEB-EB22-4265-87DB-98C8B1A03E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59517"/>
            <a:ext cx="2981858" cy="3208867"/>
            <a:chOff x="9206969" y="2963333"/>
            <a:chExt cx="2981858" cy="3208867"/>
          </a:xfrm>
        </p:grpSpPr>
        <p:cxnSp>
          <p:nvCxnSpPr>
            <p:cNvPr id="18" name="Straight Connector 17">
              <a:extLst>
                <a:ext uri="{FF2B5EF4-FFF2-40B4-BE49-F238E27FC236}">
                  <a16:creationId xmlns:a16="http://schemas.microsoft.com/office/drawing/2014/main" id="{165F12FA-1912-4E22-A32D-0831ADB49A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D85A33A-E141-4004-96FE-2B25852F78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DBBF9A1-F02B-475F-8E25-E42F600534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4E10861-F5C5-4FCE-BB8E-126306C8C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EE8BD36-DC78-4FAA-AC76-FF2D4FAD33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5" name="TextBox 24">
            <a:extLst>
              <a:ext uri="{FF2B5EF4-FFF2-40B4-BE49-F238E27FC236}">
                <a16:creationId xmlns:a16="http://schemas.microsoft.com/office/drawing/2014/main" id="{37BBA02F-9E6E-5010-E2B3-136F6A7250F6}"/>
              </a:ext>
            </a:extLst>
          </p:cNvPr>
          <p:cNvSpPr txBox="1"/>
          <p:nvPr/>
        </p:nvSpPr>
        <p:spPr>
          <a:xfrm>
            <a:off x="568172" y="192947"/>
            <a:ext cx="10707840" cy="1569660"/>
          </a:xfrm>
          <a:prstGeom prst="rect">
            <a:avLst/>
          </a:prstGeom>
          <a:noFill/>
        </p:spPr>
        <p:txBody>
          <a:bodyPr wrap="square" rtlCol="0">
            <a:spAutoFit/>
          </a:bodyPr>
          <a:lstStyle/>
          <a:p>
            <a:r>
              <a:rPr lang="en-US" sz="4800" b="1" i="0" dirty="0">
                <a:solidFill>
                  <a:srgbClr val="454E67"/>
                </a:solidFill>
                <a:effectLst/>
                <a:latin typeface="Roboto" panose="02000000000000000000" pitchFamily="2" charset="0"/>
              </a:rPr>
              <a:t>Prevent the use of insecure source code…</a:t>
            </a:r>
            <a:endParaRPr lang="en-US" sz="4800" b="1" dirty="0"/>
          </a:p>
        </p:txBody>
      </p:sp>
      <p:sp>
        <p:nvSpPr>
          <p:cNvPr id="2" name="TextBox 1">
            <a:extLst>
              <a:ext uri="{FF2B5EF4-FFF2-40B4-BE49-F238E27FC236}">
                <a16:creationId xmlns:a16="http://schemas.microsoft.com/office/drawing/2014/main" id="{30438F96-876D-89BB-E8C9-859FD8A5473A}"/>
              </a:ext>
            </a:extLst>
          </p:cNvPr>
          <p:cNvSpPr txBox="1"/>
          <p:nvPr/>
        </p:nvSpPr>
        <p:spPr>
          <a:xfrm>
            <a:off x="195640" y="1762607"/>
            <a:ext cx="11203287" cy="4524315"/>
          </a:xfrm>
          <a:prstGeom prst="rect">
            <a:avLst/>
          </a:prstGeom>
          <a:noFill/>
        </p:spPr>
        <p:txBody>
          <a:bodyPr wrap="square" rtlCol="0">
            <a:spAutoFit/>
          </a:bodyPr>
          <a:lstStyle/>
          <a:p>
            <a:r>
              <a:rPr lang="en-US" b="0" i="0" dirty="0">
                <a:solidFill>
                  <a:srgbClr val="555555"/>
                </a:solidFill>
                <a:effectLst/>
                <a:latin typeface="Roboto" panose="02000000000000000000" pitchFamily="2" charset="0"/>
              </a:rPr>
              <a:t> </a:t>
            </a:r>
            <a:r>
              <a:rPr lang="en-US" b="0" i="0" dirty="0">
                <a:solidFill>
                  <a:schemeClr val="tx1">
                    <a:lumMod val="85000"/>
                  </a:schemeClr>
                </a:solidFill>
                <a:effectLst/>
                <a:latin typeface="Roboto" panose="02000000000000000000" pitchFamily="2" charset="0"/>
              </a:rPr>
              <a:t>By using an </a:t>
            </a:r>
            <a:r>
              <a:rPr lang="en-US" b="1" i="0" dirty="0">
                <a:solidFill>
                  <a:schemeClr val="tx1">
                    <a:lumMod val="85000"/>
                  </a:schemeClr>
                </a:solidFill>
                <a:effectLst/>
                <a:latin typeface="Roboto" panose="02000000000000000000" pitchFamily="2" charset="0"/>
              </a:rPr>
              <a:t>Static Application Security Testing (SAST)  or Dynamic Application Security Testing (DAST) </a:t>
            </a:r>
          </a:p>
          <a:p>
            <a:endParaRPr lang="en-US" b="1" dirty="0">
              <a:solidFill>
                <a:schemeClr val="tx1">
                  <a:lumMod val="85000"/>
                </a:schemeClr>
              </a:solidFill>
              <a:latin typeface="Roboto" panose="02000000000000000000" pitchFamily="2" charset="0"/>
            </a:endParaRPr>
          </a:p>
          <a:p>
            <a:r>
              <a:rPr lang="en-US" b="1" i="0" dirty="0">
                <a:solidFill>
                  <a:schemeClr val="tx1">
                    <a:lumMod val="85000"/>
                  </a:schemeClr>
                </a:solidFill>
                <a:effectLst/>
                <a:latin typeface="Roboto" panose="02000000000000000000" pitchFamily="2" charset="0"/>
              </a:rPr>
              <a:t> Static Application Security Testing (SAST) </a:t>
            </a:r>
            <a:r>
              <a:rPr lang="en-US" b="0" i="0" dirty="0">
                <a:solidFill>
                  <a:schemeClr val="tx1">
                    <a:lumMod val="85000"/>
                  </a:schemeClr>
                </a:solidFill>
                <a:effectLst/>
                <a:latin typeface="Roboto" panose="02000000000000000000" pitchFamily="2" charset="0"/>
              </a:rPr>
              <a:t>scan source code and related dependencies (frameworks and libraries) for specific vulnerabilities as well as for compliance with coding standards. AST tools, however, cannot identify vulnerabilities outside the code, such as those defects that might be found in third-party interfaces.</a:t>
            </a:r>
          </a:p>
          <a:p>
            <a:endParaRPr lang="en-US" dirty="0">
              <a:solidFill>
                <a:schemeClr val="tx1">
                  <a:lumMod val="85000"/>
                </a:schemeClr>
              </a:solidFill>
              <a:latin typeface="Roboto" panose="02000000000000000000" pitchFamily="2" charset="0"/>
            </a:endParaRPr>
          </a:p>
          <a:p>
            <a:r>
              <a:rPr lang="en-US" b="1" i="0" dirty="0">
                <a:solidFill>
                  <a:schemeClr val="tx1">
                    <a:lumMod val="85000"/>
                  </a:schemeClr>
                </a:solidFill>
                <a:effectLst/>
                <a:latin typeface="Roboto" panose="02000000000000000000" pitchFamily="2" charset="0"/>
              </a:rPr>
              <a:t>Dynamic Application Security Testing (DAST</a:t>
            </a:r>
            <a:r>
              <a:rPr lang="en-US" b="0" i="0" dirty="0">
                <a:solidFill>
                  <a:schemeClr val="tx1">
                    <a:lumMod val="85000"/>
                  </a:schemeClr>
                </a:solidFill>
                <a:effectLst/>
                <a:latin typeface="Roboto" panose="02000000000000000000" pitchFamily="2" charset="0"/>
              </a:rPr>
              <a:t>) tools that can detect a wide range of vulnerabilities, including the ones from the </a:t>
            </a:r>
            <a:r>
              <a:rPr lang="en-US" b="0" i="0" u="none" strike="noStrike" dirty="0">
                <a:solidFill>
                  <a:schemeClr val="tx1">
                    <a:lumMod val="85000"/>
                  </a:schemeClr>
                </a:solidFill>
                <a:effectLst/>
                <a:latin typeface="Roboto" panose="02000000000000000000" pitchFamily="2" charset="0"/>
                <a:hlinkClick r:id="rId2">
                  <a:extLst>
                    <a:ext uri="{A12FA001-AC4F-418D-AE19-62706E023703}">
                      <ahyp:hlinkClr xmlns:ahyp="http://schemas.microsoft.com/office/drawing/2018/hyperlinkcolor" val="tx"/>
                    </a:ext>
                  </a:extLst>
                </a:hlinkClick>
              </a:rPr>
              <a:t>OWASP Top Ten</a:t>
            </a:r>
            <a:r>
              <a:rPr lang="en-US" b="0" i="0" dirty="0">
                <a:solidFill>
                  <a:schemeClr val="tx1">
                    <a:lumMod val="85000"/>
                  </a:schemeClr>
                </a:solidFill>
                <a:effectLst/>
                <a:latin typeface="Roboto" panose="02000000000000000000" pitchFamily="2" charset="0"/>
              </a:rPr>
              <a:t>. Examples include cross-site scripting (XSS), injection errors like SQL injection, path traversal, and insecure server configuration.</a:t>
            </a:r>
          </a:p>
          <a:p>
            <a:endParaRPr lang="en-US" dirty="0">
              <a:solidFill>
                <a:srgbClr val="555555"/>
              </a:solidFill>
              <a:latin typeface="Roboto" panose="02000000000000000000" pitchFamily="2" charset="0"/>
            </a:endParaRPr>
          </a:p>
          <a:p>
            <a:endParaRPr lang="en-US" b="0" i="0" dirty="0">
              <a:solidFill>
                <a:srgbClr val="555555"/>
              </a:solidFill>
              <a:effectLst/>
              <a:latin typeface="Roboto" panose="02000000000000000000" pitchFamily="2" charset="0"/>
            </a:endParaRPr>
          </a:p>
          <a:p>
            <a:endParaRPr lang="en-US" dirty="0">
              <a:solidFill>
                <a:srgbClr val="555555"/>
              </a:solidFill>
              <a:latin typeface="Roboto" panose="02000000000000000000" pitchFamily="2" charset="0"/>
            </a:endParaRPr>
          </a:p>
          <a:p>
            <a:endParaRPr lang="en-US" b="0" i="0" dirty="0">
              <a:solidFill>
                <a:srgbClr val="555555"/>
              </a:solidFill>
              <a:effectLst/>
              <a:latin typeface="Roboto" panose="02000000000000000000" pitchFamily="2" charset="0"/>
            </a:endParaRPr>
          </a:p>
          <a:p>
            <a:endParaRPr lang="en-US" dirty="0">
              <a:solidFill>
                <a:srgbClr val="555555"/>
              </a:solidFill>
              <a:latin typeface="Roboto" panose="02000000000000000000" pitchFamily="2" charset="0"/>
            </a:endParaRPr>
          </a:p>
          <a:p>
            <a:r>
              <a:rPr lang="en-US" b="0" i="0" dirty="0">
                <a:solidFill>
                  <a:srgbClr val="555555"/>
                </a:solidFill>
                <a:effectLst/>
                <a:latin typeface="Roboto" panose="02000000000000000000" pitchFamily="2" charset="0"/>
              </a:rPr>
              <a:t> </a:t>
            </a:r>
            <a:endParaRPr lang="en-US" dirty="0"/>
          </a:p>
        </p:txBody>
      </p:sp>
      <p:pic>
        <p:nvPicPr>
          <p:cNvPr id="9" name="Picture 8">
            <a:extLst>
              <a:ext uri="{FF2B5EF4-FFF2-40B4-BE49-F238E27FC236}">
                <a16:creationId xmlns:a16="http://schemas.microsoft.com/office/drawing/2014/main" id="{60BAD339-4484-8767-CB60-B997B7018B47}"/>
              </a:ext>
            </a:extLst>
          </p:cNvPr>
          <p:cNvPicPr>
            <a:picLocks noChangeAspect="1"/>
          </p:cNvPicPr>
          <p:nvPr/>
        </p:nvPicPr>
        <p:blipFill>
          <a:blip r:embed="rId3"/>
          <a:stretch>
            <a:fillRect/>
          </a:stretch>
        </p:blipFill>
        <p:spPr>
          <a:xfrm>
            <a:off x="4542292" y="4570948"/>
            <a:ext cx="3130937" cy="2287052"/>
          </a:xfrm>
          <a:prstGeom prst="rect">
            <a:avLst/>
          </a:prstGeom>
        </p:spPr>
      </p:pic>
    </p:spTree>
    <p:extLst>
      <p:ext uri="{BB962C8B-B14F-4D97-AF65-F5344CB8AC3E}">
        <p14:creationId xmlns:p14="http://schemas.microsoft.com/office/powerpoint/2010/main" val="792644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FC3BF2D-25C6-4594-8B55-8F1185219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A5D15B7-7CF8-A283-F3E7-B83BF10F0CAD}"/>
              </a:ext>
            </a:extLst>
          </p:cNvPr>
          <p:cNvSpPr txBox="1"/>
          <p:nvPr/>
        </p:nvSpPr>
        <p:spPr>
          <a:xfrm>
            <a:off x="4552378" y="4487332"/>
            <a:ext cx="5556822" cy="1507067"/>
          </a:xfrm>
          <a:prstGeom prst="rect">
            <a:avLst/>
          </a:prstGeom>
        </p:spPr>
        <p:txBody>
          <a:bodyPr vert="horz" lIns="91440" tIns="45720" rIns="91440" bIns="45720" rtlCol="0" anchor="ctr">
            <a:normAutofit/>
          </a:bodyPr>
          <a:lstStyle/>
          <a:p>
            <a:pPr>
              <a:spcBef>
                <a:spcPct val="0"/>
              </a:spcBef>
              <a:spcAft>
                <a:spcPts val="600"/>
              </a:spcAft>
            </a:pPr>
            <a:r>
              <a:rPr lang="en-US" sz="3600" b="1" cap="all">
                <a:ln w="3175" cmpd="sng">
                  <a:noFill/>
                </a:ln>
                <a:latin typeface="+mj-lt"/>
                <a:ea typeface="+mj-ea"/>
                <a:cs typeface="+mj-cs"/>
              </a:rPr>
              <a:t>Access Control</a:t>
            </a:r>
          </a:p>
        </p:txBody>
      </p:sp>
      <p:sp>
        <p:nvSpPr>
          <p:cNvPr id="14" name="Rectangle 13">
            <a:extLst>
              <a:ext uri="{FF2B5EF4-FFF2-40B4-BE49-F238E27FC236}">
                <a16:creationId xmlns:a16="http://schemas.microsoft.com/office/drawing/2014/main" id="{F7A12C12-F8D4-4AC9-84E1-E4F85BFAB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4070923" cy="6858000"/>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Lock with solid fill">
            <a:extLst>
              <a:ext uri="{FF2B5EF4-FFF2-40B4-BE49-F238E27FC236}">
                <a16:creationId xmlns:a16="http://schemas.microsoft.com/office/drawing/2014/main" id="{074B4C0F-ACC8-7567-66C9-71C8C7D9CF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108" y="489453"/>
            <a:ext cx="2795614" cy="2795614"/>
          </a:xfrm>
          <a:prstGeom prst="rect">
            <a:avLst/>
          </a:prstGeom>
        </p:spPr>
      </p:pic>
      <p:pic>
        <p:nvPicPr>
          <p:cNvPr id="7" name="Graphic 6" descr="Unlock with solid fill">
            <a:extLst>
              <a:ext uri="{FF2B5EF4-FFF2-40B4-BE49-F238E27FC236}">
                <a16:creationId xmlns:a16="http://schemas.microsoft.com/office/drawing/2014/main" id="{39EB66D2-3087-6DAF-18C5-B31C19E4F9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8742" y="3589020"/>
            <a:ext cx="2784347" cy="2784347"/>
          </a:xfrm>
          <a:prstGeom prst="rect">
            <a:avLst/>
          </a:prstGeom>
        </p:spPr>
      </p:pic>
      <p:sp>
        <p:nvSpPr>
          <p:cNvPr id="3" name="TextBox 2">
            <a:extLst>
              <a:ext uri="{FF2B5EF4-FFF2-40B4-BE49-F238E27FC236}">
                <a16:creationId xmlns:a16="http://schemas.microsoft.com/office/drawing/2014/main" id="{B66376AA-C188-0AEE-9E76-6D1BC356BAB5}"/>
              </a:ext>
            </a:extLst>
          </p:cNvPr>
          <p:cNvSpPr txBox="1"/>
          <p:nvPr/>
        </p:nvSpPr>
        <p:spPr>
          <a:xfrm>
            <a:off x="4552378" y="685800"/>
            <a:ext cx="6952234"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b="1" i="0">
                <a:solidFill>
                  <a:schemeClr val="bg2">
                    <a:lumMod val="75000"/>
                  </a:schemeClr>
                </a:solidFill>
              </a:rPr>
              <a:t>Define who’s allowed to access source code, codebase and source code repositories. That way </a:t>
            </a:r>
            <a:r>
              <a:rPr lang="en-US" b="1">
                <a:solidFill>
                  <a:schemeClr val="bg2">
                    <a:lumMod val="75000"/>
                  </a:schemeClr>
                </a:solidFill>
              </a:rPr>
              <a:t>t</a:t>
            </a:r>
            <a:r>
              <a:rPr lang="en-US" b="1" i="0">
                <a:solidFill>
                  <a:schemeClr val="bg2">
                    <a:lumMod val="75000"/>
                  </a:schemeClr>
                </a:solidFill>
              </a:rPr>
              <a:t>hrough authentication and authorization, access control policies you ensure that users are who they say they are and that they have appropriate access to company data.</a:t>
            </a:r>
            <a:endParaRPr lang="en-US" b="1">
              <a:solidFill>
                <a:schemeClr val="bg2">
                  <a:lumMod val="75000"/>
                </a:schemeClr>
              </a:solidFill>
            </a:endParaRPr>
          </a:p>
        </p:txBody>
      </p:sp>
      <p:grpSp>
        <p:nvGrpSpPr>
          <p:cNvPr id="16" name="Group 15">
            <a:extLst>
              <a:ext uri="{FF2B5EF4-FFF2-40B4-BE49-F238E27FC236}">
                <a16:creationId xmlns:a16="http://schemas.microsoft.com/office/drawing/2014/main" id="{8FD8AD14-0613-481A-BA78-CCA8DD1F3B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7" name="Straight Connector 16">
              <a:extLst>
                <a:ext uri="{FF2B5EF4-FFF2-40B4-BE49-F238E27FC236}">
                  <a16:creationId xmlns:a16="http://schemas.microsoft.com/office/drawing/2014/main" id="{F36D0C6A-5417-49B9-A556-98633131BE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8727C4A-D172-4E5A-9D28-9C04CC829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23D19D09-0DC1-4FC2-B1AD-011ED90101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9016FDD-D596-484A-87E8-CC1E7BAD84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8D7E80C5-88F9-44F8-A8D1-0F2F223A76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99842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D586E77-D27F-4AD3-990A-B2CE32C0F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90A0402-87AD-2B4C-DA6F-ED4EB39357F8}"/>
              </a:ext>
            </a:extLst>
          </p:cNvPr>
          <p:cNvSpPr txBox="1"/>
          <p:nvPr/>
        </p:nvSpPr>
        <p:spPr>
          <a:xfrm>
            <a:off x="684212" y="4487332"/>
            <a:ext cx="4620880" cy="1507067"/>
          </a:xfrm>
          <a:prstGeom prst="rect">
            <a:avLst/>
          </a:prstGeom>
        </p:spPr>
        <p:txBody>
          <a:bodyPr vert="horz" lIns="91440" tIns="45720" rIns="91440" bIns="45720" rtlCol="0" anchor="ctr">
            <a:normAutofit/>
          </a:bodyPr>
          <a:lstStyle/>
          <a:p>
            <a:pPr>
              <a:spcBef>
                <a:spcPct val="0"/>
              </a:spcBef>
              <a:spcAft>
                <a:spcPts val="600"/>
              </a:spcAft>
            </a:pPr>
            <a:r>
              <a:rPr lang="en-US" sz="3600" b="1" cap="all">
                <a:ln w="3175" cmpd="sng">
                  <a:noFill/>
                </a:ln>
                <a:latin typeface="+mj-lt"/>
                <a:ea typeface="+mj-ea"/>
                <a:cs typeface="+mj-cs"/>
              </a:rPr>
              <a:t>Use Encryption and Monitoring</a:t>
            </a:r>
          </a:p>
        </p:txBody>
      </p:sp>
      <p:sp>
        <p:nvSpPr>
          <p:cNvPr id="3" name="TextBox 2">
            <a:extLst>
              <a:ext uri="{FF2B5EF4-FFF2-40B4-BE49-F238E27FC236}">
                <a16:creationId xmlns:a16="http://schemas.microsoft.com/office/drawing/2014/main" id="{1C469F49-493B-AC07-4503-1D208C5EB9F8}"/>
              </a:ext>
            </a:extLst>
          </p:cNvPr>
          <p:cNvSpPr txBox="1"/>
          <p:nvPr/>
        </p:nvSpPr>
        <p:spPr>
          <a:xfrm>
            <a:off x="684212" y="685800"/>
            <a:ext cx="4620880"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sz="2000" b="1" i="0" dirty="0">
                <a:solidFill>
                  <a:schemeClr val="tx1">
                    <a:lumMod val="95000"/>
                  </a:schemeClr>
                </a:solidFill>
              </a:rPr>
              <a:t>Make sure you have the ability to </a:t>
            </a:r>
            <a:r>
              <a:rPr lang="en-US" sz="2000" b="1" i="0" u="none" strike="noStrike" dirty="0">
                <a:solidFill>
                  <a:schemeClr val="tx1">
                    <a:lumMod val="95000"/>
                  </a:schemeClr>
                </a:solidFill>
                <a:hlinkClick r:id="rId2">
                  <a:extLst>
                    <a:ext uri="{A12FA001-AC4F-418D-AE19-62706E023703}">
                      <ahyp:hlinkClr xmlns:ahyp="http://schemas.microsoft.com/office/drawing/2018/hyperlinkcolor" val="tx"/>
                    </a:ext>
                  </a:extLst>
                </a:hlinkClick>
              </a:rPr>
              <a:t>encrypt</a:t>
            </a:r>
            <a:r>
              <a:rPr lang="en-US" sz="2000" b="1" i="0" dirty="0">
                <a:solidFill>
                  <a:schemeClr val="tx1">
                    <a:lumMod val="95000"/>
                  </a:schemeClr>
                </a:solidFill>
              </a:rPr>
              <a:t> sensitive data both in transit and at rest. It’s also important to monitor your data at and be alerted when any suspicious activity happens. In this way, you can be ready to act swiftly, whether it is about tracking, limiting, or reversing the damage</a:t>
            </a:r>
            <a:r>
              <a:rPr lang="en-US" sz="1600" b="1" i="0" dirty="0">
                <a:solidFill>
                  <a:schemeClr val="tx1">
                    <a:lumMod val="95000"/>
                  </a:schemeClr>
                </a:solidFill>
              </a:rPr>
              <a:t>.</a:t>
            </a:r>
            <a:endParaRPr lang="en-US" sz="1600" b="1" dirty="0">
              <a:solidFill>
                <a:schemeClr val="tx1">
                  <a:lumMod val="95000"/>
                </a:schemeClr>
              </a:solidFill>
            </a:endParaRPr>
          </a:p>
        </p:txBody>
      </p:sp>
      <p:sp>
        <p:nvSpPr>
          <p:cNvPr id="39" name="Rectangle 38">
            <a:extLst>
              <a:ext uri="{FF2B5EF4-FFF2-40B4-BE49-F238E27FC236}">
                <a16:creationId xmlns:a16="http://schemas.microsoft.com/office/drawing/2014/main" id="{D6CA807E-B8E4-442A-9C0C-FDC75F008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825" y="321732"/>
            <a:ext cx="3634789" cy="36748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966BA61-6F1C-4EAA-BE1A-9FB90B982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4821" y="321732"/>
            <a:ext cx="2415447" cy="2108201"/>
          </a:xfrm>
          <a:prstGeom prst="rect">
            <a:avLst/>
          </a:prstGeom>
          <a:solidFill>
            <a:schemeClr val="bg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682D761-4925-4E94-8AC2-EC78DB378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825" y="4157448"/>
            <a:ext cx="3634789" cy="2302620"/>
          </a:xfrm>
          <a:prstGeom prst="rect">
            <a:avLst/>
          </a:prstGeom>
          <a:solidFill>
            <a:schemeClr val="bg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9172483-53EC-4ABF-9693-AD84FCE4E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9080" y="2656703"/>
            <a:ext cx="2401187" cy="28296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233B1BB-AF67-D00D-10AD-A849C872EFC5}"/>
              </a:ext>
            </a:extLst>
          </p:cNvPr>
          <p:cNvPicPr>
            <a:picLocks noChangeAspect="1"/>
          </p:cNvPicPr>
          <p:nvPr/>
        </p:nvPicPr>
        <p:blipFill>
          <a:blip r:embed="rId3"/>
          <a:stretch>
            <a:fillRect/>
          </a:stretch>
        </p:blipFill>
        <p:spPr>
          <a:xfrm>
            <a:off x="5626825" y="1266825"/>
            <a:ext cx="3634789" cy="1600200"/>
          </a:xfrm>
          <a:prstGeom prst="rect">
            <a:avLst/>
          </a:prstGeom>
        </p:spPr>
      </p:pic>
      <p:pic>
        <p:nvPicPr>
          <p:cNvPr id="9" name="Picture 8">
            <a:extLst>
              <a:ext uri="{FF2B5EF4-FFF2-40B4-BE49-F238E27FC236}">
                <a16:creationId xmlns:a16="http://schemas.microsoft.com/office/drawing/2014/main" id="{3E565335-8B15-C8D0-4EA6-370F48C59F5A}"/>
              </a:ext>
            </a:extLst>
          </p:cNvPr>
          <p:cNvPicPr>
            <a:picLocks noChangeAspect="1"/>
          </p:cNvPicPr>
          <p:nvPr/>
        </p:nvPicPr>
        <p:blipFill>
          <a:blip r:embed="rId4"/>
          <a:stretch>
            <a:fillRect/>
          </a:stretch>
        </p:blipFill>
        <p:spPr>
          <a:xfrm>
            <a:off x="9469080" y="3372692"/>
            <a:ext cx="2376714" cy="1247775"/>
          </a:xfrm>
          <a:prstGeom prst="rect">
            <a:avLst/>
          </a:prstGeom>
        </p:spPr>
      </p:pic>
    </p:spTree>
    <p:extLst>
      <p:ext uri="{BB962C8B-B14F-4D97-AF65-F5344CB8AC3E}">
        <p14:creationId xmlns:p14="http://schemas.microsoft.com/office/powerpoint/2010/main" val="156957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a:extLst>
              <a:ext uri="{FF2B5EF4-FFF2-40B4-BE49-F238E27FC236}">
                <a16:creationId xmlns:a16="http://schemas.microsoft.com/office/drawing/2014/main" id="{B0858255-1CE8-FA51-F39F-19F7833F3863}"/>
              </a:ext>
            </a:extLst>
          </p:cNvPr>
          <p:cNvCxnSpPr/>
          <p:nvPr/>
        </p:nvCxnSpPr>
        <p:spPr>
          <a:xfrm>
            <a:off x="1357416" y="1845578"/>
            <a:ext cx="914400" cy="1333849"/>
          </a:xfrm>
          <a:prstGeom prst="straightConnector1">
            <a:avLst/>
          </a:prstGeom>
          <a:ln>
            <a:solidFill>
              <a:srgbClr val="0070C0">
                <a:alpha val="60000"/>
              </a:srgbClr>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B1E56C93-18D7-E64B-9695-4137A244ECD6}"/>
              </a:ext>
            </a:extLst>
          </p:cNvPr>
          <p:cNvPicPr>
            <a:picLocks noChangeAspect="1"/>
          </p:cNvPicPr>
          <p:nvPr/>
        </p:nvPicPr>
        <p:blipFill>
          <a:blip r:embed="rId2"/>
          <a:stretch>
            <a:fillRect/>
          </a:stretch>
        </p:blipFill>
        <p:spPr>
          <a:xfrm rot="4493559">
            <a:off x="9760709" y="1713728"/>
            <a:ext cx="999831" cy="1420491"/>
          </a:xfrm>
          <a:prstGeom prst="rect">
            <a:avLst/>
          </a:prstGeom>
        </p:spPr>
      </p:pic>
      <p:sp>
        <p:nvSpPr>
          <p:cNvPr id="2" name="TextBox 1">
            <a:extLst>
              <a:ext uri="{FF2B5EF4-FFF2-40B4-BE49-F238E27FC236}">
                <a16:creationId xmlns:a16="http://schemas.microsoft.com/office/drawing/2014/main" id="{7495C752-3E57-67DB-B061-6395FEEDB86C}"/>
              </a:ext>
            </a:extLst>
          </p:cNvPr>
          <p:cNvSpPr txBox="1"/>
          <p:nvPr/>
        </p:nvSpPr>
        <p:spPr>
          <a:xfrm>
            <a:off x="1047566" y="541538"/>
            <a:ext cx="9135122" cy="830997"/>
          </a:xfrm>
          <a:prstGeom prst="rect">
            <a:avLst/>
          </a:prstGeom>
          <a:noFill/>
        </p:spPr>
        <p:txBody>
          <a:bodyPr wrap="square" rtlCol="0">
            <a:spAutoFit/>
          </a:bodyPr>
          <a:lstStyle/>
          <a:p>
            <a:r>
              <a:rPr lang="en-US" sz="4800" b="1" dirty="0"/>
              <a:t>Deploy Network Security Tools</a:t>
            </a:r>
          </a:p>
        </p:txBody>
      </p:sp>
      <p:sp>
        <p:nvSpPr>
          <p:cNvPr id="3" name="TextBox 2">
            <a:extLst>
              <a:ext uri="{FF2B5EF4-FFF2-40B4-BE49-F238E27FC236}">
                <a16:creationId xmlns:a16="http://schemas.microsoft.com/office/drawing/2014/main" id="{D88B2C78-B7CF-9E67-2E5D-41CB046F0AE8}"/>
              </a:ext>
            </a:extLst>
          </p:cNvPr>
          <p:cNvSpPr txBox="1"/>
          <p:nvPr/>
        </p:nvSpPr>
        <p:spPr>
          <a:xfrm>
            <a:off x="1357416" y="2400300"/>
            <a:ext cx="7100784" cy="2308324"/>
          </a:xfrm>
          <a:prstGeom prst="rect">
            <a:avLst/>
          </a:prstGeom>
          <a:noFill/>
        </p:spPr>
        <p:txBody>
          <a:bodyPr wrap="square" rtlCol="0">
            <a:spAutoFit/>
          </a:bodyPr>
          <a:lstStyle/>
          <a:p>
            <a:r>
              <a:rPr lang="en-US" sz="2400" dirty="0">
                <a:solidFill>
                  <a:schemeClr val="tx1">
                    <a:lumMod val="95000"/>
                  </a:schemeClr>
                </a:solidFill>
              </a:rPr>
              <a:t>Remember that  </a:t>
            </a:r>
            <a:r>
              <a:rPr lang="en-US" sz="2400" dirty="0">
                <a:solidFill>
                  <a:schemeClr val="tx1">
                    <a:lumMod val="95000"/>
                  </a:schemeClr>
                </a:solidFill>
                <a:latin typeface="Roboto" panose="02000000000000000000" pitchFamily="2" charset="0"/>
              </a:rPr>
              <a:t>i</a:t>
            </a:r>
            <a:r>
              <a:rPr lang="en-US" sz="2400" b="0" i="0" dirty="0">
                <a:solidFill>
                  <a:schemeClr val="tx1">
                    <a:lumMod val="95000"/>
                  </a:schemeClr>
                </a:solidFill>
                <a:effectLst/>
                <a:latin typeface="Roboto" panose="02000000000000000000" pitchFamily="2" charset="0"/>
              </a:rPr>
              <a:t>mplementing network security solutions such as firewalls, a Virtual Private Network (VPN), anti-virus, and anti-malware software count as basic protection. Always keep your source code safe from hackers by deploying them.</a:t>
            </a:r>
            <a:endParaRPr lang="en-US" sz="2400" dirty="0">
              <a:solidFill>
                <a:schemeClr val="tx1">
                  <a:lumMod val="95000"/>
                </a:schemeClr>
              </a:solidFill>
            </a:endParaRPr>
          </a:p>
        </p:txBody>
      </p:sp>
      <p:pic>
        <p:nvPicPr>
          <p:cNvPr id="5" name="Graphic 4" descr="Police male with solid fill">
            <a:extLst>
              <a:ext uri="{FF2B5EF4-FFF2-40B4-BE49-F238E27FC236}">
                <a16:creationId xmlns:a16="http://schemas.microsoft.com/office/drawing/2014/main" id="{BC5263DD-EF9B-D0BA-23C7-E4363D819F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52303" y="2851879"/>
            <a:ext cx="914400" cy="914400"/>
          </a:xfrm>
          <a:prstGeom prst="rect">
            <a:avLst/>
          </a:prstGeom>
        </p:spPr>
      </p:pic>
      <p:pic>
        <p:nvPicPr>
          <p:cNvPr id="7" name="Graphic 6" descr="Police female with solid fill">
            <a:extLst>
              <a:ext uri="{FF2B5EF4-FFF2-40B4-BE49-F238E27FC236}">
                <a16:creationId xmlns:a16="http://schemas.microsoft.com/office/drawing/2014/main" id="{47458033-BDD2-8F5D-9A63-24E191E3F9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7234" y="957405"/>
            <a:ext cx="914400" cy="914400"/>
          </a:xfrm>
          <a:prstGeom prst="rect">
            <a:avLst/>
          </a:prstGeom>
        </p:spPr>
      </p:pic>
      <p:pic>
        <p:nvPicPr>
          <p:cNvPr id="10" name="Graphic 9" descr="Siren with solid fill">
            <a:extLst>
              <a:ext uri="{FF2B5EF4-FFF2-40B4-BE49-F238E27FC236}">
                <a16:creationId xmlns:a16="http://schemas.microsoft.com/office/drawing/2014/main" id="{EF9D0798-C9BB-3FD1-67DF-5BEB98415D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8474" y="1336368"/>
            <a:ext cx="914400" cy="914400"/>
          </a:xfrm>
          <a:prstGeom prst="rect">
            <a:avLst/>
          </a:prstGeom>
        </p:spPr>
      </p:pic>
    </p:spTree>
    <p:extLst>
      <p:ext uri="{BB962C8B-B14F-4D97-AF65-F5344CB8AC3E}">
        <p14:creationId xmlns:p14="http://schemas.microsoft.com/office/powerpoint/2010/main" val="1317085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FDB767-6E1E-486B-8E38-71455A73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98054BD-F673-433D-AAB5-3407222A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6096002" cy="6858000"/>
          </a:xfrm>
          <a:prstGeom prst="rect">
            <a:avLst/>
          </a:prstGeom>
          <a:solidFill>
            <a:srgbClr val="FFFFFF"/>
          </a:solidFill>
          <a:ln>
            <a:noFill/>
          </a:ln>
          <a:effectLst>
            <a:innerShdw blurRad="63500" dist="3175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87123199-10C0-4FC8-AEE0-8EEC97A26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338328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4C453CCF-DF16-4E2B-9E51-CEC7C0A2B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99105" y="0"/>
            <a:ext cx="91440" cy="3474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3EF4D34-FDBA-40BC-B666-A5CDF8B000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2292" y="2963333"/>
            <a:ext cx="1896535" cy="2218267"/>
            <a:chOff x="10292292" y="2963333"/>
            <a:chExt cx="1896535" cy="2218267"/>
          </a:xfrm>
        </p:grpSpPr>
        <p:cxnSp>
          <p:nvCxnSpPr>
            <p:cNvPr id="26" name="Straight Connector 25">
              <a:extLst>
                <a:ext uri="{FF2B5EF4-FFF2-40B4-BE49-F238E27FC236}">
                  <a16:creationId xmlns:a16="http://schemas.microsoft.com/office/drawing/2014/main" id="{F480576D-7D90-4190-A9B4-0AF8F034CA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400E164-5E40-4749-BD83-180844C084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699485" y="3190344"/>
              <a:ext cx="1489342" cy="14893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AA2F8AC-5516-4094-B54C-F6D968DB14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11DE429-F182-4584-A22E-3A93AF2491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E0091AD-70B8-41E1-821E-F0BA34C3E5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34" name="Straight Arrow Connector 33">
            <a:extLst>
              <a:ext uri="{FF2B5EF4-FFF2-40B4-BE49-F238E27FC236}">
                <a16:creationId xmlns:a16="http://schemas.microsoft.com/office/drawing/2014/main" id="{B5FD6080-0C1A-FB78-E61E-92688C37D558}"/>
              </a:ext>
            </a:extLst>
          </p:cNvPr>
          <p:cNvCxnSpPr/>
          <p:nvPr/>
        </p:nvCxnSpPr>
        <p:spPr>
          <a:xfrm>
            <a:off x="1736521" y="2147582"/>
            <a:ext cx="696304" cy="223147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pic>
        <p:nvPicPr>
          <p:cNvPr id="35" name="Picture 34">
            <a:extLst>
              <a:ext uri="{FF2B5EF4-FFF2-40B4-BE49-F238E27FC236}">
                <a16:creationId xmlns:a16="http://schemas.microsoft.com/office/drawing/2014/main" id="{2C0E7F2D-E5F3-E702-9AF3-21D6E1E3B724}"/>
              </a:ext>
            </a:extLst>
          </p:cNvPr>
          <p:cNvPicPr>
            <a:picLocks noChangeAspect="1"/>
          </p:cNvPicPr>
          <p:nvPr/>
        </p:nvPicPr>
        <p:blipFill>
          <a:blip r:embed="rId2"/>
          <a:stretch>
            <a:fillRect/>
          </a:stretch>
        </p:blipFill>
        <p:spPr>
          <a:xfrm flipH="1">
            <a:off x="3187014" y="2190405"/>
            <a:ext cx="751654" cy="2231471"/>
          </a:xfrm>
          <a:prstGeom prst="rect">
            <a:avLst/>
          </a:prstGeom>
        </p:spPr>
      </p:pic>
      <p:sp>
        <p:nvSpPr>
          <p:cNvPr id="2" name="TextBox 1">
            <a:extLst>
              <a:ext uri="{FF2B5EF4-FFF2-40B4-BE49-F238E27FC236}">
                <a16:creationId xmlns:a16="http://schemas.microsoft.com/office/drawing/2014/main" id="{129EB526-87ED-77EA-250C-494EC421DE9F}"/>
              </a:ext>
            </a:extLst>
          </p:cNvPr>
          <p:cNvSpPr txBox="1"/>
          <p:nvPr/>
        </p:nvSpPr>
        <p:spPr>
          <a:xfrm>
            <a:off x="6826928" y="639192"/>
            <a:ext cx="4225771" cy="3416320"/>
          </a:xfrm>
          <a:prstGeom prst="rect">
            <a:avLst/>
          </a:prstGeom>
          <a:noFill/>
        </p:spPr>
        <p:txBody>
          <a:bodyPr wrap="square" rtlCol="0">
            <a:spAutoFit/>
          </a:bodyPr>
          <a:lstStyle/>
          <a:p>
            <a:r>
              <a:rPr lang="en-US" sz="5400" b="1" i="0" dirty="0">
                <a:solidFill>
                  <a:srgbClr val="454E67"/>
                </a:solidFill>
                <a:effectLst/>
                <a:latin typeface="Roboto" panose="02000000000000000000" pitchFamily="2" charset="0"/>
              </a:rPr>
              <a:t> Don’t forget about Endpoint </a:t>
            </a:r>
            <a:r>
              <a:rPr lang="en-US" sz="5400" b="1" dirty="0">
                <a:solidFill>
                  <a:srgbClr val="454E67"/>
                </a:solidFill>
                <a:latin typeface="Roboto" panose="02000000000000000000" pitchFamily="2" charset="0"/>
              </a:rPr>
              <a:t>S</a:t>
            </a:r>
            <a:r>
              <a:rPr lang="en-US" sz="5400" b="1" i="0" dirty="0">
                <a:solidFill>
                  <a:srgbClr val="454E67"/>
                </a:solidFill>
                <a:effectLst/>
                <a:latin typeface="Roboto" panose="02000000000000000000" pitchFamily="2" charset="0"/>
              </a:rPr>
              <a:t>ecurity</a:t>
            </a:r>
            <a:endParaRPr lang="en-US" sz="5400" b="1" dirty="0"/>
          </a:p>
        </p:txBody>
      </p:sp>
      <p:sp>
        <p:nvSpPr>
          <p:cNvPr id="3" name="TextBox 2">
            <a:extLst>
              <a:ext uri="{FF2B5EF4-FFF2-40B4-BE49-F238E27FC236}">
                <a16:creationId xmlns:a16="http://schemas.microsoft.com/office/drawing/2014/main" id="{9A66E0D2-6C6E-9717-954E-D8483ADFA472}"/>
              </a:ext>
            </a:extLst>
          </p:cNvPr>
          <p:cNvSpPr txBox="1"/>
          <p:nvPr/>
        </p:nvSpPr>
        <p:spPr>
          <a:xfrm>
            <a:off x="461639" y="3683001"/>
            <a:ext cx="5424256" cy="2031325"/>
          </a:xfrm>
          <a:prstGeom prst="rect">
            <a:avLst/>
          </a:prstGeom>
          <a:noFill/>
        </p:spPr>
        <p:txBody>
          <a:bodyPr wrap="square" rtlCol="0">
            <a:spAutoFit/>
          </a:bodyPr>
          <a:lstStyle/>
          <a:p>
            <a:r>
              <a:rPr lang="en-US" b="1" dirty="0">
                <a:solidFill>
                  <a:schemeClr val="bg1"/>
                </a:solidFill>
              </a:rPr>
              <a:t>Don’t forget to </a:t>
            </a:r>
            <a:r>
              <a:rPr lang="en-US" b="1" i="0" dirty="0">
                <a:solidFill>
                  <a:schemeClr val="bg1"/>
                </a:solidFill>
                <a:effectLst/>
                <a:latin typeface="Roboto" panose="02000000000000000000" pitchFamily="2" charset="0"/>
              </a:rPr>
              <a:t>Secure your endpoints or entry points of end-user devices such as desktops and laptops from risky activities and malicious attacks with endpoint security software. </a:t>
            </a:r>
            <a:r>
              <a:rPr lang="en-US" b="1" i="0" u="none" strike="noStrike" dirty="0">
                <a:solidFill>
                  <a:schemeClr val="accent1">
                    <a:lumMod val="60000"/>
                    <a:lumOff val="40000"/>
                  </a:schemeClr>
                </a:solidFill>
                <a:effectLst/>
                <a:latin typeface="Roboto" panose="02000000000000000000" pitchFamily="2" charset="0"/>
                <a:hlinkClick r:id="rId3">
                  <a:extLst>
                    <a:ext uri="{A12FA001-AC4F-418D-AE19-62706E023703}">
                      <ahyp:hlinkClr xmlns:ahyp="http://schemas.microsoft.com/office/drawing/2018/hyperlinkcolor" val="tx"/>
                    </a:ext>
                  </a:extLst>
                </a:hlinkClick>
              </a:rPr>
              <a:t>Data Loss Prevention (DLP) solutions</a:t>
            </a:r>
            <a:r>
              <a:rPr lang="en-US" b="1" i="0" dirty="0">
                <a:solidFill>
                  <a:schemeClr val="accent1">
                    <a:lumMod val="60000"/>
                    <a:lumOff val="40000"/>
                  </a:schemeClr>
                </a:solidFill>
                <a:effectLst/>
                <a:latin typeface="Roboto" panose="02000000000000000000" pitchFamily="2" charset="0"/>
              </a:rPr>
              <a:t> </a:t>
            </a:r>
            <a:r>
              <a:rPr lang="en-US" b="1" i="0" dirty="0">
                <a:solidFill>
                  <a:schemeClr val="bg1"/>
                </a:solidFill>
                <a:effectLst/>
                <a:latin typeface="Roboto" panose="02000000000000000000" pitchFamily="2" charset="0"/>
              </a:rPr>
              <a:t>can efficiently prevent your source code from leaving the endpoint and stop source code exfiltration.</a:t>
            </a:r>
            <a:r>
              <a:rPr lang="en-US" b="1" dirty="0">
                <a:solidFill>
                  <a:schemeClr val="bg1"/>
                </a:solidFill>
              </a:rPr>
              <a:t> </a:t>
            </a:r>
          </a:p>
        </p:txBody>
      </p:sp>
      <p:pic>
        <p:nvPicPr>
          <p:cNvPr id="5" name="Graphic 4" descr="Computer with solid fill">
            <a:extLst>
              <a:ext uri="{FF2B5EF4-FFF2-40B4-BE49-F238E27FC236}">
                <a16:creationId xmlns:a16="http://schemas.microsoft.com/office/drawing/2014/main" id="{52067994-E879-57C8-B38B-22645E52B26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9526" y="727970"/>
            <a:ext cx="1991374" cy="1991374"/>
          </a:xfrm>
          <a:prstGeom prst="rect">
            <a:avLst/>
          </a:prstGeom>
        </p:spPr>
      </p:pic>
      <p:pic>
        <p:nvPicPr>
          <p:cNvPr id="7" name="Graphic 6" descr="Internet with solid fill">
            <a:extLst>
              <a:ext uri="{FF2B5EF4-FFF2-40B4-BE49-F238E27FC236}">
                <a16:creationId xmlns:a16="http://schemas.microsoft.com/office/drawing/2014/main" id="{40346C7D-E6B2-5632-7B12-80C2777121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07707" y="812309"/>
            <a:ext cx="1759005" cy="1759005"/>
          </a:xfrm>
          <a:prstGeom prst="rect">
            <a:avLst/>
          </a:prstGeom>
        </p:spPr>
      </p:pic>
    </p:spTree>
    <p:extLst>
      <p:ext uri="{BB962C8B-B14F-4D97-AF65-F5344CB8AC3E}">
        <p14:creationId xmlns:p14="http://schemas.microsoft.com/office/powerpoint/2010/main" val="2937821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30A6C9C-63D1-4992-B760-435EF6A275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472CD18-D7D2-4DD8-87FB-A7A564C5C2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FEA8D90-CEC1-4C99-B9B2-A923F53BD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DFE5E72-3155-4571-899B-68E964BE45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F73A57D-E499-4073-A0F1-3F9A0086AE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4" name="Rectangle 23">
            <a:extLst>
              <a:ext uri="{FF2B5EF4-FFF2-40B4-BE49-F238E27FC236}">
                <a16:creationId xmlns:a16="http://schemas.microsoft.com/office/drawing/2014/main" id="{D0E0D055-82B3-47E5-A421-C439E9F24E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nip Diagonal Corner Rectangle 12">
            <a:extLst>
              <a:ext uri="{FF2B5EF4-FFF2-40B4-BE49-F238E27FC236}">
                <a16:creationId xmlns:a16="http://schemas.microsoft.com/office/drawing/2014/main" id="{2CAC8A53-A07F-4647-B003-51A924F3F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2995535" cy="3584587"/>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nip Diagonal Corner Rectangle 27">
            <a:extLst>
              <a:ext uri="{FF2B5EF4-FFF2-40B4-BE49-F238E27FC236}">
                <a16:creationId xmlns:a16="http://schemas.microsoft.com/office/drawing/2014/main" id="{A5297663-788D-4612-AD5B-5BB11E659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95499" y="690851"/>
            <a:ext cx="2995535" cy="3584587"/>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EF324E1F-DAC3-43B5-944C-6D74CCA0A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1" name="Straight Connector 30">
              <a:extLst>
                <a:ext uri="{FF2B5EF4-FFF2-40B4-BE49-F238E27FC236}">
                  <a16:creationId xmlns:a16="http://schemas.microsoft.com/office/drawing/2014/main" id="{FE5E1E0D-50D6-46D6-A32E-B3810926B6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142E947C-94B9-403C-B7D6-5EA4D0FA2F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F8BE7905-047B-4FB0-9831-CD668AABDE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E8376464-DAC4-4C40-AF2D-BBF41DCA40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A255588-7F24-4FDC-9D1B-94A054291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7" name="Snip Diagonal Corner Rectangle 31">
            <a:extLst>
              <a:ext uri="{FF2B5EF4-FFF2-40B4-BE49-F238E27FC236}">
                <a16:creationId xmlns:a16="http://schemas.microsoft.com/office/drawing/2014/main" id="{2CA64412-2AB6-4391-A38D-E4C8F587B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96780" y="690851"/>
            <a:ext cx="2995535" cy="3584587"/>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1C9B94E-2613-183C-85D3-B99DDB658340}"/>
              </a:ext>
            </a:extLst>
          </p:cNvPr>
          <p:cNvSpPr txBox="1"/>
          <p:nvPr/>
        </p:nvSpPr>
        <p:spPr>
          <a:xfrm>
            <a:off x="1041830" y="5112278"/>
            <a:ext cx="8771138" cy="707886"/>
          </a:xfrm>
          <a:prstGeom prst="rect">
            <a:avLst/>
          </a:prstGeom>
          <a:noFill/>
        </p:spPr>
        <p:txBody>
          <a:bodyPr wrap="square" rtlCol="0">
            <a:spAutoFit/>
          </a:bodyPr>
          <a:lstStyle/>
          <a:p>
            <a:r>
              <a:rPr lang="en-US" sz="4000" b="1" i="0" dirty="0">
                <a:solidFill>
                  <a:schemeClr val="tx1">
                    <a:lumMod val="95000"/>
                  </a:schemeClr>
                </a:solidFill>
                <a:effectLst/>
                <a:latin typeface="Roboto" panose="02000000000000000000" pitchFamily="2" charset="0"/>
              </a:rPr>
              <a:t>Pay attention to Patents &amp; Copyright</a:t>
            </a:r>
            <a:endParaRPr lang="en-US" sz="4000" b="1" dirty="0">
              <a:solidFill>
                <a:schemeClr val="tx1">
                  <a:lumMod val="95000"/>
                </a:schemeClr>
              </a:solidFill>
            </a:endParaRPr>
          </a:p>
        </p:txBody>
      </p:sp>
      <p:pic>
        <p:nvPicPr>
          <p:cNvPr id="13" name="Graphic 12" descr="Badge Copyright with solid fill">
            <a:extLst>
              <a:ext uri="{FF2B5EF4-FFF2-40B4-BE49-F238E27FC236}">
                <a16:creationId xmlns:a16="http://schemas.microsoft.com/office/drawing/2014/main" id="{25F913CB-8D57-B526-C1B4-0707C3B1BD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35267" y="1063060"/>
            <a:ext cx="1396152" cy="1396152"/>
          </a:xfrm>
          <a:prstGeom prst="rect">
            <a:avLst/>
          </a:prstGeom>
        </p:spPr>
      </p:pic>
      <p:pic>
        <p:nvPicPr>
          <p:cNvPr id="17" name="Graphic 16" descr="Scales of justice with solid fill">
            <a:extLst>
              <a:ext uri="{FF2B5EF4-FFF2-40B4-BE49-F238E27FC236}">
                <a16:creationId xmlns:a16="http://schemas.microsoft.com/office/drawing/2014/main" id="{C2099CD6-A8F2-099A-9B90-4BA0FAF221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59997" y="695526"/>
            <a:ext cx="2274095" cy="2274095"/>
          </a:xfrm>
          <a:prstGeom prst="rect">
            <a:avLst/>
          </a:prstGeom>
        </p:spPr>
      </p:pic>
      <p:pic>
        <p:nvPicPr>
          <p:cNvPr id="21" name="Graphic 20" descr="Clipboard Badge with solid fill">
            <a:extLst>
              <a:ext uri="{FF2B5EF4-FFF2-40B4-BE49-F238E27FC236}">
                <a16:creationId xmlns:a16="http://schemas.microsoft.com/office/drawing/2014/main" id="{467D154D-1858-083F-B8A4-D04155D18B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93618" y="808011"/>
            <a:ext cx="1860467" cy="1860467"/>
          </a:xfrm>
          <a:prstGeom prst="rect">
            <a:avLst/>
          </a:prstGeom>
        </p:spPr>
      </p:pic>
      <p:sp>
        <p:nvSpPr>
          <p:cNvPr id="23" name="TextBox 22">
            <a:extLst>
              <a:ext uri="{FF2B5EF4-FFF2-40B4-BE49-F238E27FC236}">
                <a16:creationId xmlns:a16="http://schemas.microsoft.com/office/drawing/2014/main" id="{E3772BF8-22DD-3486-AFA6-CA5C0AE7B76B}"/>
              </a:ext>
            </a:extLst>
          </p:cNvPr>
          <p:cNvSpPr txBox="1"/>
          <p:nvPr/>
        </p:nvSpPr>
        <p:spPr>
          <a:xfrm>
            <a:off x="872214" y="2542576"/>
            <a:ext cx="2595608" cy="1754326"/>
          </a:xfrm>
          <a:prstGeom prst="rect">
            <a:avLst/>
          </a:prstGeom>
          <a:noFill/>
        </p:spPr>
        <p:txBody>
          <a:bodyPr wrap="square" rtlCol="0">
            <a:spAutoFit/>
          </a:bodyPr>
          <a:lstStyle/>
          <a:p>
            <a:r>
              <a:rPr lang="en-US" b="1" i="0" dirty="0">
                <a:solidFill>
                  <a:schemeClr val="bg1"/>
                </a:solidFill>
                <a:effectLst/>
                <a:latin typeface="Roboto" panose="02000000000000000000" pitchFamily="2" charset="0"/>
              </a:rPr>
              <a:t>Make sure that all your concepts and inventions related to software are protected by copyright law and necessary patents.</a:t>
            </a:r>
            <a:endParaRPr lang="en-US" b="1" dirty="0">
              <a:solidFill>
                <a:schemeClr val="bg1"/>
              </a:solidFill>
            </a:endParaRPr>
          </a:p>
        </p:txBody>
      </p:sp>
      <p:sp>
        <p:nvSpPr>
          <p:cNvPr id="25" name="TextBox 24">
            <a:extLst>
              <a:ext uri="{FF2B5EF4-FFF2-40B4-BE49-F238E27FC236}">
                <a16:creationId xmlns:a16="http://schemas.microsoft.com/office/drawing/2014/main" id="{4E59A945-0A95-BC64-8B6A-AEB7901AE242}"/>
              </a:ext>
            </a:extLst>
          </p:cNvPr>
          <p:cNvSpPr txBox="1"/>
          <p:nvPr/>
        </p:nvSpPr>
        <p:spPr>
          <a:xfrm>
            <a:off x="7789616" y="2504544"/>
            <a:ext cx="2189409" cy="1477328"/>
          </a:xfrm>
          <a:prstGeom prst="rect">
            <a:avLst/>
          </a:prstGeom>
          <a:noFill/>
        </p:spPr>
        <p:txBody>
          <a:bodyPr wrap="square" rtlCol="0">
            <a:spAutoFit/>
          </a:bodyPr>
          <a:lstStyle/>
          <a:p>
            <a:r>
              <a:rPr lang="en-US" b="1" dirty="0">
                <a:solidFill>
                  <a:schemeClr val="bg1"/>
                </a:solidFill>
              </a:rPr>
              <a:t>A patent protects the Idea while a copyright safeguards the written code.</a:t>
            </a:r>
          </a:p>
        </p:txBody>
      </p:sp>
      <p:pic>
        <p:nvPicPr>
          <p:cNvPr id="29" name="Graphic 28" descr="Transfer with solid fill">
            <a:extLst>
              <a:ext uri="{FF2B5EF4-FFF2-40B4-BE49-F238E27FC236}">
                <a16:creationId xmlns:a16="http://schemas.microsoft.com/office/drawing/2014/main" id="{A79F048A-9B94-7A20-FFB6-6BB52ED75A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00695" y="3089540"/>
            <a:ext cx="2065926" cy="1185898"/>
          </a:xfrm>
          <a:prstGeom prst="rect">
            <a:avLst/>
          </a:prstGeom>
        </p:spPr>
      </p:pic>
    </p:spTree>
    <p:extLst>
      <p:ext uri="{BB962C8B-B14F-4D97-AF65-F5344CB8AC3E}">
        <p14:creationId xmlns:p14="http://schemas.microsoft.com/office/powerpoint/2010/main" val="2702714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0" name="Straight Connector 49">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56" name="Rectangle 55">
            <a:extLst>
              <a:ext uri="{FF2B5EF4-FFF2-40B4-BE49-F238E27FC236}">
                <a16:creationId xmlns:a16="http://schemas.microsoft.com/office/drawing/2014/main" id="{89220CFE-A3C6-448E-A8C7-CEAED9325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19A31A1-37CA-3C55-5873-66A4F9CD9BDA}"/>
              </a:ext>
            </a:extLst>
          </p:cNvPr>
          <p:cNvSpPr txBox="1"/>
          <p:nvPr/>
        </p:nvSpPr>
        <p:spPr>
          <a:xfrm>
            <a:off x="4938676" y="761207"/>
            <a:ext cx="5627258" cy="1507067"/>
          </a:xfrm>
          <a:prstGeom prst="rect">
            <a:avLst/>
          </a:prstGeom>
        </p:spPr>
        <p:txBody>
          <a:bodyPr vert="horz" lIns="91440" tIns="45720" rIns="91440" bIns="45720" rtlCol="0" anchor="ctr">
            <a:normAutofit/>
          </a:bodyPr>
          <a:lstStyle/>
          <a:p>
            <a:pPr>
              <a:spcBef>
                <a:spcPct val="0"/>
              </a:spcBef>
              <a:spcAft>
                <a:spcPts val="600"/>
              </a:spcAft>
            </a:pPr>
            <a:r>
              <a:rPr lang="en-US" sz="3600" b="1" cap="all" dirty="0">
                <a:ln w="3175" cmpd="sng">
                  <a:noFill/>
                </a:ln>
                <a:latin typeface="+mj-lt"/>
                <a:ea typeface="+mj-ea"/>
                <a:cs typeface="+mj-cs"/>
              </a:rPr>
              <a:t>CONCLUSION:</a:t>
            </a:r>
          </a:p>
        </p:txBody>
      </p:sp>
      <p:sp>
        <p:nvSpPr>
          <p:cNvPr id="58" name="Snip Diagonal Corner Rectangle 25">
            <a:extLst>
              <a:ext uri="{FF2B5EF4-FFF2-40B4-BE49-F238E27FC236}">
                <a16:creationId xmlns:a16="http://schemas.microsoft.com/office/drawing/2014/main" id="{2E91ED80-632C-4328-8E5C-0CAF33E77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1" y="620722"/>
            <a:ext cx="3670674" cy="5286838"/>
          </a:xfrm>
          <a:prstGeom prst="snip2DiagRect">
            <a:avLst>
              <a:gd name="adj1" fmla="val 1151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8A32720-1CDC-A0D6-EDE0-594DF202E9B1}"/>
              </a:ext>
            </a:extLst>
          </p:cNvPr>
          <p:cNvPicPr>
            <a:picLocks noChangeAspect="1"/>
          </p:cNvPicPr>
          <p:nvPr/>
        </p:nvPicPr>
        <p:blipFill rotWithShape="1">
          <a:blip r:embed="rId2"/>
          <a:srcRect l="5572" r="1697" b="-2"/>
          <a:stretch/>
        </p:blipFill>
        <p:spPr>
          <a:xfrm>
            <a:off x="800558" y="786117"/>
            <a:ext cx="3337560" cy="4956048"/>
          </a:xfrm>
          <a:custGeom>
            <a:avLst/>
            <a:gdLst/>
            <a:ahLst/>
            <a:cxnLst/>
            <a:rect l="l" t="t" r="r" b="b"/>
            <a:pathLst>
              <a:path w="3337560" h="4956048">
                <a:moveTo>
                  <a:pt x="384420" y="0"/>
                </a:moveTo>
                <a:lnTo>
                  <a:pt x="3337560" y="0"/>
                </a:lnTo>
                <a:lnTo>
                  <a:pt x="3337560" y="4571628"/>
                </a:lnTo>
                <a:lnTo>
                  <a:pt x="2953140" y="4956048"/>
                </a:lnTo>
                <a:lnTo>
                  <a:pt x="0" y="4956048"/>
                </a:lnTo>
                <a:lnTo>
                  <a:pt x="0" y="384420"/>
                </a:lnTo>
                <a:close/>
              </a:path>
            </a:pathLst>
          </a:custGeom>
        </p:spPr>
      </p:pic>
      <p:sp>
        <p:nvSpPr>
          <p:cNvPr id="3" name="TextBox 2">
            <a:extLst>
              <a:ext uri="{FF2B5EF4-FFF2-40B4-BE49-F238E27FC236}">
                <a16:creationId xmlns:a16="http://schemas.microsoft.com/office/drawing/2014/main" id="{F652C3D3-FE25-F840-E237-4CA6EDE0E111}"/>
              </a:ext>
            </a:extLst>
          </p:cNvPr>
          <p:cNvSpPr txBox="1"/>
          <p:nvPr/>
        </p:nvSpPr>
        <p:spPr>
          <a:xfrm>
            <a:off x="4834711" y="1676400"/>
            <a:ext cx="6253792"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sz="2400" b="1" dirty="0">
                <a:solidFill>
                  <a:schemeClr val="tx1">
                    <a:lumMod val="95000"/>
                  </a:schemeClr>
                </a:solidFill>
              </a:rPr>
              <a:t>Following the steps included above will help ensure that your code repositories will stay secured keeping all your source code safe from hackers and anyone with an ulterior motive.</a:t>
            </a:r>
          </a:p>
        </p:txBody>
      </p:sp>
      <p:grpSp>
        <p:nvGrpSpPr>
          <p:cNvPr id="60" name="Group 59">
            <a:extLst>
              <a:ext uri="{FF2B5EF4-FFF2-40B4-BE49-F238E27FC236}">
                <a16:creationId xmlns:a16="http://schemas.microsoft.com/office/drawing/2014/main" id="{13A271B6-83F2-4E87-A6AD-450F042D3D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1" name="Straight Connector 60">
              <a:extLst>
                <a:ext uri="{FF2B5EF4-FFF2-40B4-BE49-F238E27FC236}">
                  <a16:creationId xmlns:a16="http://schemas.microsoft.com/office/drawing/2014/main" id="{9A433C90-9936-4ABD-B763-2CD6C4216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06D1147B-1DF4-4FA0-9601-3AB638E3BF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89E30F5C-D28E-4B06-847C-1104626FCF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11B65F81-D52E-422A-BA2A-0E3294D0C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3992E9D3-9DB7-4C46-8AFB-E50194C893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2274352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682</TotalTime>
  <Words>558</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Roboto</vt:lpstr>
      <vt:lpstr>Times New Roman</vt:lpstr>
      <vt:lpstr>Wingdings 3</vt:lpstr>
      <vt:lpstr>Slice</vt:lpstr>
      <vt:lpstr>PowerPoint Presentation</vt:lpstr>
      <vt:lpstr>Create a source code protection policy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TWO PIZZA RULE</dc:title>
  <dc:creator>Anita Taylor</dc:creator>
  <cp:lastModifiedBy>Anita Taylor</cp:lastModifiedBy>
  <cp:revision>7</cp:revision>
  <dcterms:created xsi:type="dcterms:W3CDTF">2022-10-30T23:13:17Z</dcterms:created>
  <dcterms:modified xsi:type="dcterms:W3CDTF">2022-12-11T05:10:22Z</dcterms:modified>
</cp:coreProperties>
</file>