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81" r:id="rId11"/>
    <p:sldId id="282" r:id="rId12"/>
    <p:sldId id="283"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683" autoAdjust="0"/>
    <p:restoredTop sz="86410" autoAdjust="0"/>
  </p:normalViewPr>
  <p:slideViewPr>
    <p:cSldViewPr snapToGrid="0">
      <p:cViewPr varScale="1">
        <p:scale>
          <a:sx n="99" d="100"/>
          <a:sy n="99" d="100"/>
        </p:scale>
        <p:origin x="246" y="7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22AAA2-3973-49FD-BA6E-4388DC7F17B6}" type="datetimeFigureOut">
              <a:rPr lang="en-US" smtClean="0"/>
              <a:t>3/18/2022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A2B250-6E40-4B0D-9FBC-3C02912BC434}" type="slidenum">
              <a:rPr lang="en-US" smtClean="0"/>
              <a:t>‹#›</a:t>
            </a:fld>
            <a:endParaRPr lang="en-US"/>
          </a:p>
        </p:txBody>
      </p:sp>
    </p:spTree>
    <p:extLst>
      <p:ext uri="{BB962C8B-B14F-4D97-AF65-F5344CB8AC3E}">
        <p14:creationId xmlns:p14="http://schemas.microsoft.com/office/powerpoint/2010/main" val="930781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7684A-3A7C-4CDD-A1E9-96F53E1521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2348A53-8E1F-4838-A0DC-374536F311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B9CC1DA-C165-42D8-A3DD-EC68DA9A81FF}"/>
              </a:ext>
            </a:extLst>
          </p:cNvPr>
          <p:cNvSpPr>
            <a:spLocks noGrp="1"/>
          </p:cNvSpPr>
          <p:nvPr>
            <p:ph type="dt" sz="half" idx="10"/>
          </p:nvPr>
        </p:nvSpPr>
        <p:spPr/>
        <p:txBody>
          <a:bodyPr/>
          <a:lstStyle/>
          <a:p>
            <a:fld id="{CADCE447-C860-44BD-8744-1866C2EB9AE0}" type="datetimeFigureOut">
              <a:rPr lang="en-US" smtClean="0"/>
              <a:t>3/18/2022</a:t>
            </a:fld>
            <a:endParaRPr lang="en-US"/>
          </a:p>
        </p:txBody>
      </p:sp>
      <p:sp>
        <p:nvSpPr>
          <p:cNvPr id="5" name="Footer Placeholder 4">
            <a:extLst>
              <a:ext uri="{FF2B5EF4-FFF2-40B4-BE49-F238E27FC236}">
                <a16:creationId xmlns:a16="http://schemas.microsoft.com/office/drawing/2014/main" id="{D1B65C54-E19D-4BF6-81CE-1B0AA25566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7F65EE-4179-429F-ABEC-DB25852EAD24}"/>
              </a:ext>
            </a:extLst>
          </p:cNvPr>
          <p:cNvSpPr>
            <a:spLocks noGrp="1"/>
          </p:cNvSpPr>
          <p:nvPr>
            <p:ph type="sldNum" sz="quarter" idx="12"/>
          </p:nvPr>
        </p:nvSpPr>
        <p:spPr/>
        <p:txBody>
          <a:bodyPr/>
          <a:lstStyle/>
          <a:p>
            <a:fld id="{3BF5497D-6B43-4C43-90C5-A3CD92BD85B0}" type="slidenum">
              <a:rPr lang="en-US" smtClean="0"/>
              <a:t>‹#›</a:t>
            </a:fld>
            <a:endParaRPr lang="en-US"/>
          </a:p>
        </p:txBody>
      </p:sp>
    </p:spTree>
    <p:extLst>
      <p:ext uri="{BB962C8B-B14F-4D97-AF65-F5344CB8AC3E}">
        <p14:creationId xmlns:p14="http://schemas.microsoft.com/office/powerpoint/2010/main" val="428901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7814-E347-42E3-BF54-FE8E7CB52F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082043-2A10-448B-9F99-AD736FC47C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16737E-3E4E-4D3C-B3D7-FF3FBDA89CC6}"/>
              </a:ext>
            </a:extLst>
          </p:cNvPr>
          <p:cNvSpPr>
            <a:spLocks noGrp="1"/>
          </p:cNvSpPr>
          <p:nvPr>
            <p:ph type="dt" sz="half" idx="10"/>
          </p:nvPr>
        </p:nvSpPr>
        <p:spPr/>
        <p:txBody>
          <a:bodyPr/>
          <a:lstStyle/>
          <a:p>
            <a:fld id="{CADCE447-C860-44BD-8744-1866C2EB9AE0}" type="datetimeFigureOut">
              <a:rPr lang="en-US" smtClean="0"/>
              <a:t>3/18/2022</a:t>
            </a:fld>
            <a:endParaRPr lang="en-US"/>
          </a:p>
        </p:txBody>
      </p:sp>
      <p:sp>
        <p:nvSpPr>
          <p:cNvPr id="5" name="Footer Placeholder 4">
            <a:extLst>
              <a:ext uri="{FF2B5EF4-FFF2-40B4-BE49-F238E27FC236}">
                <a16:creationId xmlns:a16="http://schemas.microsoft.com/office/drawing/2014/main" id="{CCE32AF0-6C1D-4E30-9163-EEEBEE44E8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5132D6-6F7D-4732-B692-0DBB551E5FF9}"/>
              </a:ext>
            </a:extLst>
          </p:cNvPr>
          <p:cNvSpPr>
            <a:spLocks noGrp="1"/>
          </p:cNvSpPr>
          <p:nvPr>
            <p:ph type="sldNum" sz="quarter" idx="12"/>
          </p:nvPr>
        </p:nvSpPr>
        <p:spPr/>
        <p:txBody>
          <a:bodyPr/>
          <a:lstStyle/>
          <a:p>
            <a:fld id="{3BF5497D-6B43-4C43-90C5-A3CD92BD85B0}" type="slidenum">
              <a:rPr lang="en-US" smtClean="0"/>
              <a:t>‹#›</a:t>
            </a:fld>
            <a:endParaRPr lang="en-US"/>
          </a:p>
        </p:txBody>
      </p:sp>
    </p:spTree>
    <p:extLst>
      <p:ext uri="{BB962C8B-B14F-4D97-AF65-F5344CB8AC3E}">
        <p14:creationId xmlns:p14="http://schemas.microsoft.com/office/powerpoint/2010/main" val="2159024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35D8EA-8BBA-469E-8B09-D294A2A1181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E45FAF-1D98-4DC9-8779-24A9BAF864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8FBB98-BA17-43A6-9284-2493F7FDC091}"/>
              </a:ext>
            </a:extLst>
          </p:cNvPr>
          <p:cNvSpPr>
            <a:spLocks noGrp="1"/>
          </p:cNvSpPr>
          <p:nvPr>
            <p:ph type="dt" sz="half" idx="10"/>
          </p:nvPr>
        </p:nvSpPr>
        <p:spPr/>
        <p:txBody>
          <a:bodyPr/>
          <a:lstStyle/>
          <a:p>
            <a:fld id="{CADCE447-C860-44BD-8744-1866C2EB9AE0}" type="datetimeFigureOut">
              <a:rPr lang="en-US" smtClean="0"/>
              <a:t>3/18/2022</a:t>
            </a:fld>
            <a:endParaRPr lang="en-US"/>
          </a:p>
        </p:txBody>
      </p:sp>
      <p:sp>
        <p:nvSpPr>
          <p:cNvPr id="5" name="Footer Placeholder 4">
            <a:extLst>
              <a:ext uri="{FF2B5EF4-FFF2-40B4-BE49-F238E27FC236}">
                <a16:creationId xmlns:a16="http://schemas.microsoft.com/office/drawing/2014/main" id="{263E4528-7E4A-4309-AA54-8E965EE114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2A43F0-544B-4F2B-B3F3-6D9BA730FC97}"/>
              </a:ext>
            </a:extLst>
          </p:cNvPr>
          <p:cNvSpPr>
            <a:spLocks noGrp="1"/>
          </p:cNvSpPr>
          <p:nvPr>
            <p:ph type="sldNum" sz="quarter" idx="12"/>
          </p:nvPr>
        </p:nvSpPr>
        <p:spPr/>
        <p:txBody>
          <a:bodyPr/>
          <a:lstStyle/>
          <a:p>
            <a:fld id="{3BF5497D-6B43-4C43-90C5-A3CD92BD85B0}" type="slidenum">
              <a:rPr lang="en-US" smtClean="0"/>
              <a:t>‹#›</a:t>
            </a:fld>
            <a:endParaRPr lang="en-US"/>
          </a:p>
        </p:txBody>
      </p:sp>
    </p:spTree>
    <p:extLst>
      <p:ext uri="{BB962C8B-B14F-4D97-AF65-F5344CB8AC3E}">
        <p14:creationId xmlns:p14="http://schemas.microsoft.com/office/powerpoint/2010/main" val="4079602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0501F-F5D8-47DA-BED7-F9FF75FD74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974695-9357-44DA-832C-C0AA556A50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12E3FD-4E15-4F83-8677-87EA9DEB8898}"/>
              </a:ext>
            </a:extLst>
          </p:cNvPr>
          <p:cNvSpPr>
            <a:spLocks noGrp="1"/>
          </p:cNvSpPr>
          <p:nvPr>
            <p:ph type="dt" sz="half" idx="10"/>
          </p:nvPr>
        </p:nvSpPr>
        <p:spPr/>
        <p:txBody>
          <a:bodyPr/>
          <a:lstStyle/>
          <a:p>
            <a:fld id="{CADCE447-C860-44BD-8744-1866C2EB9AE0}" type="datetimeFigureOut">
              <a:rPr lang="en-US" smtClean="0"/>
              <a:t>3/18/2022</a:t>
            </a:fld>
            <a:endParaRPr lang="en-US"/>
          </a:p>
        </p:txBody>
      </p:sp>
      <p:sp>
        <p:nvSpPr>
          <p:cNvPr id="5" name="Footer Placeholder 4">
            <a:extLst>
              <a:ext uri="{FF2B5EF4-FFF2-40B4-BE49-F238E27FC236}">
                <a16:creationId xmlns:a16="http://schemas.microsoft.com/office/drawing/2014/main" id="{E2AEF3D3-17B3-4D37-A44C-8E16D0FD57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ED908F-C8B2-4401-AB8B-0138FBB78F66}"/>
              </a:ext>
            </a:extLst>
          </p:cNvPr>
          <p:cNvSpPr>
            <a:spLocks noGrp="1"/>
          </p:cNvSpPr>
          <p:nvPr>
            <p:ph type="sldNum" sz="quarter" idx="12"/>
          </p:nvPr>
        </p:nvSpPr>
        <p:spPr/>
        <p:txBody>
          <a:bodyPr/>
          <a:lstStyle/>
          <a:p>
            <a:fld id="{3BF5497D-6B43-4C43-90C5-A3CD92BD85B0}" type="slidenum">
              <a:rPr lang="en-US" smtClean="0"/>
              <a:t>‹#›</a:t>
            </a:fld>
            <a:endParaRPr lang="en-US"/>
          </a:p>
        </p:txBody>
      </p:sp>
    </p:spTree>
    <p:extLst>
      <p:ext uri="{BB962C8B-B14F-4D97-AF65-F5344CB8AC3E}">
        <p14:creationId xmlns:p14="http://schemas.microsoft.com/office/powerpoint/2010/main" val="640617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F9B0A-807F-49F1-A2E3-C243CE755E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7DD99AB-AF5F-481F-954D-252E87D229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AD752E-49F7-4DB0-909F-0E2DDEF4DBB9}"/>
              </a:ext>
            </a:extLst>
          </p:cNvPr>
          <p:cNvSpPr>
            <a:spLocks noGrp="1"/>
          </p:cNvSpPr>
          <p:nvPr>
            <p:ph type="dt" sz="half" idx="10"/>
          </p:nvPr>
        </p:nvSpPr>
        <p:spPr/>
        <p:txBody>
          <a:bodyPr/>
          <a:lstStyle/>
          <a:p>
            <a:fld id="{CADCE447-C860-44BD-8744-1866C2EB9AE0}" type="datetimeFigureOut">
              <a:rPr lang="en-US" smtClean="0"/>
              <a:t>3/18/2022</a:t>
            </a:fld>
            <a:endParaRPr lang="en-US"/>
          </a:p>
        </p:txBody>
      </p:sp>
      <p:sp>
        <p:nvSpPr>
          <p:cNvPr id="5" name="Footer Placeholder 4">
            <a:extLst>
              <a:ext uri="{FF2B5EF4-FFF2-40B4-BE49-F238E27FC236}">
                <a16:creationId xmlns:a16="http://schemas.microsoft.com/office/drawing/2014/main" id="{F26FB20D-2635-462E-AB05-4045B790EA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73CE23-2117-4288-95A8-C99F958331EB}"/>
              </a:ext>
            </a:extLst>
          </p:cNvPr>
          <p:cNvSpPr>
            <a:spLocks noGrp="1"/>
          </p:cNvSpPr>
          <p:nvPr>
            <p:ph type="sldNum" sz="quarter" idx="12"/>
          </p:nvPr>
        </p:nvSpPr>
        <p:spPr/>
        <p:txBody>
          <a:bodyPr/>
          <a:lstStyle/>
          <a:p>
            <a:fld id="{3BF5497D-6B43-4C43-90C5-A3CD92BD85B0}" type="slidenum">
              <a:rPr lang="en-US" smtClean="0"/>
              <a:t>‹#›</a:t>
            </a:fld>
            <a:endParaRPr lang="en-US"/>
          </a:p>
        </p:txBody>
      </p:sp>
    </p:spTree>
    <p:extLst>
      <p:ext uri="{BB962C8B-B14F-4D97-AF65-F5344CB8AC3E}">
        <p14:creationId xmlns:p14="http://schemas.microsoft.com/office/powerpoint/2010/main" val="978753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7EFF6-CA79-4062-81E8-570F2E62CF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A72FA9-FD64-453E-A2CB-9E07160488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B998E3-96F8-4495-8DDD-BB51B1A6E4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AF08C7-C2A9-4938-A964-97A928F87B23}"/>
              </a:ext>
            </a:extLst>
          </p:cNvPr>
          <p:cNvSpPr>
            <a:spLocks noGrp="1"/>
          </p:cNvSpPr>
          <p:nvPr>
            <p:ph type="dt" sz="half" idx="10"/>
          </p:nvPr>
        </p:nvSpPr>
        <p:spPr/>
        <p:txBody>
          <a:bodyPr/>
          <a:lstStyle/>
          <a:p>
            <a:fld id="{CADCE447-C860-44BD-8744-1866C2EB9AE0}" type="datetimeFigureOut">
              <a:rPr lang="en-US" smtClean="0"/>
              <a:t>3/18/2022</a:t>
            </a:fld>
            <a:endParaRPr lang="en-US"/>
          </a:p>
        </p:txBody>
      </p:sp>
      <p:sp>
        <p:nvSpPr>
          <p:cNvPr id="6" name="Footer Placeholder 5">
            <a:extLst>
              <a:ext uri="{FF2B5EF4-FFF2-40B4-BE49-F238E27FC236}">
                <a16:creationId xmlns:a16="http://schemas.microsoft.com/office/drawing/2014/main" id="{0059E043-1A4A-473D-A0DA-077A263D16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9A2CD5-D48C-4A3F-8D64-A352866C67DC}"/>
              </a:ext>
            </a:extLst>
          </p:cNvPr>
          <p:cNvSpPr>
            <a:spLocks noGrp="1"/>
          </p:cNvSpPr>
          <p:nvPr>
            <p:ph type="sldNum" sz="quarter" idx="12"/>
          </p:nvPr>
        </p:nvSpPr>
        <p:spPr/>
        <p:txBody>
          <a:bodyPr/>
          <a:lstStyle/>
          <a:p>
            <a:fld id="{3BF5497D-6B43-4C43-90C5-A3CD92BD85B0}" type="slidenum">
              <a:rPr lang="en-US" smtClean="0"/>
              <a:t>‹#›</a:t>
            </a:fld>
            <a:endParaRPr lang="en-US"/>
          </a:p>
        </p:txBody>
      </p:sp>
    </p:spTree>
    <p:extLst>
      <p:ext uri="{BB962C8B-B14F-4D97-AF65-F5344CB8AC3E}">
        <p14:creationId xmlns:p14="http://schemas.microsoft.com/office/powerpoint/2010/main" val="2902581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5B511-255C-4B3A-9415-E71143CA5FE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E929C93-A205-44B4-84FD-29B862112F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9C458F-49D7-42B9-94CD-5BE9962B99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4FD494-DFFF-409D-A03A-6249468880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5B790E-6022-41EA-AEF0-0C69DDED16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B66E645-1F9B-4413-8831-22F346B288DE}"/>
              </a:ext>
            </a:extLst>
          </p:cNvPr>
          <p:cNvSpPr>
            <a:spLocks noGrp="1"/>
          </p:cNvSpPr>
          <p:nvPr>
            <p:ph type="dt" sz="half" idx="10"/>
          </p:nvPr>
        </p:nvSpPr>
        <p:spPr/>
        <p:txBody>
          <a:bodyPr/>
          <a:lstStyle/>
          <a:p>
            <a:fld id="{CADCE447-C860-44BD-8744-1866C2EB9AE0}" type="datetimeFigureOut">
              <a:rPr lang="en-US" smtClean="0"/>
              <a:t>3/18/2022</a:t>
            </a:fld>
            <a:endParaRPr lang="en-US"/>
          </a:p>
        </p:txBody>
      </p:sp>
      <p:sp>
        <p:nvSpPr>
          <p:cNvPr id="8" name="Footer Placeholder 7">
            <a:extLst>
              <a:ext uri="{FF2B5EF4-FFF2-40B4-BE49-F238E27FC236}">
                <a16:creationId xmlns:a16="http://schemas.microsoft.com/office/drawing/2014/main" id="{72EEE4DF-D491-403A-88A3-4DF002C784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855AC3-06A6-416B-B70E-D8FA81558F79}"/>
              </a:ext>
            </a:extLst>
          </p:cNvPr>
          <p:cNvSpPr>
            <a:spLocks noGrp="1"/>
          </p:cNvSpPr>
          <p:nvPr>
            <p:ph type="sldNum" sz="quarter" idx="12"/>
          </p:nvPr>
        </p:nvSpPr>
        <p:spPr/>
        <p:txBody>
          <a:bodyPr/>
          <a:lstStyle/>
          <a:p>
            <a:fld id="{3BF5497D-6B43-4C43-90C5-A3CD92BD85B0}" type="slidenum">
              <a:rPr lang="en-US" smtClean="0"/>
              <a:t>‹#›</a:t>
            </a:fld>
            <a:endParaRPr lang="en-US"/>
          </a:p>
        </p:txBody>
      </p:sp>
    </p:spTree>
    <p:extLst>
      <p:ext uri="{BB962C8B-B14F-4D97-AF65-F5344CB8AC3E}">
        <p14:creationId xmlns:p14="http://schemas.microsoft.com/office/powerpoint/2010/main" val="4238791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A07A4-4F61-492B-90A0-4B9629192E5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8A9380D-3629-41D5-BFB1-B9D0A31CBB55}"/>
              </a:ext>
            </a:extLst>
          </p:cNvPr>
          <p:cNvSpPr>
            <a:spLocks noGrp="1"/>
          </p:cNvSpPr>
          <p:nvPr>
            <p:ph type="dt" sz="half" idx="10"/>
          </p:nvPr>
        </p:nvSpPr>
        <p:spPr/>
        <p:txBody>
          <a:bodyPr/>
          <a:lstStyle/>
          <a:p>
            <a:fld id="{CADCE447-C860-44BD-8744-1866C2EB9AE0}" type="datetimeFigureOut">
              <a:rPr lang="en-US" smtClean="0"/>
              <a:t>3/18/2022</a:t>
            </a:fld>
            <a:endParaRPr lang="en-US"/>
          </a:p>
        </p:txBody>
      </p:sp>
      <p:sp>
        <p:nvSpPr>
          <p:cNvPr id="4" name="Footer Placeholder 3">
            <a:extLst>
              <a:ext uri="{FF2B5EF4-FFF2-40B4-BE49-F238E27FC236}">
                <a16:creationId xmlns:a16="http://schemas.microsoft.com/office/drawing/2014/main" id="{C0129119-0A03-4A69-BBBB-B9CFCF87F5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AC033B-F57E-45AC-B578-4D2E949B4E2D}"/>
              </a:ext>
            </a:extLst>
          </p:cNvPr>
          <p:cNvSpPr>
            <a:spLocks noGrp="1"/>
          </p:cNvSpPr>
          <p:nvPr>
            <p:ph type="sldNum" sz="quarter" idx="12"/>
          </p:nvPr>
        </p:nvSpPr>
        <p:spPr/>
        <p:txBody>
          <a:bodyPr/>
          <a:lstStyle/>
          <a:p>
            <a:fld id="{3BF5497D-6B43-4C43-90C5-A3CD92BD85B0}" type="slidenum">
              <a:rPr lang="en-US" smtClean="0"/>
              <a:t>‹#›</a:t>
            </a:fld>
            <a:endParaRPr lang="en-US"/>
          </a:p>
        </p:txBody>
      </p:sp>
    </p:spTree>
    <p:extLst>
      <p:ext uri="{BB962C8B-B14F-4D97-AF65-F5344CB8AC3E}">
        <p14:creationId xmlns:p14="http://schemas.microsoft.com/office/powerpoint/2010/main" val="1981204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42135C-8768-4C27-9DE6-04982A041BEE}"/>
              </a:ext>
            </a:extLst>
          </p:cNvPr>
          <p:cNvSpPr>
            <a:spLocks noGrp="1"/>
          </p:cNvSpPr>
          <p:nvPr>
            <p:ph type="dt" sz="half" idx="10"/>
          </p:nvPr>
        </p:nvSpPr>
        <p:spPr/>
        <p:txBody>
          <a:bodyPr/>
          <a:lstStyle/>
          <a:p>
            <a:fld id="{CADCE447-C860-44BD-8744-1866C2EB9AE0}" type="datetimeFigureOut">
              <a:rPr lang="en-US" smtClean="0"/>
              <a:t>3/18/2022</a:t>
            </a:fld>
            <a:endParaRPr lang="en-US"/>
          </a:p>
        </p:txBody>
      </p:sp>
      <p:sp>
        <p:nvSpPr>
          <p:cNvPr id="3" name="Footer Placeholder 2">
            <a:extLst>
              <a:ext uri="{FF2B5EF4-FFF2-40B4-BE49-F238E27FC236}">
                <a16:creationId xmlns:a16="http://schemas.microsoft.com/office/drawing/2014/main" id="{EBC8A76E-2968-494B-A13D-6548A9197D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41AF43-2569-463B-B1A3-8243B8CBFC03}"/>
              </a:ext>
            </a:extLst>
          </p:cNvPr>
          <p:cNvSpPr>
            <a:spLocks noGrp="1"/>
          </p:cNvSpPr>
          <p:nvPr>
            <p:ph type="sldNum" sz="quarter" idx="12"/>
          </p:nvPr>
        </p:nvSpPr>
        <p:spPr/>
        <p:txBody>
          <a:bodyPr/>
          <a:lstStyle/>
          <a:p>
            <a:fld id="{3BF5497D-6B43-4C43-90C5-A3CD92BD85B0}" type="slidenum">
              <a:rPr lang="en-US" smtClean="0"/>
              <a:t>‹#›</a:t>
            </a:fld>
            <a:endParaRPr lang="en-US"/>
          </a:p>
        </p:txBody>
      </p:sp>
    </p:spTree>
    <p:extLst>
      <p:ext uri="{BB962C8B-B14F-4D97-AF65-F5344CB8AC3E}">
        <p14:creationId xmlns:p14="http://schemas.microsoft.com/office/powerpoint/2010/main" val="1430968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E74DA-F987-4AA2-82C5-AB8A3E5429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4F272-ECF6-4240-AADE-95C6F12B48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C897166-1586-4A89-809E-DBB391E7D5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AE5EA3-5003-45CF-8238-BA1188EBF762}"/>
              </a:ext>
            </a:extLst>
          </p:cNvPr>
          <p:cNvSpPr>
            <a:spLocks noGrp="1"/>
          </p:cNvSpPr>
          <p:nvPr>
            <p:ph type="dt" sz="half" idx="10"/>
          </p:nvPr>
        </p:nvSpPr>
        <p:spPr/>
        <p:txBody>
          <a:bodyPr/>
          <a:lstStyle/>
          <a:p>
            <a:fld id="{CADCE447-C860-44BD-8744-1866C2EB9AE0}" type="datetimeFigureOut">
              <a:rPr lang="en-US" smtClean="0"/>
              <a:t>3/18/2022</a:t>
            </a:fld>
            <a:endParaRPr lang="en-US"/>
          </a:p>
        </p:txBody>
      </p:sp>
      <p:sp>
        <p:nvSpPr>
          <p:cNvPr id="6" name="Footer Placeholder 5">
            <a:extLst>
              <a:ext uri="{FF2B5EF4-FFF2-40B4-BE49-F238E27FC236}">
                <a16:creationId xmlns:a16="http://schemas.microsoft.com/office/drawing/2014/main" id="{E5952517-339B-47BA-8EFF-25C147206B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5074B3-9273-46B9-97FC-30EF440002B3}"/>
              </a:ext>
            </a:extLst>
          </p:cNvPr>
          <p:cNvSpPr>
            <a:spLocks noGrp="1"/>
          </p:cNvSpPr>
          <p:nvPr>
            <p:ph type="sldNum" sz="quarter" idx="12"/>
          </p:nvPr>
        </p:nvSpPr>
        <p:spPr/>
        <p:txBody>
          <a:bodyPr/>
          <a:lstStyle/>
          <a:p>
            <a:fld id="{3BF5497D-6B43-4C43-90C5-A3CD92BD85B0}" type="slidenum">
              <a:rPr lang="en-US" smtClean="0"/>
              <a:t>‹#›</a:t>
            </a:fld>
            <a:endParaRPr lang="en-US"/>
          </a:p>
        </p:txBody>
      </p:sp>
    </p:spTree>
    <p:extLst>
      <p:ext uri="{BB962C8B-B14F-4D97-AF65-F5344CB8AC3E}">
        <p14:creationId xmlns:p14="http://schemas.microsoft.com/office/powerpoint/2010/main" val="3280896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C10CC-C197-4329-86A8-185D8AE316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37E85A2-140F-4CC5-B04E-DEB8EE48B9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40FD16-ADFF-4B44-A6CD-BA7033AA75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0684D-739E-4242-843F-C2E94F4BA1DF}"/>
              </a:ext>
            </a:extLst>
          </p:cNvPr>
          <p:cNvSpPr>
            <a:spLocks noGrp="1"/>
          </p:cNvSpPr>
          <p:nvPr>
            <p:ph type="dt" sz="half" idx="10"/>
          </p:nvPr>
        </p:nvSpPr>
        <p:spPr/>
        <p:txBody>
          <a:bodyPr/>
          <a:lstStyle/>
          <a:p>
            <a:fld id="{CADCE447-C860-44BD-8744-1866C2EB9AE0}" type="datetimeFigureOut">
              <a:rPr lang="en-US" smtClean="0"/>
              <a:t>3/18/2022</a:t>
            </a:fld>
            <a:endParaRPr lang="en-US"/>
          </a:p>
        </p:txBody>
      </p:sp>
      <p:sp>
        <p:nvSpPr>
          <p:cNvPr id="6" name="Footer Placeholder 5">
            <a:extLst>
              <a:ext uri="{FF2B5EF4-FFF2-40B4-BE49-F238E27FC236}">
                <a16:creationId xmlns:a16="http://schemas.microsoft.com/office/drawing/2014/main" id="{65749C2F-4A1E-4451-BDD0-46B4535F6C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087FA0-3BBC-4C37-B43E-6EF7B3B47EC9}"/>
              </a:ext>
            </a:extLst>
          </p:cNvPr>
          <p:cNvSpPr>
            <a:spLocks noGrp="1"/>
          </p:cNvSpPr>
          <p:nvPr>
            <p:ph type="sldNum" sz="quarter" idx="12"/>
          </p:nvPr>
        </p:nvSpPr>
        <p:spPr/>
        <p:txBody>
          <a:bodyPr/>
          <a:lstStyle/>
          <a:p>
            <a:fld id="{3BF5497D-6B43-4C43-90C5-A3CD92BD85B0}" type="slidenum">
              <a:rPr lang="en-US" smtClean="0"/>
              <a:t>‹#›</a:t>
            </a:fld>
            <a:endParaRPr lang="en-US"/>
          </a:p>
        </p:txBody>
      </p:sp>
    </p:spTree>
    <p:extLst>
      <p:ext uri="{BB962C8B-B14F-4D97-AF65-F5344CB8AC3E}">
        <p14:creationId xmlns:p14="http://schemas.microsoft.com/office/powerpoint/2010/main" val="995422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506494-6158-4FC0-B810-D32DB8CB9F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9F3F83-ED83-45BC-ABA0-1518D47318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3DDDC6-DEC3-4807-96E8-58DCDEFF20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DCE447-C860-44BD-8744-1866C2EB9AE0}" type="datetimeFigureOut">
              <a:rPr lang="en-US" smtClean="0"/>
              <a:t>3/18/2022</a:t>
            </a:fld>
            <a:endParaRPr lang="en-US"/>
          </a:p>
        </p:txBody>
      </p:sp>
      <p:sp>
        <p:nvSpPr>
          <p:cNvPr id="5" name="Footer Placeholder 4">
            <a:extLst>
              <a:ext uri="{FF2B5EF4-FFF2-40B4-BE49-F238E27FC236}">
                <a16:creationId xmlns:a16="http://schemas.microsoft.com/office/drawing/2014/main" id="{3BB6E52C-CE7F-4E74-9830-97D8D79A2C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A6F1350-39B8-44C5-A850-156ADA9D8B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F5497D-6B43-4C43-90C5-A3CD92BD85B0}" type="slidenum">
              <a:rPr lang="en-US" smtClean="0"/>
              <a:t>‹#›</a:t>
            </a:fld>
            <a:endParaRPr lang="en-US"/>
          </a:p>
        </p:txBody>
      </p:sp>
    </p:spTree>
    <p:extLst>
      <p:ext uri="{BB962C8B-B14F-4D97-AF65-F5344CB8AC3E}">
        <p14:creationId xmlns:p14="http://schemas.microsoft.com/office/powerpoint/2010/main" val="4284294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C0E72-2D9A-4A3C-ADAF-729F3C586D19}"/>
              </a:ext>
            </a:extLst>
          </p:cNvPr>
          <p:cNvSpPr>
            <a:spLocks noGrp="1"/>
          </p:cNvSpPr>
          <p:nvPr>
            <p:ph type="ctrTitle"/>
          </p:nvPr>
        </p:nvSpPr>
        <p:spPr/>
        <p:txBody>
          <a:bodyPr/>
          <a:lstStyle/>
          <a:p>
            <a:r>
              <a:rPr lang="en-US" dirty="0"/>
              <a:t>WEB 340 Node.js</a:t>
            </a:r>
          </a:p>
        </p:txBody>
      </p:sp>
      <p:sp>
        <p:nvSpPr>
          <p:cNvPr id="3" name="Subtitle 2">
            <a:extLst>
              <a:ext uri="{FF2B5EF4-FFF2-40B4-BE49-F238E27FC236}">
                <a16:creationId xmlns:a16="http://schemas.microsoft.com/office/drawing/2014/main" id="{10D94CD8-A609-4A87-818A-DB323DF4D352}"/>
              </a:ext>
            </a:extLst>
          </p:cNvPr>
          <p:cNvSpPr>
            <a:spLocks noGrp="1"/>
          </p:cNvSpPr>
          <p:nvPr>
            <p:ph type="subTitle" idx="1"/>
          </p:nvPr>
        </p:nvSpPr>
        <p:spPr/>
        <p:txBody>
          <a:bodyPr/>
          <a:lstStyle/>
          <a:p>
            <a:r>
              <a:rPr lang="en-US" dirty="0"/>
              <a:t>Week 6 Data Persistence</a:t>
            </a:r>
          </a:p>
        </p:txBody>
      </p:sp>
    </p:spTree>
    <p:extLst>
      <p:ext uri="{BB962C8B-B14F-4D97-AF65-F5344CB8AC3E}">
        <p14:creationId xmlns:p14="http://schemas.microsoft.com/office/powerpoint/2010/main" val="3769253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1B97F-DBFC-4698-B581-9EE31B1E48BD}"/>
              </a:ext>
            </a:extLst>
          </p:cNvPr>
          <p:cNvSpPr>
            <a:spLocks noGrp="1"/>
          </p:cNvSpPr>
          <p:nvPr>
            <p:ph type="title"/>
          </p:nvPr>
        </p:nvSpPr>
        <p:spPr/>
        <p:txBody>
          <a:bodyPr/>
          <a:lstStyle/>
          <a:p>
            <a:r>
              <a:rPr lang="en-US" dirty="0"/>
              <a:t>Connection string</a:t>
            </a:r>
          </a:p>
        </p:txBody>
      </p:sp>
      <p:sp>
        <p:nvSpPr>
          <p:cNvPr id="3" name="Content Placeholder 2">
            <a:extLst>
              <a:ext uri="{FF2B5EF4-FFF2-40B4-BE49-F238E27FC236}">
                <a16:creationId xmlns:a16="http://schemas.microsoft.com/office/drawing/2014/main" id="{A678D560-7CE1-465C-A3DE-3E663B1761D1}"/>
              </a:ext>
            </a:extLst>
          </p:cNvPr>
          <p:cNvSpPr>
            <a:spLocks noGrp="1"/>
          </p:cNvSpPr>
          <p:nvPr>
            <p:ph idx="1"/>
          </p:nvPr>
        </p:nvSpPr>
        <p:spPr/>
        <p:txBody>
          <a:bodyPr/>
          <a:lstStyle/>
          <a:p>
            <a:r>
              <a:rPr lang="en-US" dirty="0"/>
              <a:t>To connect Node.js to your MongoDB database you will need to add a connection string to the index.js file and call the </a:t>
            </a:r>
            <a:r>
              <a:rPr lang="en-US" dirty="0" err="1"/>
              <a:t>mongoose.connect</a:t>
            </a:r>
            <a:r>
              <a:rPr lang="en-US" dirty="0"/>
              <a:t>() function.</a:t>
            </a:r>
          </a:p>
          <a:p>
            <a:r>
              <a:rPr lang="en-US" dirty="0"/>
              <a:t>Step 1: add a require statement for the mongoose library.</a:t>
            </a:r>
          </a:p>
          <a:p>
            <a:r>
              <a:rPr lang="en-US" dirty="0"/>
              <a:t>Step 2: create a connection string variable (copy the connection string from your MongoDB Atlas database).</a:t>
            </a:r>
          </a:p>
          <a:p>
            <a:r>
              <a:rPr lang="en-US" dirty="0"/>
              <a:t>Step 3: call the mongoose connect function.</a:t>
            </a:r>
          </a:p>
        </p:txBody>
      </p:sp>
    </p:spTree>
    <p:extLst>
      <p:ext uri="{BB962C8B-B14F-4D97-AF65-F5344CB8AC3E}">
        <p14:creationId xmlns:p14="http://schemas.microsoft.com/office/powerpoint/2010/main" val="147363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4322B-6FE7-4D6D-89BF-2F108DC4D406}"/>
              </a:ext>
            </a:extLst>
          </p:cNvPr>
          <p:cNvSpPr>
            <a:spLocks noGrp="1"/>
          </p:cNvSpPr>
          <p:nvPr>
            <p:ph type="title"/>
          </p:nvPr>
        </p:nvSpPr>
        <p:spPr/>
        <p:txBody>
          <a:bodyPr/>
          <a:lstStyle/>
          <a:p>
            <a:r>
              <a:rPr lang="en-US" dirty="0"/>
              <a:t>Connection string</a:t>
            </a:r>
          </a:p>
        </p:txBody>
      </p:sp>
      <p:sp>
        <p:nvSpPr>
          <p:cNvPr id="3" name="Content Placeholder 2">
            <a:extLst>
              <a:ext uri="{FF2B5EF4-FFF2-40B4-BE49-F238E27FC236}">
                <a16:creationId xmlns:a16="http://schemas.microsoft.com/office/drawing/2014/main" id="{F089418D-7022-40C3-A6B1-8785169727B0}"/>
              </a:ext>
            </a:extLst>
          </p:cNvPr>
          <p:cNvSpPr>
            <a:spLocks noGrp="1"/>
          </p:cNvSpPr>
          <p:nvPr>
            <p:ph idx="1"/>
          </p:nvPr>
        </p:nvSpPr>
        <p:spPr/>
        <p:txBody>
          <a:bodyPr/>
          <a:lstStyle/>
          <a:p>
            <a:r>
              <a:rPr lang="en-US" dirty="0"/>
              <a:t>Sign in to MongoDB Atlas -&gt; Open the “Overview tab.”</a:t>
            </a:r>
          </a:p>
          <a:p>
            <a:r>
              <a:rPr lang="en-US" dirty="0"/>
              <a:t>Select the “Connect” button.</a:t>
            </a:r>
          </a:p>
          <a:p>
            <a:r>
              <a:rPr lang="en-US" dirty="0"/>
              <a:t>Choose the “Connect your application” option.</a:t>
            </a:r>
          </a:p>
          <a:p>
            <a:r>
              <a:rPr lang="en-US" dirty="0"/>
              <a:t>Copy the string value under bullet point 2.</a:t>
            </a:r>
          </a:p>
          <a:p>
            <a:pPr lvl="1"/>
            <a:r>
              <a:rPr lang="en-US" dirty="0"/>
              <a:t>Make sure you read the comments under the string value.  It explains what you need to replace in the connection string.  Skipping past this part will cause errors in your project. </a:t>
            </a:r>
          </a:p>
          <a:p>
            <a:r>
              <a:rPr lang="en-US" dirty="0"/>
              <a:t>For the username and password, use the credentials you created following the MongoDB Atlas guide.</a:t>
            </a:r>
          </a:p>
          <a:p>
            <a:pPr marL="0" indent="0">
              <a:buNone/>
            </a:pPr>
            <a:endParaRPr lang="en-US" dirty="0"/>
          </a:p>
          <a:p>
            <a:endParaRPr lang="en-US" dirty="0"/>
          </a:p>
        </p:txBody>
      </p:sp>
    </p:spTree>
    <p:extLst>
      <p:ext uri="{BB962C8B-B14F-4D97-AF65-F5344CB8AC3E}">
        <p14:creationId xmlns:p14="http://schemas.microsoft.com/office/powerpoint/2010/main" val="871570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76EC9-8562-4430-B429-86C4B0983A96}"/>
              </a:ext>
            </a:extLst>
          </p:cNvPr>
          <p:cNvSpPr>
            <a:spLocks noGrp="1"/>
          </p:cNvSpPr>
          <p:nvPr>
            <p:ph type="title"/>
          </p:nvPr>
        </p:nvSpPr>
        <p:spPr/>
        <p:txBody>
          <a:bodyPr/>
          <a:lstStyle/>
          <a:p>
            <a:r>
              <a:rPr lang="en-US" dirty="0"/>
              <a:t>Connection string</a:t>
            </a:r>
          </a:p>
        </p:txBody>
      </p:sp>
      <p:sp>
        <p:nvSpPr>
          <p:cNvPr id="3" name="Content Placeholder 2">
            <a:extLst>
              <a:ext uri="{FF2B5EF4-FFF2-40B4-BE49-F238E27FC236}">
                <a16:creationId xmlns:a16="http://schemas.microsoft.com/office/drawing/2014/main" id="{FEE39021-039B-47EE-ABCD-8E4E1B1A59BE}"/>
              </a:ext>
            </a:extLst>
          </p:cNvPr>
          <p:cNvSpPr>
            <a:spLocks noGrp="1"/>
          </p:cNvSpPr>
          <p:nvPr>
            <p:ph idx="1"/>
          </p:nvPr>
        </p:nvSpPr>
        <p:spPr/>
        <p:txBody>
          <a:bodyPr/>
          <a:lstStyle/>
          <a:p>
            <a:r>
              <a:rPr lang="en-US" dirty="0"/>
              <a:t>Example: </a:t>
            </a:r>
          </a:p>
          <a:p>
            <a:endParaRPr lang="en-US" b="1" dirty="0"/>
          </a:p>
          <a:p>
            <a:endParaRPr lang="en-US" b="1" dirty="0"/>
          </a:p>
          <a:p>
            <a:endParaRPr lang="en-US" b="1" dirty="0"/>
          </a:p>
          <a:p>
            <a:endParaRPr lang="en-US" b="1" dirty="0"/>
          </a:p>
          <a:p>
            <a:r>
              <a:rPr lang="en-US" b="0" dirty="0"/>
              <a:t>Special</a:t>
            </a:r>
            <a:r>
              <a:rPr lang="en-US" b="0" baseline="0" dirty="0"/>
              <a:t> note.  Your application will generate errors if you did not follow the instructions under the pop-window when you copied the connection string from MongoDB Atlas. </a:t>
            </a:r>
            <a:endParaRPr lang="en-US" b="0" dirty="0"/>
          </a:p>
        </p:txBody>
      </p:sp>
      <p:pic>
        <p:nvPicPr>
          <p:cNvPr id="5" name="Picture 4">
            <a:extLst>
              <a:ext uri="{FF2B5EF4-FFF2-40B4-BE49-F238E27FC236}">
                <a16:creationId xmlns:a16="http://schemas.microsoft.com/office/drawing/2014/main" id="{63F0A923-57FF-4F2B-8DC8-55D4235EE237}"/>
              </a:ext>
            </a:extLst>
          </p:cNvPr>
          <p:cNvPicPr>
            <a:picLocks noChangeAspect="1"/>
          </p:cNvPicPr>
          <p:nvPr/>
        </p:nvPicPr>
        <p:blipFill>
          <a:blip r:embed="rId2"/>
          <a:stretch>
            <a:fillRect/>
          </a:stretch>
        </p:blipFill>
        <p:spPr>
          <a:xfrm>
            <a:off x="1076325" y="2619375"/>
            <a:ext cx="10039350" cy="1619250"/>
          </a:xfrm>
          <a:prstGeom prst="rect">
            <a:avLst/>
          </a:prstGeom>
        </p:spPr>
      </p:pic>
    </p:spTree>
    <p:extLst>
      <p:ext uri="{BB962C8B-B14F-4D97-AF65-F5344CB8AC3E}">
        <p14:creationId xmlns:p14="http://schemas.microsoft.com/office/powerpoint/2010/main" val="65672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DD90D-0AFC-43A2-B07E-042C04288247}"/>
              </a:ext>
            </a:extLst>
          </p:cNvPr>
          <p:cNvSpPr>
            <a:spLocks noGrp="1"/>
          </p:cNvSpPr>
          <p:nvPr>
            <p:ph type="title"/>
          </p:nvPr>
        </p:nvSpPr>
        <p:spPr/>
        <p:txBody>
          <a:bodyPr/>
          <a:lstStyle/>
          <a:p>
            <a:r>
              <a:rPr lang="en-US" dirty="0"/>
              <a:t>Mongoose</a:t>
            </a:r>
          </a:p>
        </p:txBody>
      </p:sp>
      <p:sp>
        <p:nvSpPr>
          <p:cNvPr id="3" name="Content Placeholder 2">
            <a:extLst>
              <a:ext uri="{FF2B5EF4-FFF2-40B4-BE49-F238E27FC236}">
                <a16:creationId xmlns:a16="http://schemas.microsoft.com/office/drawing/2014/main" id="{7F90AD37-C585-4A17-9D55-8202A269CEC5}"/>
              </a:ext>
            </a:extLst>
          </p:cNvPr>
          <p:cNvSpPr>
            <a:spLocks noGrp="1"/>
          </p:cNvSpPr>
          <p:nvPr>
            <p:ph idx="1"/>
          </p:nvPr>
        </p:nvSpPr>
        <p:spPr/>
        <p:txBody>
          <a:bodyPr/>
          <a:lstStyle/>
          <a:p>
            <a:r>
              <a:rPr lang="en-US" dirty="0"/>
              <a:t>Third-party NPM package.</a:t>
            </a:r>
          </a:p>
          <a:p>
            <a:r>
              <a:rPr lang="en-US" dirty="0"/>
              <a:t>Allows</a:t>
            </a:r>
            <a:r>
              <a:rPr lang="en-US" baseline="0" dirty="0"/>
              <a:t> us to write plain JavaScript code to interact with a MongoDB database.</a:t>
            </a:r>
          </a:p>
          <a:p>
            <a:r>
              <a:rPr lang="en-US" baseline="0" dirty="0"/>
              <a:t>Great for non-database developers.</a:t>
            </a:r>
          </a:p>
          <a:p>
            <a:r>
              <a:rPr lang="en-US" baseline="0" dirty="0"/>
              <a:t>Easy to use.</a:t>
            </a:r>
          </a:p>
        </p:txBody>
      </p:sp>
    </p:spTree>
    <p:extLst>
      <p:ext uri="{BB962C8B-B14F-4D97-AF65-F5344CB8AC3E}">
        <p14:creationId xmlns:p14="http://schemas.microsoft.com/office/powerpoint/2010/main" val="2096938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4201B-B9BF-47B4-8366-69B60AC3FC48}"/>
              </a:ext>
            </a:extLst>
          </p:cNvPr>
          <p:cNvSpPr>
            <a:spLocks noGrp="1"/>
          </p:cNvSpPr>
          <p:nvPr>
            <p:ph type="title"/>
          </p:nvPr>
        </p:nvSpPr>
        <p:spPr/>
        <p:txBody>
          <a:bodyPr/>
          <a:lstStyle/>
          <a:p>
            <a:r>
              <a:rPr lang="en-US" dirty="0"/>
              <a:t>Mongoose</a:t>
            </a:r>
          </a:p>
        </p:txBody>
      </p:sp>
      <p:sp>
        <p:nvSpPr>
          <p:cNvPr id="3" name="Content Placeholder 2">
            <a:extLst>
              <a:ext uri="{FF2B5EF4-FFF2-40B4-BE49-F238E27FC236}">
                <a16:creationId xmlns:a16="http://schemas.microsoft.com/office/drawing/2014/main" id="{B2AE8B3B-C228-4A34-A4BA-2D3DF68CFABF}"/>
              </a:ext>
            </a:extLst>
          </p:cNvPr>
          <p:cNvSpPr>
            <a:spLocks noGrp="1"/>
          </p:cNvSpPr>
          <p:nvPr>
            <p:ph idx="1"/>
          </p:nvPr>
        </p:nvSpPr>
        <p:spPr/>
        <p:txBody>
          <a:bodyPr/>
          <a:lstStyle/>
          <a:p>
            <a:r>
              <a:rPr lang="en-US" dirty="0"/>
              <a:t>Provides a straight-forward</a:t>
            </a:r>
            <a:r>
              <a:rPr lang="en-US" baseline="0" dirty="0"/>
              <a:t>, schema-based solution to modelling your applications data and includes built-in type casting, validation, query building, business logic hooks and more, out of the box (Hahn, 2016).</a:t>
            </a:r>
          </a:p>
          <a:p>
            <a:r>
              <a:rPr lang="en-US" baseline="0" dirty="0"/>
              <a:t>Step 1: install mongoose.</a:t>
            </a:r>
          </a:p>
          <a:p>
            <a:r>
              <a:rPr lang="en-US" baseline="0" dirty="0"/>
              <a:t>Step 2: define a mongoose model.</a:t>
            </a:r>
          </a:p>
          <a:p>
            <a:r>
              <a:rPr lang="en-US" baseline="0" dirty="0"/>
              <a:t>Step 3: export the model.</a:t>
            </a:r>
          </a:p>
          <a:p>
            <a:r>
              <a:rPr lang="en-US" baseline="0" dirty="0"/>
              <a:t>Step 4: import the model using a require statement.</a:t>
            </a:r>
          </a:p>
        </p:txBody>
      </p:sp>
    </p:spTree>
    <p:extLst>
      <p:ext uri="{BB962C8B-B14F-4D97-AF65-F5344CB8AC3E}">
        <p14:creationId xmlns:p14="http://schemas.microsoft.com/office/powerpoint/2010/main" val="3123015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A3419-F98C-4A13-8340-97DF6953FA36}"/>
              </a:ext>
            </a:extLst>
          </p:cNvPr>
          <p:cNvSpPr>
            <a:spLocks noGrp="1"/>
          </p:cNvSpPr>
          <p:nvPr>
            <p:ph type="title"/>
          </p:nvPr>
        </p:nvSpPr>
        <p:spPr/>
        <p:txBody>
          <a:bodyPr/>
          <a:lstStyle/>
          <a:p>
            <a:r>
              <a:rPr lang="en-US" dirty="0"/>
              <a:t>Mongoose</a:t>
            </a:r>
          </a:p>
        </p:txBody>
      </p:sp>
      <p:sp>
        <p:nvSpPr>
          <p:cNvPr id="3" name="Content Placeholder 2">
            <a:extLst>
              <a:ext uri="{FF2B5EF4-FFF2-40B4-BE49-F238E27FC236}">
                <a16:creationId xmlns:a16="http://schemas.microsoft.com/office/drawing/2014/main" id="{B896BE68-B83B-45BF-95BD-7CE172454049}"/>
              </a:ext>
            </a:extLst>
          </p:cNvPr>
          <p:cNvSpPr>
            <a:spLocks noGrp="1"/>
          </p:cNvSpPr>
          <p:nvPr>
            <p:ph idx="1"/>
          </p:nvPr>
        </p:nvSpPr>
        <p:spPr/>
        <p:txBody>
          <a:bodyPr/>
          <a:lstStyle/>
          <a:p>
            <a:r>
              <a:rPr lang="en-US" dirty="0"/>
              <a:t>Every mongoose model needs a Schema, which is essentially the structure of the data you are creating</a:t>
            </a:r>
            <a:r>
              <a:rPr lang="en-US" baseline="0" dirty="0"/>
              <a:t> (i.e., fields: first name, last name, address, etc.,).</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US" sz="2800" kern="1200" baseline="0" dirty="0">
              <a:solidFill>
                <a:schemeClr val="tx1"/>
              </a:solidFill>
              <a:effectLst/>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US" sz="2800" kern="1200" baseline="0" dirty="0">
              <a:solidFill>
                <a:schemeClr val="tx1"/>
              </a:solidFill>
              <a:effectLst/>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US" sz="2800" kern="1200" baseline="0" dirty="0">
              <a:solidFill>
                <a:schemeClr val="tx1"/>
              </a:solidFill>
              <a:effectLst/>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800" kern="1200" baseline="0" dirty="0">
                <a:solidFill>
                  <a:schemeClr val="tx1"/>
                </a:solidFill>
                <a:effectLst/>
                <a:latin typeface="+mn-lt"/>
                <a:ea typeface="+mn-ea"/>
                <a:cs typeface="+mn-cs"/>
              </a:rPr>
              <a:t>Every mongoose model needs to be exported as a mongoose model.</a:t>
            </a:r>
            <a:endParaRPr lang="en-US" sz="2800" dirty="0">
              <a:effectLst/>
            </a:endParaRPr>
          </a:p>
        </p:txBody>
      </p:sp>
      <p:pic>
        <p:nvPicPr>
          <p:cNvPr id="5" name="Picture 4">
            <a:extLst>
              <a:ext uri="{FF2B5EF4-FFF2-40B4-BE49-F238E27FC236}">
                <a16:creationId xmlns:a16="http://schemas.microsoft.com/office/drawing/2014/main" id="{D955AC4A-87B3-4A03-869E-6F91DEEBC91F}"/>
              </a:ext>
            </a:extLst>
          </p:cNvPr>
          <p:cNvPicPr>
            <a:picLocks noChangeAspect="1"/>
          </p:cNvPicPr>
          <p:nvPr/>
        </p:nvPicPr>
        <p:blipFill>
          <a:blip r:embed="rId2"/>
          <a:stretch>
            <a:fillRect/>
          </a:stretch>
        </p:blipFill>
        <p:spPr>
          <a:xfrm>
            <a:off x="3609975" y="5316855"/>
            <a:ext cx="4972050" cy="485775"/>
          </a:xfrm>
          <a:prstGeom prst="rect">
            <a:avLst/>
          </a:prstGeom>
        </p:spPr>
      </p:pic>
      <p:pic>
        <p:nvPicPr>
          <p:cNvPr id="7" name="Picture 6">
            <a:extLst>
              <a:ext uri="{FF2B5EF4-FFF2-40B4-BE49-F238E27FC236}">
                <a16:creationId xmlns:a16="http://schemas.microsoft.com/office/drawing/2014/main" id="{108DF568-FAC5-435B-AF7B-245F41B167D1}"/>
              </a:ext>
            </a:extLst>
          </p:cNvPr>
          <p:cNvPicPr>
            <a:picLocks noChangeAspect="1"/>
          </p:cNvPicPr>
          <p:nvPr/>
        </p:nvPicPr>
        <p:blipFill>
          <a:blip r:embed="rId3"/>
          <a:stretch>
            <a:fillRect/>
          </a:stretch>
        </p:blipFill>
        <p:spPr>
          <a:xfrm>
            <a:off x="3609975" y="3239294"/>
            <a:ext cx="4619625" cy="762000"/>
          </a:xfrm>
          <a:prstGeom prst="rect">
            <a:avLst/>
          </a:prstGeom>
        </p:spPr>
      </p:pic>
    </p:spTree>
    <p:extLst>
      <p:ext uri="{BB962C8B-B14F-4D97-AF65-F5344CB8AC3E}">
        <p14:creationId xmlns:p14="http://schemas.microsoft.com/office/powerpoint/2010/main" val="1244182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FBB24-DA56-48DA-BE5B-83664A388DC8}"/>
              </a:ext>
            </a:extLst>
          </p:cNvPr>
          <p:cNvSpPr>
            <a:spLocks noGrp="1"/>
          </p:cNvSpPr>
          <p:nvPr>
            <p:ph type="title"/>
          </p:nvPr>
        </p:nvSpPr>
        <p:spPr/>
        <p:txBody>
          <a:bodyPr/>
          <a:lstStyle/>
          <a:p>
            <a:r>
              <a:rPr lang="en-US" dirty="0"/>
              <a:t>Mongoose</a:t>
            </a:r>
          </a:p>
        </p:txBody>
      </p:sp>
      <p:sp>
        <p:nvSpPr>
          <p:cNvPr id="3" name="Content Placeholder 2">
            <a:extLst>
              <a:ext uri="{FF2B5EF4-FFF2-40B4-BE49-F238E27FC236}">
                <a16:creationId xmlns:a16="http://schemas.microsoft.com/office/drawing/2014/main" id="{AFE7DF80-4CC5-4C16-A8A2-92EEB8D06634}"/>
              </a:ext>
            </a:extLst>
          </p:cNvPr>
          <p:cNvSpPr>
            <a:spLocks noGrp="1"/>
          </p:cNvSpPr>
          <p:nvPr>
            <p:ph idx="1"/>
          </p:nvPr>
        </p:nvSpPr>
        <p:spPr/>
        <p:txBody>
          <a:bodyPr/>
          <a:lstStyle/>
          <a:p>
            <a:r>
              <a:rPr lang="en-US" dirty="0"/>
              <a:t>Most used data</a:t>
            </a:r>
            <a:r>
              <a:rPr lang="en-US" baseline="0" dirty="0"/>
              <a:t> types and constraints:</a:t>
            </a:r>
            <a:endParaRPr lang="en-US" dirty="0"/>
          </a:p>
          <a:p>
            <a:pPr lvl="1"/>
            <a:r>
              <a:rPr lang="en-US" dirty="0"/>
              <a:t>Data</a:t>
            </a:r>
            <a:r>
              <a:rPr lang="en-US" baseline="0" dirty="0"/>
              <a:t> types: </a:t>
            </a:r>
            <a:r>
              <a:rPr lang="en-US" dirty="0"/>
              <a:t>String, Number, Date.</a:t>
            </a:r>
          </a:p>
          <a:p>
            <a:pPr lvl="1"/>
            <a:r>
              <a:rPr lang="en-US" dirty="0"/>
              <a:t>Constraints:</a:t>
            </a:r>
            <a:r>
              <a:rPr lang="en-US" baseline="0" dirty="0"/>
              <a:t> unique, required, default.</a:t>
            </a:r>
          </a:p>
          <a:p>
            <a:r>
              <a:rPr lang="en-US" dirty="0"/>
              <a:t>Default can be used as follows: </a:t>
            </a:r>
          </a:p>
          <a:p>
            <a:pPr lvl="1"/>
            <a:r>
              <a:rPr lang="en-US" dirty="0" err="1"/>
              <a:t>createdAt</a:t>
            </a:r>
            <a:r>
              <a:rPr lang="en-US" dirty="0"/>
              <a:t>: {type: Date, default: </a:t>
            </a:r>
            <a:r>
              <a:rPr lang="en-US" dirty="0" err="1"/>
              <a:t>Date.now</a:t>
            </a:r>
            <a:r>
              <a:rPr lang="en-US" dirty="0"/>
              <a:t> }</a:t>
            </a:r>
          </a:p>
          <a:p>
            <a:r>
              <a:rPr lang="en-US" dirty="0"/>
              <a:t>Unique sets the property to only accept unique values.</a:t>
            </a:r>
          </a:p>
          <a:p>
            <a:r>
              <a:rPr lang="en-US" dirty="0"/>
              <a:t>Required sets the property to a required field.</a:t>
            </a:r>
          </a:p>
        </p:txBody>
      </p:sp>
    </p:spTree>
    <p:extLst>
      <p:ext uri="{BB962C8B-B14F-4D97-AF65-F5344CB8AC3E}">
        <p14:creationId xmlns:p14="http://schemas.microsoft.com/office/powerpoint/2010/main" val="3703848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D7116-41DD-49A8-84AC-C3F4221080DC}"/>
              </a:ext>
            </a:extLst>
          </p:cNvPr>
          <p:cNvSpPr>
            <a:spLocks noGrp="1"/>
          </p:cNvSpPr>
          <p:nvPr>
            <p:ph type="title"/>
          </p:nvPr>
        </p:nvSpPr>
        <p:spPr/>
        <p:txBody>
          <a:bodyPr/>
          <a:lstStyle/>
          <a:p>
            <a:r>
              <a:rPr lang="en-US" dirty="0"/>
              <a:t>Mongoose</a:t>
            </a:r>
          </a:p>
        </p:txBody>
      </p:sp>
      <p:sp>
        <p:nvSpPr>
          <p:cNvPr id="3" name="Content Placeholder 2">
            <a:extLst>
              <a:ext uri="{FF2B5EF4-FFF2-40B4-BE49-F238E27FC236}">
                <a16:creationId xmlns:a16="http://schemas.microsoft.com/office/drawing/2014/main" id="{B43C9211-FCD8-4353-903A-B643BADF4E5D}"/>
              </a:ext>
            </a:extLst>
          </p:cNvPr>
          <p:cNvSpPr>
            <a:spLocks noGrp="1"/>
          </p:cNvSpPr>
          <p:nvPr>
            <p:ph idx="1"/>
          </p:nvPr>
        </p:nvSpPr>
        <p:spPr/>
        <p:txBody>
          <a:bodyPr/>
          <a:lstStyle/>
          <a:p>
            <a:r>
              <a:rPr lang="en-US" dirty="0"/>
              <a:t>Basic queries:</a:t>
            </a:r>
          </a:p>
          <a:p>
            <a:pPr lvl="1"/>
            <a:r>
              <a:rPr lang="en-US" dirty="0"/>
              <a:t>find.</a:t>
            </a:r>
          </a:p>
          <a:p>
            <a:pPr lvl="1"/>
            <a:r>
              <a:rPr lang="en-US" dirty="0" err="1"/>
              <a:t>findOne</a:t>
            </a:r>
            <a:r>
              <a:rPr lang="en-US" dirty="0"/>
              <a:t>.</a:t>
            </a:r>
          </a:p>
          <a:p>
            <a:pPr lvl="1"/>
            <a:r>
              <a:rPr lang="en-US" dirty="0"/>
              <a:t>create.</a:t>
            </a:r>
          </a:p>
          <a:p>
            <a:pPr lvl="1"/>
            <a:r>
              <a:rPr lang="en-US" dirty="0" err="1"/>
              <a:t>findByIdAndDelete</a:t>
            </a:r>
            <a:r>
              <a:rPr lang="en-US" dirty="0"/>
              <a:t>.</a:t>
            </a:r>
          </a:p>
          <a:p>
            <a:pPr lvl="1"/>
            <a:r>
              <a:rPr lang="en-US" dirty="0" err="1"/>
              <a:t>findByIdAndUpdate</a:t>
            </a:r>
            <a:r>
              <a:rPr lang="en-US" dirty="0"/>
              <a:t>.</a:t>
            </a:r>
          </a:p>
        </p:txBody>
      </p:sp>
    </p:spTree>
    <p:extLst>
      <p:ext uri="{BB962C8B-B14F-4D97-AF65-F5344CB8AC3E}">
        <p14:creationId xmlns:p14="http://schemas.microsoft.com/office/powerpoint/2010/main" val="19013822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98CEF-C554-45D1-B141-F3E0991A22F7}"/>
              </a:ext>
            </a:extLst>
          </p:cNvPr>
          <p:cNvSpPr>
            <a:spLocks noGrp="1"/>
          </p:cNvSpPr>
          <p:nvPr>
            <p:ph type="title"/>
          </p:nvPr>
        </p:nvSpPr>
        <p:spPr/>
        <p:txBody>
          <a:bodyPr/>
          <a:lstStyle/>
          <a:p>
            <a:r>
              <a:rPr lang="en-US" dirty="0"/>
              <a:t>Mongoose</a:t>
            </a:r>
          </a:p>
        </p:txBody>
      </p:sp>
      <p:sp>
        <p:nvSpPr>
          <p:cNvPr id="3" name="Content Placeholder 2">
            <a:extLst>
              <a:ext uri="{FF2B5EF4-FFF2-40B4-BE49-F238E27FC236}">
                <a16:creationId xmlns:a16="http://schemas.microsoft.com/office/drawing/2014/main" id="{D07603A9-1265-482E-9905-501933C8B8CC}"/>
              </a:ext>
            </a:extLst>
          </p:cNvPr>
          <p:cNvSpPr>
            <a:spLocks noGrp="1"/>
          </p:cNvSpPr>
          <p:nvPr>
            <p:ph idx="1"/>
          </p:nvPr>
        </p:nvSpPr>
        <p:spPr/>
        <p:txBody>
          <a:bodyPr/>
          <a:lstStyle/>
          <a:p>
            <a:r>
              <a:rPr lang="en-US" dirty="0"/>
              <a:t>find:</a:t>
            </a:r>
          </a:p>
        </p:txBody>
      </p:sp>
      <p:pic>
        <p:nvPicPr>
          <p:cNvPr id="5" name="Picture 4">
            <a:extLst>
              <a:ext uri="{FF2B5EF4-FFF2-40B4-BE49-F238E27FC236}">
                <a16:creationId xmlns:a16="http://schemas.microsoft.com/office/drawing/2014/main" id="{F9FC7D28-99F8-4479-BDC3-7D5714BA7161}"/>
              </a:ext>
            </a:extLst>
          </p:cNvPr>
          <p:cNvPicPr>
            <a:picLocks noChangeAspect="1"/>
          </p:cNvPicPr>
          <p:nvPr/>
        </p:nvPicPr>
        <p:blipFill>
          <a:blip r:embed="rId2"/>
          <a:stretch>
            <a:fillRect/>
          </a:stretch>
        </p:blipFill>
        <p:spPr>
          <a:xfrm>
            <a:off x="4033837" y="2305844"/>
            <a:ext cx="4124325" cy="3390900"/>
          </a:xfrm>
          <a:prstGeom prst="rect">
            <a:avLst/>
          </a:prstGeom>
        </p:spPr>
      </p:pic>
    </p:spTree>
    <p:extLst>
      <p:ext uri="{BB962C8B-B14F-4D97-AF65-F5344CB8AC3E}">
        <p14:creationId xmlns:p14="http://schemas.microsoft.com/office/powerpoint/2010/main" val="3519557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FFAEB-DF12-4364-849A-FC6193871C46}"/>
              </a:ext>
            </a:extLst>
          </p:cNvPr>
          <p:cNvSpPr>
            <a:spLocks noGrp="1"/>
          </p:cNvSpPr>
          <p:nvPr>
            <p:ph type="title"/>
          </p:nvPr>
        </p:nvSpPr>
        <p:spPr/>
        <p:txBody>
          <a:bodyPr/>
          <a:lstStyle/>
          <a:p>
            <a:r>
              <a:rPr lang="en-US" dirty="0"/>
              <a:t>Mongoose</a:t>
            </a:r>
          </a:p>
        </p:txBody>
      </p:sp>
      <p:sp>
        <p:nvSpPr>
          <p:cNvPr id="3" name="Content Placeholder 2">
            <a:extLst>
              <a:ext uri="{FF2B5EF4-FFF2-40B4-BE49-F238E27FC236}">
                <a16:creationId xmlns:a16="http://schemas.microsoft.com/office/drawing/2014/main" id="{BEC3D07A-2C04-4550-A2DD-1F8B0E407E39}"/>
              </a:ext>
            </a:extLst>
          </p:cNvPr>
          <p:cNvSpPr>
            <a:spLocks noGrp="1"/>
          </p:cNvSpPr>
          <p:nvPr>
            <p:ph idx="1"/>
          </p:nvPr>
        </p:nvSpPr>
        <p:spPr/>
        <p:txBody>
          <a:bodyPr/>
          <a:lstStyle/>
          <a:p>
            <a:r>
              <a:rPr lang="en-US" dirty="0"/>
              <a:t>create:</a:t>
            </a:r>
          </a:p>
        </p:txBody>
      </p:sp>
      <p:pic>
        <p:nvPicPr>
          <p:cNvPr id="5" name="Picture 4">
            <a:extLst>
              <a:ext uri="{FF2B5EF4-FFF2-40B4-BE49-F238E27FC236}">
                <a16:creationId xmlns:a16="http://schemas.microsoft.com/office/drawing/2014/main" id="{E7E813D8-9F38-4BA8-9C02-81A24E57733B}"/>
              </a:ext>
            </a:extLst>
          </p:cNvPr>
          <p:cNvPicPr>
            <a:picLocks noChangeAspect="1"/>
          </p:cNvPicPr>
          <p:nvPr/>
        </p:nvPicPr>
        <p:blipFill>
          <a:blip r:embed="rId2"/>
          <a:stretch>
            <a:fillRect/>
          </a:stretch>
        </p:blipFill>
        <p:spPr>
          <a:xfrm>
            <a:off x="4110037" y="2948781"/>
            <a:ext cx="3971925" cy="2105025"/>
          </a:xfrm>
          <a:prstGeom prst="rect">
            <a:avLst/>
          </a:prstGeom>
        </p:spPr>
      </p:pic>
    </p:spTree>
    <p:extLst>
      <p:ext uri="{BB962C8B-B14F-4D97-AF65-F5344CB8AC3E}">
        <p14:creationId xmlns:p14="http://schemas.microsoft.com/office/powerpoint/2010/main" val="150152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2B4EA-8516-42E3-9E13-41438C650E65}"/>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1BE63167-C5C4-4E2B-93F6-5AACAD5649B5}"/>
              </a:ext>
            </a:extLst>
          </p:cNvPr>
          <p:cNvSpPr>
            <a:spLocks noGrp="1"/>
          </p:cNvSpPr>
          <p:nvPr>
            <p:ph idx="1"/>
          </p:nvPr>
        </p:nvSpPr>
        <p:spPr/>
        <p:txBody>
          <a:bodyPr/>
          <a:lstStyle/>
          <a:p>
            <a:r>
              <a:rPr lang="en-US" dirty="0"/>
              <a:t>MongoDB.</a:t>
            </a:r>
          </a:p>
          <a:p>
            <a:r>
              <a:rPr lang="en-US" dirty="0"/>
              <a:t>Mongoose driver and connection string.</a:t>
            </a:r>
          </a:p>
          <a:p>
            <a:r>
              <a:rPr lang="en-US" dirty="0"/>
              <a:t>Mongoose.</a:t>
            </a:r>
          </a:p>
          <a:p>
            <a:r>
              <a:rPr lang="en-US" dirty="0"/>
              <a:t>Account</a:t>
            </a:r>
            <a:r>
              <a:rPr lang="en-US" baseline="0" dirty="0"/>
              <a:t> registration.</a:t>
            </a:r>
            <a:endParaRPr lang="en-US" dirty="0"/>
          </a:p>
        </p:txBody>
      </p:sp>
    </p:spTree>
    <p:extLst>
      <p:ext uri="{BB962C8B-B14F-4D97-AF65-F5344CB8AC3E}">
        <p14:creationId xmlns:p14="http://schemas.microsoft.com/office/powerpoint/2010/main" val="3242458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775C2-A1BE-4C3D-98E6-4E2B92BB0ABE}"/>
              </a:ext>
            </a:extLst>
          </p:cNvPr>
          <p:cNvSpPr>
            <a:spLocks noGrp="1"/>
          </p:cNvSpPr>
          <p:nvPr>
            <p:ph type="title"/>
          </p:nvPr>
        </p:nvSpPr>
        <p:spPr/>
        <p:txBody>
          <a:bodyPr/>
          <a:lstStyle/>
          <a:p>
            <a:r>
              <a:rPr lang="en-US" dirty="0"/>
              <a:t>Mongoose</a:t>
            </a:r>
          </a:p>
        </p:txBody>
      </p:sp>
      <p:sp>
        <p:nvSpPr>
          <p:cNvPr id="3" name="Content Placeholder 2">
            <a:extLst>
              <a:ext uri="{FF2B5EF4-FFF2-40B4-BE49-F238E27FC236}">
                <a16:creationId xmlns:a16="http://schemas.microsoft.com/office/drawing/2014/main" id="{FB93B5E3-6062-4DF4-9AEC-372B6DC63435}"/>
              </a:ext>
            </a:extLst>
          </p:cNvPr>
          <p:cNvSpPr>
            <a:spLocks noGrp="1"/>
          </p:cNvSpPr>
          <p:nvPr>
            <p:ph idx="1"/>
          </p:nvPr>
        </p:nvSpPr>
        <p:spPr/>
        <p:txBody>
          <a:bodyPr/>
          <a:lstStyle/>
          <a:p>
            <a:r>
              <a:rPr lang="en-US" dirty="0"/>
              <a:t>find:</a:t>
            </a:r>
          </a:p>
          <a:p>
            <a:pPr lvl="1"/>
            <a:r>
              <a:rPr lang="en-US" dirty="0"/>
              <a:t>The find function returns</a:t>
            </a:r>
            <a:r>
              <a:rPr lang="en-US" baseline="0" dirty="0"/>
              <a:t> a collection of documents.</a:t>
            </a:r>
          </a:p>
          <a:p>
            <a:pPr lvl="1"/>
            <a:r>
              <a:rPr lang="en-US" baseline="0" dirty="0"/>
              <a:t>Called off of the model you import (i.e., const Fruit = require(‘./models/fruit’);</a:t>
            </a:r>
          </a:p>
          <a:p>
            <a:pPr lvl="1"/>
            <a:r>
              <a:rPr lang="en-US" baseline="0" dirty="0"/>
              <a:t>Returns a callback function, which includes a MongoDB specific error object or the collection object.</a:t>
            </a:r>
          </a:p>
          <a:p>
            <a:pPr lvl="2"/>
            <a:r>
              <a:rPr lang="en-US" dirty="0" err="1"/>
              <a:t>Fruit.find</a:t>
            </a:r>
            <a:r>
              <a:rPr lang="en-US" dirty="0"/>
              <a:t>({}, function(err, fruits) {})</a:t>
            </a:r>
          </a:p>
          <a:p>
            <a:pPr lvl="2"/>
            <a:r>
              <a:rPr lang="en-US" dirty="0"/>
              <a:t>The first argument is for filtering.</a:t>
            </a:r>
          </a:p>
          <a:p>
            <a:pPr lvl="2"/>
            <a:r>
              <a:rPr lang="en-US" dirty="0"/>
              <a:t>The</a:t>
            </a:r>
            <a:r>
              <a:rPr lang="en-US" baseline="0" dirty="0"/>
              <a:t> second argument is the callback function.</a:t>
            </a:r>
          </a:p>
          <a:p>
            <a:pPr lvl="2"/>
            <a:r>
              <a:rPr lang="en-US" baseline="0" dirty="0"/>
              <a:t>The first argument in the callback function is the MongoDB error object.</a:t>
            </a:r>
          </a:p>
          <a:p>
            <a:pPr lvl="2"/>
            <a:r>
              <a:rPr lang="en-US" baseline="0" dirty="0"/>
              <a:t>The second argument in the callback function is the collection object.</a:t>
            </a:r>
          </a:p>
        </p:txBody>
      </p:sp>
    </p:spTree>
    <p:extLst>
      <p:ext uri="{BB962C8B-B14F-4D97-AF65-F5344CB8AC3E}">
        <p14:creationId xmlns:p14="http://schemas.microsoft.com/office/powerpoint/2010/main" val="2352775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3DA78-3923-4410-9772-B6E8DD24F53C}"/>
              </a:ext>
            </a:extLst>
          </p:cNvPr>
          <p:cNvSpPr>
            <a:spLocks noGrp="1"/>
          </p:cNvSpPr>
          <p:nvPr>
            <p:ph type="title"/>
          </p:nvPr>
        </p:nvSpPr>
        <p:spPr/>
        <p:txBody>
          <a:bodyPr/>
          <a:lstStyle/>
          <a:p>
            <a:r>
              <a:rPr lang="en-US" dirty="0"/>
              <a:t>Mongoose</a:t>
            </a:r>
          </a:p>
        </p:txBody>
      </p:sp>
      <p:sp>
        <p:nvSpPr>
          <p:cNvPr id="3" name="Content Placeholder 2">
            <a:extLst>
              <a:ext uri="{FF2B5EF4-FFF2-40B4-BE49-F238E27FC236}">
                <a16:creationId xmlns:a16="http://schemas.microsoft.com/office/drawing/2014/main" id="{D64BCE5F-6E5F-4EC8-A396-84C58B0FB440}"/>
              </a:ext>
            </a:extLst>
          </p:cNvPr>
          <p:cNvSpPr>
            <a:spLocks noGrp="1"/>
          </p:cNvSpPr>
          <p:nvPr>
            <p:ph idx="1"/>
          </p:nvPr>
        </p:nvSpPr>
        <p:spPr/>
        <p:txBody>
          <a:bodyPr/>
          <a:lstStyle/>
          <a:p>
            <a:r>
              <a:rPr lang="en-US" dirty="0"/>
              <a:t>create:</a:t>
            </a:r>
          </a:p>
          <a:p>
            <a:pPr lvl="1"/>
            <a:r>
              <a:rPr lang="en-US" dirty="0"/>
              <a:t>The create function returns the inserted</a:t>
            </a:r>
            <a:r>
              <a:rPr lang="en-US" baseline="0" dirty="0"/>
              <a:t> document.</a:t>
            </a:r>
          </a:p>
          <a:p>
            <a:pPr lvl="1"/>
            <a:r>
              <a:rPr lang="en-US" baseline="0" dirty="0"/>
              <a:t>Called off of the model you import.</a:t>
            </a:r>
          </a:p>
          <a:p>
            <a:pPr lvl="1"/>
            <a:r>
              <a:rPr lang="en-US" baseline="0" dirty="0"/>
              <a:t>Returns a callback function, which includes a MongoDB specific error object or the collection object. </a:t>
            </a:r>
          </a:p>
          <a:p>
            <a:pPr lvl="1"/>
            <a:r>
              <a:rPr lang="en-US" baseline="0" dirty="0"/>
              <a:t>Requires a model to insert.</a:t>
            </a:r>
          </a:p>
          <a:p>
            <a:pPr lvl="2"/>
            <a:r>
              <a:rPr lang="en-US" dirty="0" err="1"/>
              <a:t>Fruit.create</a:t>
            </a:r>
            <a:r>
              <a:rPr lang="en-US" dirty="0"/>
              <a:t>(</a:t>
            </a:r>
            <a:r>
              <a:rPr lang="en-US" dirty="0" err="1"/>
              <a:t>new</a:t>
            </a:r>
            <a:r>
              <a:rPr lang="en-US" baseline="0" dirty="0" err="1"/>
              <a:t>Fruit</a:t>
            </a:r>
            <a:r>
              <a:rPr lang="en-US" baseline="0" dirty="0"/>
              <a:t>, function(err, fruit) {})</a:t>
            </a:r>
          </a:p>
          <a:p>
            <a:pPr lvl="2"/>
            <a:r>
              <a:rPr lang="en-US" baseline="0" dirty="0"/>
              <a:t>The first argument is a new fruit object, second argument is the callback function.</a:t>
            </a:r>
          </a:p>
          <a:p>
            <a:pPr lvl="2"/>
            <a:r>
              <a:rPr lang="en-US" baseline="0" dirty="0"/>
              <a:t>The first argument in the callback function is the MongoDB error object.</a:t>
            </a:r>
          </a:p>
          <a:p>
            <a:pPr lvl="2"/>
            <a:r>
              <a:rPr lang="en-US" baseline="0" dirty="0"/>
              <a:t>The second argument in the callback function is the inserted fruit object.</a:t>
            </a:r>
          </a:p>
        </p:txBody>
      </p:sp>
    </p:spTree>
    <p:extLst>
      <p:ext uri="{BB962C8B-B14F-4D97-AF65-F5344CB8AC3E}">
        <p14:creationId xmlns:p14="http://schemas.microsoft.com/office/powerpoint/2010/main" val="17161003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1E90C-7EEA-4726-9134-9024F9CFB5E3}"/>
              </a:ext>
            </a:extLst>
          </p:cNvPr>
          <p:cNvSpPr>
            <a:spLocks noGrp="1"/>
          </p:cNvSpPr>
          <p:nvPr>
            <p:ph type="title"/>
          </p:nvPr>
        </p:nvSpPr>
        <p:spPr/>
        <p:txBody>
          <a:bodyPr/>
          <a:lstStyle/>
          <a:p>
            <a:r>
              <a:rPr lang="en-US" dirty="0"/>
              <a:t>Account</a:t>
            </a:r>
            <a:r>
              <a:rPr lang="en-US" baseline="0" dirty="0"/>
              <a:t> registration </a:t>
            </a:r>
            <a:r>
              <a:rPr lang="en-US" baseline="0" dirty="0" err="1"/>
              <a:t>npm</a:t>
            </a:r>
            <a:r>
              <a:rPr lang="en-US" baseline="0" dirty="0"/>
              <a:t> packages</a:t>
            </a:r>
            <a:endParaRPr lang="en-US" dirty="0"/>
          </a:p>
        </p:txBody>
      </p:sp>
      <p:sp>
        <p:nvSpPr>
          <p:cNvPr id="3" name="Content Placeholder 2">
            <a:extLst>
              <a:ext uri="{FF2B5EF4-FFF2-40B4-BE49-F238E27FC236}">
                <a16:creationId xmlns:a16="http://schemas.microsoft.com/office/drawing/2014/main" id="{BA699946-6672-45B1-9920-21443BB35799}"/>
              </a:ext>
            </a:extLst>
          </p:cNvPr>
          <p:cNvSpPr>
            <a:spLocks noGrp="1"/>
          </p:cNvSpPr>
          <p:nvPr>
            <p:ph idx="1"/>
          </p:nvPr>
        </p:nvSpPr>
        <p:spPr/>
        <p:txBody>
          <a:bodyPr/>
          <a:lstStyle/>
          <a:p>
            <a:r>
              <a:rPr lang="en-US" dirty="0"/>
              <a:t>express-session: used to manage express sessions.</a:t>
            </a:r>
          </a:p>
          <a:p>
            <a:r>
              <a:rPr lang="en-US" baseline="0" dirty="0"/>
              <a:t>passport:</a:t>
            </a:r>
            <a:r>
              <a:rPr lang="en-US" dirty="0"/>
              <a:t> used for authorization and authentication.</a:t>
            </a:r>
          </a:p>
          <a:p>
            <a:r>
              <a:rPr lang="en-US" baseline="0" dirty="0"/>
              <a:t>passport-local: used for authentication with standard</a:t>
            </a:r>
            <a:r>
              <a:rPr lang="en-US" dirty="0"/>
              <a:t> usernames and password accounts.</a:t>
            </a:r>
          </a:p>
          <a:p>
            <a:r>
              <a:rPr lang="en-US" baseline="0" dirty="0"/>
              <a:t>passport-local-mongoose: used</a:t>
            </a:r>
            <a:r>
              <a:rPr lang="en-US" dirty="0"/>
              <a:t> to simplify authentication and authorization. </a:t>
            </a:r>
          </a:p>
        </p:txBody>
      </p:sp>
    </p:spTree>
    <p:extLst>
      <p:ext uri="{BB962C8B-B14F-4D97-AF65-F5344CB8AC3E}">
        <p14:creationId xmlns:p14="http://schemas.microsoft.com/office/powerpoint/2010/main" val="24389799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DDEFD-AAB5-4D36-ADEE-1E27176B0207}"/>
              </a:ext>
            </a:extLst>
          </p:cNvPr>
          <p:cNvSpPr>
            <a:spLocks noGrp="1"/>
          </p:cNvSpPr>
          <p:nvPr>
            <p:ph type="title"/>
          </p:nvPr>
        </p:nvSpPr>
        <p:spPr/>
        <p:txBody>
          <a:bodyPr/>
          <a:lstStyle/>
          <a:p>
            <a:r>
              <a:rPr lang="en-US" dirty="0"/>
              <a:t>Account registration</a:t>
            </a:r>
          </a:p>
        </p:txBody>
      </p:sp>
      <p:sp>
        <p:nvSpPr>
          <p:cNvPr id="3" name="Content Placeholder 2">
            <a:extLst>
              <a:ext uri="{FF2B5EF4-FFF2-40B4-BE49-F238E27FC236}">
                <a16:creationId xmlns:a16="http://schemas.microsoft.com/office/drawing/2014/main" id="{41ABD2B2-911A-4263-9F43-45B64EEDC99F}"/>
              </a:ext>
            </a:extLst>
          </p:cNvPr>
          <p:cNvSpPr>
            <a:spLocks noGrp="1"/>
          </p:cNvSpPr>
          <p:nvPr>
            <p:ph idx="1"/>
          </p:nvPr>
        </p:nvSpPr>
        <p:spPr/>
        <p:txBody>
          <a:bodyPr/>
          <a:lstStyle/>
          <a:p>
            <a:r>
              <a:rPr lang="en-US" dirty="0"/>
              <a:t>Added to the mongoose model:</a:t>
            </a:r>
          </a:p>
          <a:p>
            <a:pPr marL="0" indent="0">
              <a:buNone/>
            </a:pPr>
            <a:endParaRPr lang="en-US" dirty="0"/>
          </a:p>
          <a:p>
            <a:pPr marL="0" indent="0">
              <a:buNone/>
            </a:pPr>
            <a:endParaRPr lang="en-US" dirty="0"/>
          </a:p>
          <a:p>
            <a:r>
              <a:rPr lang="en-US" dirty="0"/>
              <a:t>Creates</a:t>
            </a:r>
            <a:r>
              <a:rPr lang="en-US" baseline="0" dirty="0"/>
              <a:t> a username for the object by default.</a:t>
            </a:r>
          </a:p>
          <a:p>
            <a:r>
              <a:rPr lang="en-US" dirty="0"/>
              <a:t>Adds two additional fields to the collection: salt and hash.</a:t>
            </a:r>
          </a:p>
          <a:p>
            <a:pPr lvl="1"/>
            <a:r>
              <a:rPr lang="en-US" dirty="0"/>
              <a:t>Used to verify passwords.</a:t>
            </a:r>
          </a:p>
          <a:p>
            <a:pPr lvl="1"/>
            <a:r>
              <a:rPr lang="en-US" dirty="0"/>
              <a:t>Does not store plain text or encrypted passwords.</a:t>
            </a:r>
          </a:p>
        </p:txBody>
      </p:sp>
      <p:pic>
        <p:nvPicPr>
          <p:cNvPr id="5" name="Picture 4">
            <a:extLst>
              <a:ext uri="{FF2B5EF4-FFF2-40B4-BE49-F238E27FC236}">
                <a16:creationId xmlns:a16="http://schemas.microsoft.com/office/drawing/2014/main" id="{A0BD0E16-28F1-4C3C-A0CF-ED822E1C2685}"/>
              </a:ext>
            </a:extLst>
          </p:cNvPr>
          <p:cNvPicPr>
            <a:picLocks noChangeAspect="1"/>
          </p:cNvPicPr>
          <p:nvPr/>
        </p:nvPicPr>
        <p:blipFill>
          <a:blip r:embed="rId2"/>
          <a:stretch>
            <a:fillRect/>
          </a:stretch>
        </p:blipFill>
        <p:spPr>
          <a:xfrm>
            <a:off x="1924685" y="2566035"/>
            <a:ext cx="3486150" cy="323850"/>
          </a:xfrm>
          <a:prstGeom prst="rect">
            <a:avLst/>
          </a:prstGeom>
        </p:spPr>
      </p:pic>
    </p:spTree>
    <p:extLst>
      <p:ext uri="{BB962C8B-B14F-4D97-AF65-F5344CB8AC3E}">
        <p14:creationId xmlns:p14="http://schemas.microsoft.com/office/powerpoint/2010/main" val="18846195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F2D1E-7E30-48D6-B902-38F429EF4BF3}"/>
              </a:ext>
            </a:extLst>
          </p:cNvPr>
          <p:cNvSpPr>
            <a:spLocks noGrp="1"/>
          </p:cNvSpPr>
          <p:nvPr>
            <p:ph type="title"/>
          </p:nvPr>
        </p:nvSpPr>
        <p:spPr/>
        <p:txBody>
          <a:bodyPr/>
          <a:lstStyle/>
          <a:p>
            <a:r>
              <a:rPr lang="en-US" dirty="0"/>
              <a:t>Account registration</a:t>
            </a:r>
          </a:p>
        </p:txBody>
      </p:sp>
      <p:sp>
        <p:nvSpPr>
          <p:cNvPr id="3" name="Content Placeholder 2">
            <a:extLst>
              <a:ext uri="{FF2B5EF4-FFF2-40B4-BE49-F238E27FC236}">
                <a16:creationId xmlns:a16="http://schemas.microsoft.com/office/drawing/2014/main" id="{047B3AA7-36F9-486C-9DF4-62BA0E0BDFCA}"/>
              </a:ext>
            </a:extLst>
          </p:cNvPr>
          <p:cNvSpPr>
            <a:spLocks noGrp="1"/>
          </p:cNvSpPr>
          <p:nvPr>
            <p:ph idx="1"/>
          </p:nvPr>
        </p:nvSpPr>
        <p:spPr/>
        <p:txBody>
          <a:bodyPr/>
          <a:lstStyle/>
          <a:p>
            <a:r>
              <a:rPr lang="en-US" dirty="0"/>
              <a:t>Model:</a:t>
            </a:r>
          </a:p>
        </p:txBody>
      </p:sp>
      <p:pic>
        <p:nvPicPr>
          <p:cNvPr id="5" name="Picture 4">
            <a:extLst>
              <a:ext uri="{FF2B5EF4-FFF2-40B4-BE49-F238E27FC236}">
                <a16:creationId xmlns:a16="http://schemas.microsoft.com/office/drawing/2014/main" id="{DBAB8948-BD3A-4DFC-AEA2-FB7CC9224AB3}"/>
              </a:ext>
            </a:extLst>
          </p:cNvPr>
          <p:cNvPicPr>
            <a:picLocks noChangeAspect="1"/>
          </p:cNvPicPr>
          <p:nvPr/>
        </p:nvPicPr>
        <p:blipFill>
          <a:blip r:embed="rId2"/>
          <a:stretch>
            <a:fillRect/>
          </a:stretch>
        </p:blipFill>
        <p:spPr>
          <a:xfrm>
            <a:off x="3552825" y="2266950"/>
            <a:ext cx="5086350" cy="2324100"/>
          </a:xfrm>
          <a:prstGeom prst="rect">
            <a:avLst/>
          </a:prstGeom>
        </p:spPr>
      </p:pic>
    </p:spTree>
    <p:extLst>
      <p:ext uri="{BB962C8B-B14F-4D97-AF65-F5344CB8AC3E}">
        <p14:creationId xmlns:p14="http://schemas.microsoft.com/office/powerpoint/2010/main" val="13710110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21998-70D9-4A60-8931-15D4C1C5201E}"/>
              </a:ext>
            </a:extLst>
          </p:cNvPr>
          <p:cNvSpPr>
            <a:spLocks noGrp="1"/>
          </p:cNvSpPr>
          <p:nvPr>
            <p:ph type="title"/>
          </p:nvPr>
        </p:nvSpPr>
        <p:spPr/>
        <p:txBody>
          <a:bodyPr/>
          <a:lstStyle/>
          <a:p>
            <a:r>
              <a:rPr lang="en-US" dirty="0"/>
              <a:t>Account registration</a:t>
            </a:r>
          </a:p>
        </p:txBody>
      </p:sp>
      <p:sp>
        <p:nvSpPr>
          <p:cNvPr id="3" name="Content Placeholder 2">
            <a:extLst>
              <a:ext uri="{FF2B5EF4-FFF2-40B4-BE49-F238E27FC236}">
                <a16:creationId xmlns:a16="http://schemas.microsoft.com/office/drawing/2014/main" id="{6704AE95-5337-418B-BB25-B25944CE6C69}"/>
              </a:ext>
            </a:extLst>
          </p:cNvPr>
          <p:cNvSpPr>
            <a:spLocks noGrp="1"/>
          </p:cNvSpPr>
          <p:nvPr>
            <p:ph idx="1"/>
          </p:nvPr>
        </p:nvSpPr>
        <p:spPr/>
        <p:txBody>
          <a:bodyPr/>
          <a:lstStyle/>
          <a:p>
            <a:r>
              <a:rPr lang="en-US" dirty="0"/>
              <a:t>Collection view:</a:t>
            </a:r>
          </a:p>
        </p:txBody>
      </p:sp>
      <p:pic>
        <p:nvPicPr>
          <p:cNvPr id="5" name="Picture 4">
            <a:extLst>
              <a:ext uri="{FF2B5EF4-FFF2-40B4-BE49-F238E27FC236}">
                <a16:creationId xmlns:a16="http://schemas.microsoft.com/office/drawing/2014/main" id="{7BC42415-A422-4BDC-A612-E731F1D65B15}"/>
              </a:ext>
            </a:extLst>
          </p:cNvPr>
          <p:cNvPicPr>
            <a:picLocks noChangeAspect="1"/>
          </p:cNvPicPr>
          <p:nvPr/>
        </p:nvPicPr>
        <p:blipFill>
          <a:blip r:embed="rId2"/>
          <a:stretch>
            <a:fillRect/>
          </a:stretch>
        </p:blipFill>
        <p:spPr>
          <a:xfrm>
            <a:off x="3576637" y="2695575"/>
            <a:ext cx="5038725" cy="1466850"/>
          </a:xfrm>
          <a:prstGeom prst="rect">
            <a:avLst/>
          </a:prstGeom>
        </p:spPr>
      </p:pic>
    </p:spTree>
    <p:extLst>
      <p:ext uri="{BB962C8B-B14F-4D97-AF65-F5344CB8AC3E}">
        <p14:creationId xmlns:p14="http://schemas.microsoft.com/office/powerpoint/2010/main" val="2449982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4FDDB-7EFE-4D48-82C3-5C48BD4629FC}"/>
              </a:ext>
            </a:extLst>
          </p:cNvPr>
          <p:cNvSpPr>
            <a:spLocks noGrp="1"/>
          </p:cNvSpPr>
          <p:nvPr>
            <p:ph type="title"/>
          </p:nvPr>
        </p:nvSpPr>
        <p:spPr/>
        <p:txBody>
          <a:bodyPr/>
          <a:lstStyle/>
          <a:p>
            <a:r>
              <a:rPr lang="en-US" dirty="0"/>
              <a:t>Account registration</a:t>
            </a:r>
          </a:p>
        </p:txBody>
      </p:sp>
      <p:sp>
        <p:nvSpPr>
          <p:cNvPr id="3" name="Content Placeholder 2">
            <a:extLst>
              <a:ext uri="{FF2B5EF4-FFF2-40B4-BE49-F238E27FC236}">
                <a16:creationId xmlns:a16="http://schemas.microsoft.com/office/drawing/2014/main" id="{918079C5-61CA-4650-81FF-D394599C6C18}"/>
              </a:ext>
            </a:extLst>
          </p:cNvPr>
          <p:cNvSpPr>
            <a:spLocks noGrp="1"/>
          </p:cNvSpPr>
          <p:nvPr>
            <p:ph idx="1"/>
          </p:nvPr>
        </p:nvSpPr>
        <p:spPr/>
        <p:txBody>
          <a:bodyPr>
            <a:normAutofit/>
          </a:bodyPr>
          <a:lstStyle/>
          <a:p>
            <a:r>
              <a:rPr lang="en-US" sz="2000" dirty="0"/>
              <a:t>Configuration code (added to the index.js file):</a:t>
            </a:r>
          </a:p>
        </p:txBody>
      </p:sp>
      <p:pic>
        <p:nvPicPr>
          <p:cNvPr id="5" name="Picture 4">
            <a:extLst>
              <a:ext uri="{FF2B5EF4-FFF2-40B4-BE49-F238E27FC236}">
                <a16:creationId xmlns:a16="http://schemas.microsoft.com/office/drawing/2014/main" id="{4450FD47-40CB-43BC-A01F-55417BEC2210}"/>
              </a:ext>
            </a:extLst>
          </p:cNvPr>
          <p:cNvPicPr>
            <a:picLocks noChangeAspect="1"/>
          </p:cNvPicPr>
          <p:nvPr/>
        </p:nvPicPr>
        <p:blipFill>
          <a:blip r:embed="rId2"/>
          <a:stretch>
            <a:fillRect/>
          </a:stretch>
        </p:blipFill>
        <p:spPr>
          <a:xfrm>
            <a:off x="1253493" y="3249140"/>
            <a:ext cx="3152775" cy="1419225"/>
          </a:xfrm>
          <a:prstGeom prst="rect">
            <a:avLst/>
          </a:prstGeom>
        </p:spPr>
      </p:pic>
      <p:pic>
        <p:nvPicPr>
          <p:cNvPr id="7" name="Picture 6">
            <a:extLst>
              <a:ext uri="{FF2B5EF4-FFF2-40B4-BE49-F238E27FC236}">
                <a16:creationId xmlns:a16="http://schemas.microsoft.com/office/drawing/2014/main" id="{D408DFC8-5186-4D8D-A748-1BE59EECD8BA}"/>
              </a:ext>
            </a:extLst>
          </p:cNvPr>
          <p:cNvPicPr>
            <a:picLocks noChangeAspect="1"/>
          </p:cNvPicPr>
          <p:nvPr/>
        </p:nvPicPr>
        <p:blipFill>
          <a:blip r:embed="rId3"/>
          <a:stretch>
            <a:fillRect/>
          </a:stretch>
        </p:blipFill>
        <p:spPr>
          <a:xfrm>
            <a:off x="1235391" y="4842196"/>
            <a:ext cx="4400550" cy="781050"/>
          </a:xfrm>
          <a:prstGeom prst="rect">
            <a:avLst/>
          </a:prstGeom>
        </p:spPr>
      </p:pic>
      <p:pic>
        <p:nvPicPr>
          <p:cNvPr id="11" name="Picture 10">
            <a:extLst>
              <a:ext uri="{FF2B5EF4-FFF2-40B4-BE49-F238E27FC236}">
                <a16:creationId xmlns:a16="http://schemas.microsoft.com/office/drawing/2014/main" id="{C08EA986-0A06-475F-AEFD-FEABD6977A30}"/>
              </a:ext>
            </a:extLst>
          </p:cNvPr>
          <p:cNvPicPr>
            <a:picLocks noChangeAspect="1"/>
          </p:cNvPicPr>
          <p:nvPr/>
        </p:nvPicPr>
        <p:blipFill>
          <a:blip r:embed="rId4"/>
          <a:stretch>
            <a:fillRect/>
          </a:stretch>
        </p:blipFill>
        <p:spPr>
          <a:xfrm>
            <a:off x="6033132" y="3184846"/>
            <a:ext cx="4905375" cy="2438400"/>
          </a:xfrm>
          <a:prstGeom prst="rect">
            <a:avLst/>
          </a:prstGeom>
        </p:spPr>
      </p:pic>
      <p:pic>
        <p:nvPicPr>
          <p:cNvPr id="13" name="Picture 12">
            <a:extLst>
              <a:ext uri="{FF2B5EF4-FFF2-40B4-BE49-F238E27FC236}">
                <a16:creationId xmlns:a16="http://schemas.microsoft.com/office/drawing/2014/main" id="{A4154751-4153-4085-A2F0-B81BECEBFF4B}"/>
              </a:ext>
            </a:extLst>
          </p:cNvPr>
          <p:cNvPicPr>
            <a:picLocks noChangeAspect="1"/>
          </p:cNvPicPr>
          <p:nvPr/>
        </p:nvPicPr>
        <p:blipFill>
          <a:blip r:embed="rId5"/>
          <a:stretch>
            <a:fillRect/>
          </a:stretch>
        </p:blipFill>
        <p:spPr>
          <a:xfrm>
            <a:off x="1235391" y="2313310"/>
            <a:ext cx="5419725" cy="762000"/>
          </a:xfrm>
          <a:prstGeom prst="rect">
            <a:avLst/>
          </a:prstGeom>
        </p:spPr>
      </p:pic>
    </p:spTree>
    <p:extLst>
      <p:ext uri="{BB962C8B-B14F-4D97-AF65-F5344CB8AC3E}">
        <p14:creationId xmlns:p14="http://schemas.microsoft.com/office/powerpoint/2010/main" val="22693711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F5140-ACC9-4C0A-875E-83DBBD86E449}"/>
              </a:ext>
            </a:extLst>
          </p:cNvPr>
          <p:cNvSpPr>
            <a:spLocks noGrp="1"/>
          </p:cNvSpPr>
          <p:nvPr>
            <p:ph type="title"/>
          </p:nvPr>
        </p:nvSpPr>
        <p:spPr/>
        <p:txBody>
          <a:bodyPr/>
          <a:lstStyle/>
          <a:p>
            <a:r>
              <a:rPr lang="en-US" dirty="0"/>
              <a:t>Account registration</a:t>
            </a:r>
          </a:p>
        </p:txBody>
      </p:sp>
      <p:sp>
        <p:nvSpPr>
          <p:cNvPr id="3" name="Content Placeholder 2">
            <a:extLst>
              <a:ext uri="{FF2B5EF4-FFF2-40B4-BE49-F238E27FC236}">
                <a16:creationId xmlns:a16="http://schemas.microsoft.com/office/drawing/2014/main" id="{8953F063-4B7B-4613-A53F-53CB5DF805C0}"/>
              </a:ext>
            </a:extLst>
          </p:cNvPr>
          <p:cNvSpPr>
            <a:spLocks noGrp="1"/>
          </p:cNvSpPr>
          <p:nvPr>
            <p:ph idx="1"/>
          </p:nvPr>
        </p:nvSpPr>
        <p:spPr/>
        <p:txBody>
          <a:bodyPr/>
          <a:lstStyle/>
          <a:p>
            <a:r>
              <a:rPr lang="en-US" dirty="0"/>
              <a:t>The</a:t>
            </a:r>
            <a:r>
              <a:rPr lang="en-US" baseline="0" dirty="0"/>
              <a:t> session object is needed for the express session library</a:t>
            </a:r>
            <a:r>
              <a:rPr lang="en-US" dirty="0"/>
              <a:t> (i.e., const session = require(‘express-session’);) </a:t>
            </a:r>
          </a:p>
          <a:p>
            <a:r>
              <a:rPr lang="en-US" dirty="0"/>
              <a:t>To configure the session object call: </a:t>
            </a:r>
            <a:r>
              <a:rPr lang="en-US" dirty="0" err="1"/>
              <a:t>app.use</a:t>
            </a:r>
            <a:r>
              <a:rPr lang="en-US" dirty="0"/>
              <a:t>(session({}</a:t>
            </a:r>
            <a:r>
              <a:rPr lang="en-US" baseline="0" dirty="0"/>
              <a:t> </a:t>
            </a:r>
          </a:p>
          <a:p>
            <a:r>
              <a:rPr lang="en-US" dirty="0"/>
              <a:t>To configure passport, you must call the initialize and session functions on the imported passport object (see the previous slide).</a:t>
            </a:r>
          </a:p>
          <a:p>
            <a:r>
              <a:rPr lang="en-US" dirty="0"/>
              <a:t>To map passport to the local storage object you must add a use statement for the </a:t>
            </a:r>
            <a:r>
              <a:rPr lang="en-US" dirty="0" err="1"/>
              <a:t>LocalStrategy</a:t>
            </a:r>
            <a:r>
              <a:rPr lang="en-US" dirty="0"/>
              <a:t> (i.e., const </a:t>
            </a:r>
            <a:r>
              <a:rPr lang="en-US" dirty="0" err="1"/>
              <a:t>LocalStrategy</a:t>
            </a:r>
            <a:r>
              <a:rPr lang="en-US" dirty="0"/>
              <a:t> = require(‘passport-local’); </a:t>
            </a:r>
          </a:p>
        </p:txBody>
      </p:sp>
    </p:spTree>
    <p:extLst>
      <p:ext uri="{BB962C8B-B14F-4D97-AF65-F5344CB8AC3E}">
        <p14:creationId xmlns:p14="http://schemas.microsoft.com/office/powerpoint/2010/main" val="31520311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2E34E-558C-4B31-85ED-07E04E674EC4}"/>
              </a:ext>
            </a:extLst>
          </p:cNvPr>
          <p:cNvSpPr>
            <a:spLocks noGrp="1"/>
          </p:cNvSpPr>
          <p:nvPr>
            <p:ph type="title"/>
          </p:nvPr>
        </p:nvSpPr>
        <p:spPr/>
        <p:txBody>
          <a:bodyPr/>
          <a:lstStyle/>
          <a:p>
            <a:r>
              <a:rPr lang="en-US" dirty="0"/>
              <a:t>Account registration</a:t>
            </a:r>
          </a:p>
        </p:txBody>
      </p:sp>
      <p:sp>
        <p:nvSpPr>
          <p:cNvPr id="3" name="Content Placeholder 2">
            <a:extLst>
              <a:ext uri="{FF2B5EF4-FFF2-40B4-BE49-F238E27FC236}">
                <a16:creationId xmlns:a16="http://schemas.microsoft.com/office/drawing/2014/main" id="{3014C553-6AF5-4C43-8228-4D7E8D7A49E8}"/>
              </a:ext>
            </a:extLst>
          </p:cNvPr>
          <p:cNvSpPr>
            <a:spLocks noGrp="1"/>
          </p:cNvSpPr>
          <p:nvPr>
            <p:ph idx="1"/>
          </p:nvPr>
        </p:nvSpPr>
        <p:spPr/>
        <p:txBody>
          <a:bodyPr/>
          <a:lstStyle/>
          <a:p>
            <a:r>
              <a:rPr lang="en-US" dirty="0"/>
              <a:t>To</a:t>
            </a:r>
            <a:r>
              <a:rPr lang="en-US" baseline="0" dirty="0"/>
              <a:t> serialize and deserialize the users password you must call the </a:t>
            </a:r>
            <a:r>
              <a:rPr lang="en-US" baseline="0" dirty="0" err="1"/>
              <a:t>serializeUser</a:t>
            </a:r>
            <a:r>
              <a:rPr lang="en-US" baseline="0" dirty="0"/>
              <a:t> and </a:t>
            </a:r>
            <a:r>
              <a:rPr lang="en-US" baseline="0" dirty="0" err="1"/>
              <a:t>deserializeUser</a:t>
            </a:r>
            <a:r>
              <a:rPr lang="en-US" baseline="0" dirty="0"/>
              <a:t> functions (see the previous slides).</a:t>
            </a:r>
          </a:p>
          <a:p>
            <a:r>
              <a:rPr lang="en-US" dirty="0"/>
              <a:t>Finally, to register a new user, you call a built-in register function from the </a:t>
            </a:r>
            <a:r>
              <a:rPr lang="en-US" dirty="0" err="1"/>
              <a:t>npm</a:t>
            </a:r>
            <a:r>
              <a:rPr lang="en-US" dirty="0"/>
              <a:t> passport-local-mongoose package (see the previous slides). </a:t>
            </a:r>
          </a:p>
          <a:p>
            <a:r>
              <a:rPr lang="en-US" dirty="0"/>
              <a:t>Calling </a:t>
            </a:r>
            <a:r>
              <a:rPr lang="en-US" dirty="0" err="1"/>
              <a:t>passport.authenticate</a:t>
            </a:r>
            <a:r>
              <a:rPr lang="en-US" dirty="0"/>
              <a:t>(‘local’) adds the users session to the browser and signs them into the website (see the previous slides).</a:t>
            </a:r>
          </a:p>
        </p:txBody>
      </p:sp>
    </p:spTree>
    <p:extLst>
      <p:ext uri="{BB962C8B-B14F-4D97-AF65-F5344CB8AC3E}">
        <p14:creationId xmlns:p14="http://schemas.microsoft.com/office/powerpoint/2010/main" val="3937535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21BF9-538D-42E4-A4F3-D1E8949500E3}"/>
              </a:ext>
            </a:extLst>
          </p:cNvPr>
          <p:cNvSpPr>
            <a:spLocks noGrp="1"/>
          </p:cNvSpPr>
          <p:nvPr>
            <p:ph type="title"/>
          </p:nvPr>
        </p:nvSpPr>
        <p:spPr/>
        <p:txBody>
          <a:bodyPr/>
          <a:lstStyle/>
          <a:p>
            <a:r>
              <a:rPr lang="en-US" dirty="0"/>
              <a:t>MongoDB</a:t>
            </a:r>
          </a:p>
        </p:txBody>
      </p:sp>
      <p:sp>
        <p:nvSpPr>
          <p:cNvPr id="3" name="Content Placeholder 2">
            <a:extLst>
              <a:ext uri="{FF2B5EF4-FFF2-40B4-BE49-F238E27FC236}">
                <a16:creationId xmlns:a16="http://schemas.microsoft.com/office/drawing/2014/main" id="{F5AD0B8C-F6E0-4401-9CC8-AA6C916B9483}"/>
              </a:ext>
            </a:extLst>
          </p:cNvPr>
          <p:cNvSpPr>
            <a:spLocks noGrp="1"/>
          </p:cNvSpPr>
          <p:nvPr>
            <p:ph idx="1"/>
          </p:nvPr>
        </p:nvSpPr>
        <p:spPr/>
        <p:txBody>
          <a:bodyPr/>
          <a:lstStyle/>
          <a:p>
            <a:r>
              <a:rPr lang="en-US" dirty="0"/>
              <a:t>Popular database that’s wiggled its way into the arms of many Node.js</a:t>
            </a:r>
            <a:r>
              <a:rPr lang="en-US" baseline="0" dirty="0"/>
              <a:t> developers (Hahn, 2016).</a:t>
            </a:r>
          </a:p>
          <a:p>
            <a:r>
              <a:rPr lang="en-US" baseline="0" dirty="0"/>
              <a:t>In general, web applications store their data in one of two kinds of databases: relational or non-relational (Hahn, 2016).</a:t>
            </a:r>
          </a:p>
          <a:p>
            <a:r>
              <a:rPr lang="en-US" baseline="0" dirty="0"/>
              <a:t>Relational databases store data in table structures that resemble spreadsheets.</a:t>
            </a:r>
          </a:p>
          <a:p>
            <a:r>
              <a:rPr lang="en-US" baseline="0" dirty="0"/>
              <a:t>Tables are constructed with rows and columns.</a:t>
            </a:r>
          </a:p>
        </p:txBody>
      </p:sp>
    </p:spTree>
    <p:extLst>
      <p:ext uri="{BB962C8B-B14F-4D97-AF65-F5344CB8AC3E}">
        <p14:creationId xmlns:p14="http://schemas.microsoft.com/office/powerpoint/2010/main" val="3028742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01C4B-8010-4B4D-9A5D-AC88221CE010}"/>
              </a:ext>
            </a:extLst>
          </p:cNvPr>
          <p:cNvSpPr>
            <a:spLocks noGrp="1"/>
          </p:cNvSpPr>
          <p:nvPr>
            <p:ph type="title"/>
          </p:nvPr>
        </p:nvSpPr>
        <p:spPr/>
        <p:txBody>
          <a:bodyPr/>
          <a:lstStyle/>
          <a:p>
            <a:r>
              <a:rPr lang="en-US" dirty="0"/>
              <a:t>MongoDB</a:t>
            </a:r>
          </a:p>
        </p:txBody>
      </p:sp>
      <p:sp>
        <p:nvSpPr>
          <p:cNvPr id="3" name="Content Placeholder 2">
            <a:extLst>
              <a:ext uri="{FF2B5EF4-FFF2-40B4-BE49-F238E27FC236}">
                <a16:creationId xmlns:a16="http://schemas.microsoft.com/office/drawing/2014/main" id="{C1DCCA91-6E76-4CB9-AE07-5AC842E539E0}"/>
              </a:ext>
            </a:extLst>
          </p:cNvPr>
          <p:cNvSpPr>
            <a:spLocks noGrp="1"/>
          </p:cNvSpPr>
          <p:nvPr>
            <p:ph idx="1"/>
          </p:nvPr>
        </p:nvSpPr>
        <p:spPr/>
        <p:txBody>
          <a:bodyPr/>
          <a:lstStyle/>
          <a:p>
            <a:r>
              <a:rPr lang="en-US" dirty="0"/>
              <a:t>Columns represent the field type</a:t>
            </a:r>
            <a:r>
              <a:rPr lang="en-US" baseline="0" dirty="0"/>
              <a:t> (i.e., first name, last name or address).</a:t>
            </a:r>
          </a:p>
          <a:p>
            <a:r>
              <a:rPr lang="en-US" baseline="0" dirty="0"/>
              <a:t>Rows represent the raw data.</a:t>
            </a:r>
          </a:p>
          <a:p>
            <a:r>
              <a:rPr lang="en-US" baseline="0" dirty="0"/>
              <a:t>Non-relational databases are called NoSQL databases because they typically do not use traditional SQL (Structured Query Language) queries.</a:t>
            </a:r>
          </a:p>
        </p:txBody>
      </p:sp>
    </p:spTree>
    <p:extLst>
      <p:ext uri="{BB962C8B-B14F-4D97-AF65-F5344CB8AC3E}">
        <p14:creationId xmlns:p14="http://schemas.microsoft.com/office/powerpoint/2010/main" val="2385700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823F1-D747-485D-8253-5304DDF2C676}"/>
              </a:ext>
            </a:extLst>
          </p:cNvPr>
          <p:cNvSpPr>
            <a:spLocks noGrp="1"/>
          </p:cNvSpPr>
          <p:nvPr>
            <p:ph type="title"/>
          </p:nvPr>
        </p:nvSpPr>
        <p:spPr/>
        <p:txBody>
          <a:bodyPr/>
          <a:lstStyle/>
          <a:p>
            <a:r>
              <a:rPr lang="en-US" dirty="0"/>
              <a:t>MongoDB</a:t>
            </a:r>
          </a:p>
        </p:txBody>
      </p:sp>
      <p:sp>
        <p:nvSpPr>
          <p:cNvPr id="3" name="Content Placeholder 2">
            <a:extLst>
              <a:ext uri="{FF2B5EF4-FFF2-40B4-BE49-F238E27FC236}">
                <a16:creationId xmlns:a16="http://schemas.microsoft.com/office/drawing/2014/main" id="{6BF45237-727D-4D5B-865B-DDFEECF18D95}"/>
              </a:ext>
            </a:extLst>
          </p:cNvPr>
          <p:cNvSpPr>
            <a:spLocks noGrp="1"/>
          </p:cNvSpPr>
          <p:nvPr>
            <p:ph idx="1"/>
          </p:nvPr>
        </p:nvSpPr>
        <p:spPr/>
        <p:txBody>
          <a:bodyPr/>
          <a:lstStyle/>
          <a:p>
            <a:r>
              <a:rPr lang="en-US" dirty="0"/>
              <a:t>In general, most NoSQL databases are a lot like JavaScript</a:t>
            </a:r>
            <a:r>
              <a:rPr lang="en-US" baseline="0" dirty="0"/>
              <a:t> because they are less ridged and more flexible.</a:t>
            </a:r>
          </a:p>
          <a:p>
            <a:r>
              <a:rPr lang="en-US" baseline="0" dirty="0"/>
              <a:t>Most applications have one database, like MongoDB and these databases are hosted on servers (Hahn, 2016).  Servers can be located in a companies server farm or hosted by third-party cloud providers.</a:t>
            </a:r>
          </a:p>
          <a:p>
            <a:r>
              <a:rPr lang="en-US" baseline="0" dirty="0"/>
              <a:t>Examples of third-party cloud providers are: MongoDB Atlas, Digital Ocean, and AWS.</a:t>
            </a:r>
          </a:p>
          <a:p>
            <a:r>
              <a:rPr lang="en-US" baseline="0" dirty="0"/>
              <a:t>A MongoDB server can have many databases on it.</a:t>
            </a:r>
          </a:p>
        </p:txBody>
      </p:sp>
    </p:spTree>
    <p:extLst>
      <p:ext uri="{BB962C8B-B14F-4D97-AF65-F5344CB8AC3E}">
        <p14:creationId xmlns:p14="http://schemas.microsoft.com/office/powerpoint/2010/main" val="3320928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5CACB-F15D-4897-9B9F-A9B8553A88B8}"/>
              </a:ext>
            </a:extLst>
          </p:cNvPr>
          <p:cNvSpPr>
            <a:spLocks noGrp="1"/>
          </p:cNvSpPr>
          <p:nvPr>
            <p:ph type="title"/>
          </p:nvPr>
        </p:nvSpPr>
        <p:spPr/>
        <p:txBody>
          <a:bodyPr/>
          <a:lstStyle/>
          <a:p>
            <a:r>
              <a:rPr lang="en-US" dirty="0"/>
              <a:t>MongoDB</a:t>
            </a:r>
          </a:p>
        </p:txBody>
      </p:sp>
      <p:sp>
        <p:nvSpPr>
          <p:cNvPr id="3" name="Content Placeholder 2">
            <a:extLst>
              <a:ext uri="{FF2B5EF4-FFF2-40B4-BE49-F238E27FC236}">
                <a16:creationId xmlns:a16="http://schemas.microsoft.com/office/drawing/2014/main" id="{4F3EAE8E-F6CE-4BA0-B535-C82F6405D354}"/>
              </a:ext>
            </a:extLst>
          </p:cNvPr>
          <p:cNvSpPr>
            <a:spLocks noGrp="1"/>
          </p:cNvSpPr>
          <p:nvPr>
            <p:ph idx="1"/>
          </p:nvPr>
        </p:nvSpPr>
        <p:spPr/>
        <p:txBody>
          <a:bodyPr/>
          <a:lstStyle/>
          <a:p>
            <a:r>
              <a:rPr lang="en-US" dirty="0"/>
              <a:t>Best</a:t>
            </a:r>
            <a:r>
              <a:rPr lang="en-US" baseline="0" dirty="0"/>
              <a:t> practices suggest, one database should be used per application.</a:t>
            </a:r>
          </a:p>
          <a:p>
            <a:r>
              <a:rPr lang="en-US" baseline="0" dirty="0"/>
              <a:t>Most organizations follow one of two strategies: many MongoDB instances for one server or one MongoDB instance per server.  </a:t>
            </a:r>
          </a:p>
          <a:p>
            <a:r>
              <a:rPr lang="en-US" baseline="0" dirty="0"/>
              <a:t>MongoDB databases should be clustered across multiple servers.</a:t>
            </a:r>
          </a:p>
          <a:p>
            <a:r>
              <a:rPr lang="en-US" baseline="0" dirty="0"/>
              <a:t>To access a MongoDB database, the server sends requests to it through an API and database connection string.</a:t>
            </a:r>
          </a:p>
        </p:txBody>
      </p:sp>
    </p:spTree>
    <p:extLst>
      <p:ext uri="{BB962C8B-B14F-4D97-AF65-F5344CB8AC3E}">
        <p14:creationId xmlns:p14="http://schemas.microsoft.com/office/powerpoint/2010/main" val="756674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DB2FE-6D99-4CC3-8D95-EAD16B5A727C}"/>
              </a:ext>
            </a:extLst>
          </p:cNvPr>
          <p:cNvSpPr>
            <a:spLocks noGrp="1"/>
          </p:cNvSpPr>
          <p:nvPr>
            <p:ph type="title"/>
          </p:nvPr>
        </p:nvSpPr>
        <p:spPr/>
        <p:txBody>
          <a:bodyPr/>
          <a:lstStyle/>
          <a:p>
            <a:r>
              <a:rPr lang="en-US" dirty="0"/>
              <a:t>MongoDB</a:t>
            </a:r>
          </a:p>
        </p:txBody>
      </p:sp>
      <p:sp>
        <p:nvSpPr>
          <p:cNvPr id="3" name="Content Placeholder 2">
            <a:extLst>
              <a:ext uri="{FF2B5EF4-FFF2-40B4-BE49-F238E27FC236}">
                <a16:creationId xmlns:a16="http://schemas.microsoft.com/office/drawing/2014/main" id="{06EF1EBF-7F26-4465-A91D-9D7308E147E0}"/>
              </a:ext>
            </a:extLst>
          </p:cNvPr>
          <p:cNvSpPr>
            <a:spLocks noGrp="1"/>
          </p:cNvSpPr>
          <p:nvPr>
            <p:ph idx="1"/>
          </p:nvPr>
        </p:nvSpPr>
        <p:spPr/>
        <p:txBody>
          <a:bodyPr/>
          <a:lstStyle/>
          <a:p>
            <a:r>
              <a:rPr lang="en-US" dirty="0"/>
              <a:t>Client</a:t>
            </a:r>
            <a:r>
              <a:rPr lang="en-US" baseline="0" dirty="0"/>
              <a:t> libraries, referred to as database drivers, are the API’s developers use to manipulate data in a database.</a:t>
            </a:r>
          </a:p>
          <a:p>
            <a:r>
              <a:rPr lang="en-US" baseline="0" dirty="0"/>
              <a:t>MongoDB is structured by documents and collections.</a:t>
            </a:r>
          </a:p>
          <a:p>
            <a:r>
              <a:rPr lang="en-US" baseline="0" dirty="0"/>
              <a:t>Each collection is comprised of documents.</a:t>
            </a:r>
          </a:p>
          <a:p>
            <a:r>
              <a:rPr lang="en-US" baseline="0" dirty="0"/>
              <a:t>Documents represent the data structure and identify the fields in the object (i.e., first name, last name, address, etc.,).</a:t>
            </a:r>
          </a:p>
        </p:txBody>
      </p:sp>
    </p:spTree>
    <p:extLst>
      <p:ext uri="{BB962C8B-B14F-4D97-AF65-F5344CB8AC3E}">
        <p14:creationId xmlns:p14="http://schemas.microsoft.com/office/powerpoint/2010/main" val="3153492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94CF2-63A3-4FDF-B0A8-97ED90DE49FB}"/>
              </a:ext>
            </a:extLst>
          </p:cNvPr>
          <p:cNvSpPr>
            <a:spLocks noGrp="1"/>
          </p:cNvSpPr>
          <p:nvPr>
            <p:ph type="title"/>
          </p:nvPr>
        </p:nvSpPr>
        <p:spPr/>
        <p:txBody>
          <a:bodyPr/>
          <a:lstStyle/>
          <a:p>
            <a:r>
              <a:rPr lang="en-US" dirty="0"/>
              <a:t>MongoDB</a:t>
            </a:r>
          </a:p>
        </p:txBody>
      </p:sp>
      <p:sp>
        <p:nvSpPr>
          <p:cNvPr id="3" name="Content Placeholder 2">
            <a:extLst>
              <a:ext uri="{FF2B5EF4-FFF2-40B4-BE49-F238E27FC236}">
                <a16:creationId xmlns:a16="http://schemas.microsoft.com/office/drawing/2014/main" id="{0F7BAD7C-E8A6-4DE1-9DFC-0FDBE08F477D}"/>
              </a:ext>
            </a:extLst>
          </p:cNvPr>
          <p:cNvSpPr>
            <a:spLocks noGrp="1"/>
          </p:cNvSpPr>
          <p:nvPr>
            <p:ph idx="1"/>
          </p:nvPr>
        </p:nvSpPr>
        <p:spPr/>
        <p:txBody>
          <a:bodyPr/>
          <a:lstStyle/>
          <a:p>
            <a:r>
              <a:rPr lang="en-US" dirty="0"/>
              <a:t>Documents are similar to JSON</a:t>
            </a:r>
            <a:r>
              <a:rPr lang="en-US" baseline="0" dirty="0"/>
              <a:t> in structure, but are actually called BSON data structures.  </a:t>
            </a:r>
          </a:p>
          <a:p>
            <a:r>
              <a:rPr lang="en-US" baseline="0" dirty="0"/>
              <a:t>If it is valid JSON it’s valid BSON.</a:t>
            </a:r>
          </a:p>
          <a:p>
            <a:r>
              <a:rPr lang="en-US" dirty="0"/>
              <a:t>Think of MongoDB collections as an Excel workbook and documents as the Excel spreadsheets in the workbook.</a:t>
            </a:r>
          </a:p>
          <a:p>
            <a:r>
              <a:rPr lang="en-US" dirty="0"/>
              <a:t>Or, better yet, think of a MongoDB collection as a filing cabinet and the files in the cabinet as documents. </a:t>
            </a:r>
          </a:p>
        </p:txBody>
      </p:sp>
    </p:spTree>
    <p:extLst>
      <p:ext uri="{BB962C8B-B14F-4D97-AF65-F5344CB8AC3E}">
        <p14:creationId xmlns:p14="http://schemas.microsoft.com/office/powerpoint/2010/main" val="754877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52666-4509-4148-862F-359C3ABEC7B2}"/>
              </a:ext>
            </a:extLst>
          </p:cNvPr>
          <p:cNvSpPr>
            <a:spLocks noGrp="1"/>
          </p:cNvSpPr>
          <p:nvPr>
            <p:ph type="title"/>
          </p:nvPr>
        </p:nvSpPr>
        <p:spPr/>
        <p:txBody>
          <a:bodyPr/>
          <a:lstStyle/>
          <a:p>
            <a:r>
              <a:rPr lang="en-US" dirty="0"/>
              <a:t>MongoDB</a:t>
            </a:r>
          </a:p>
        </p:txBody>
      </p:sp>
      <p:sp>
        <p:nvSpPr>
          <p:cNvPr id="3" name="Content Placeholder 2">
            <a:extLst>
              <a:ext uri="{FF2B5EF4-FFF2-40B4-BE49-F238E27FC236}">
                <a16:creationId xmlns:a16="http://schemas.microsoft.com/office/drawing/2014/main" id="{06437C37-099B-4694-9663-83DF9959350A}"/>
              </a:ext>
            </a:extLst>
          </p:cNvPr>
          <p:cNvSpPr>
            <a:spLocks noGrp="1"/>
          </p:cNvSpPr>
          <p:nvPr>
            <p:ph idx="1"/>
          </p:nvPr>
        </p:nvSpPr>
        <p:spPr/>
        <p:txBody>
          <a:bodyPr/>
          <a:lstStyle/>
          <a:p>
            <a:r>
              <a:rPr lang="en-US" dirty="0"/>
              <a:t>Web 340 </a:t>
            </a:r>
            <a:r>
              <a:rPr lang="en-US" baseline="0" dirty="0"/>
              <a:t>introduces MongoDB to save data in the Pets-R-Us website.</a:t>
            </a:r>
          </a:p>
          <a:p>
            <a:r>
              <a:rPr lang="en-US" baseline="0" dirty="0"/>
              <a:t>This is not a database course; Web 335 is.</a:t>
            </a:r>
          </a:p>
          <a:p>
            <a:r>
              <a:rPr lang="en-US" baseline="0" dirty="0"/>
              <a:t>This course does not cover database features or advanced topics.</a:t>
            </a:r>
          </a:p>
          <a:p>
            <a:r>
              <a:rPr lang="en-US" baseline="0" dirty="0"/>
              <a:t>This course assumes you have limited to no experience with database technologies.</a:t>
            </a:r>
          </a:p>
        </p:txBody>
      </p:sp>
    </p:spTree>
    <p:extLst>
      <p:ext uri="{BB962C8B-B14F-4D97-AF65-F5344CB8AC3E}">
        <p14:creationId xmlns:p14="http://schemas.microsoft.com/office/powerpoint/2010/main" val="35996525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561</TotalTime>
  <Words>1351</Words>
  <Application>Microsoft Office PowerPoint</Application>
  <PresentationFormat>Widescreen</PresentationFormat>
  <Paragraphs>144</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WEB 340 Node.js</vt:lpstr>
      <vt:lpstr>Agenda</vt:lpstr>
      <vt:lpstr>MongoDB</vt:lpstr>
      <vt:lpstr>MongoDB</vt:lpstr>
      <vt:lpstr>MongoDB</vt:lpstr>
      <vt:lpstr>MongoDB</vt:lpstr>
      <vt:lpstr>MongoDB</vt:lpstr>
      <vt:lpstr>MongoDB</vt:lpstr>
      <vt:lpstr>MongoDB</vt:lpstr>
      <vt:lpstr>Connection string</vt:lpstr>
      <vt:lpstr>Connection string</vt:lpstr>
      <vt:lpstr>Connection string</vt:lpstr>
      <vt:lpstr>Mongoose</vt:lpstr>
      <vt:lpstr>Mongoose</vt:lpstr>
      <vt:lpstr>Mongoose</vt:lpstr>
      <vt:lpstr>Mongoose</vt:lpstr>
      <vt:lpstr>Mongoose</vt:lpstr>
      <vt:lpstr>Mongoose</vt:lpstr>
      <vt:lpstr>Mongoose</vt:lpstr>
      <vt:lpstr>Mongoose</vt:lpstr>
      <vt:lpstr>Mongoose</vt:lpstr>
      <vt:lpstr>Account registration npm packages</vt:lpstr>
      <vt:lpstr>Account registration</vt:lpstr>
      <vt:lpstr>Account registration</vt:lpstr>
      <vt:lpstr>Account registration</vt:lpstr>
      <vt:lpstr>Account registration</vt:lpstr>
      <vt:lpstr>Account registration</vt:lpstr>
      <vt:lpstr>Account registration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340 Node.js</dc:title>
  <dc:creator>rkrasso</dc:creator>
  <cp:lastModifiedBy>rkrasso</cp:lastModifiedBy>
  <cp:revision>23</cp:revision>
  <dcterms:created xsi:type="dcterms:W3CDTF">2022-03-10T21:42:51Z</dcterms:created>
  <dcterms:modified xsi:type="dcterms:W3CDTF">2022-03-18T20:11:10Z</dcterms:modified>
</cp:coreProperties>
</file>