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7" r:id="rId2"/>
    <p:sldId id="258" r:id="rId3"/>
    <p:sldId id="259" r:id="rId4"/>
    <p:sldId id="260" r:id="rId5"/>
    <p:sldId id="266" r:id="rId6"/>
    <p:sldId id="261" r:id="rId7"/>
    <p:sldId id="267" r:id="rId8"/>
    <p:sldId id="269"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11/13/2022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2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400818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03469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5831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07093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3255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79925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1626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3215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8A28C-4C6A-46EA-90C0-4EE0B89CC5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9741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8A28C-4C6A-46EA-90C0-4EE0B89CC5C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4239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8A28C-4C6A-46EA-90C0-4EE0B89CC5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49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A28C-4C6A-46EA-90C0-4EE0B89CC5C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2567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8A28C-4C6A-46EA-90C0-4EE0B89CC5C7}"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9697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8A28C-4C6A-46EA-90C0-4EE0B89CC5C7}"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072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111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28A28C-4C6A-46EA-90C0-4EE0B89CC5C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0854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C28A28C-4C6A-46EA-90C0-4EE0B89CC5C7}" type="datetimeFigureOut">
              <a:rPr lang="en-US" smtClean="0"/>
              <a:pPr/>
              <a:t>11/13/2022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5563006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devops/devops-tools" TargetMode="External"/><Relationship Id="rId2" Type="http://schemas.openxmlformats.org/officeDocument/2006/relationships/hyperlink" Target="https://www.techtarget.com/searchsoftwarequality/definition/integration-testing" TargetMode="External"/><Relationship Id="rId1" Type="http://schemas.openxmlformats.org/officeDocument/2006/relationships/slideLayout" Target="../slideLayouts/slideLayout2.xml"/><Relationship Id="rId4" Type="http://schemas.openxmlformats.org/officeDocument/2006/relationships/hyperlink" Target="https://www.techtarget.com/searchsoftwarequality/definition/unit-test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hyperlink" Target="https://www.techtarget.com/searchsoftwarequality/definition/integration-testing"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techtarget.com/whatis/definition/software-testing" TargetMode="External"/><Relationship Id="rId11" Type="http://schemas.openxmlformats.org/officeDocument/2006/relationships/image" Target="../media/image18.png"/><Relationship Id="rId5" Type="http://schemas.openxmlformats.org/officeDocument/2006/relationships/image" Target="../media/image14.svg"/><Relationship Id="rId10" Type="http://schemas.openxmlformats.org/officeDocument/2006/relationships/image" Target="../media/image17.svg"/><Relationship Id="rId4" Type="http://schemas.openxmlformats.org/officeDocument/2006/relationships/image" Target="../media/image13.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5" name="Rectangle 34">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728E626-AF9C-E4CF-EBDA-25FE6748582D}"/>
              </a:ext>
            </a:extLst>
          </p:cNvPr>
          <p:cNvPicPr>
            <a:picLocks noGrp="1" noChangeAspect="1"/>
          </p:cNvPicPr>
          <p:nvPr>
            <p:ph idx="1"/>
          </p:nvPr>
        </p:nvPicPr>
        <p:blipFill rotWithShape="1">
          <a:blip r:embed="rId2"/>
          <a:srcRect l="10645" r="12077"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39" name="Group 38">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91FC6CED-C32F-99CD-DD67-804C4C5F53A9}"/>
              </a:ext>
            </a:extLst>
          </p:cNvPr>
          <p:cNvSpPr txBox="1"/>
          <p:nvPr/>
        </p:nvSpPr>
        <p:spPr>
          <a:xfrm>
            <a:off x="7845426" y="866274"/>
            <a:ext cx="3810000" cy="3477875"/>
          </a:xfrm>
          <a:prstGeom prst="rect">
            <a:avLst/>
          </a:prstGeom>
          <a:noFill/>
        </p:spPr>
        <p:txBody>
          <a:bodyPr wrap="square" rtlCol="0">
            <a:spAutoFit/>
          </a:bodyPr>
          <a:lstStyle/>
          <a:p>
            <a:r>
              <a:rPr lang="en-US" sz="4400" dirty="0"/>
              <a:t>The different kinds of DevOps Automated Testing…</a:t>
            </a:r>
          </a:p>
        </p:txBody>
      </p:sp>
    </p:spTree>
    <p:extLst>
      <p:ext uri="{BB962C8B-B14F-4D97-AF65-F5344CB8AC3E}">
        <p14:creationId xmlns:p14="http://schemas.microsoft.com/office/powerpoint/2010/main" val="395155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BCC778D-B76A-F102-5682-BF2AE067D126}"/>
              </a:ext>
            </a:extLst>
          </p:cNvPr>
          <p:cNvSpPr txBox="1"/>
          <p:nvPr/>
        </p:nvSpPr>
        <p:spPr>
          <a:xfrm>
            <a:off x="1694576" y="2936147"/>
            <a:ext cx="6207854" cy="2308324"/>
          </a:xfrm>
          <a:prstGeom prst="rect">
            <a:avLst/>
          </a:prstGeom>
          <a:noFill/>
        </p:spPr>
        <p:txBody>
          <a:bodyPr wrap="square" rtlCol="0">
            <a:spAutoFit/>
          </a:bodyPr>
          <a:lstStyle/>
          <a:p>
            <a:r>
              <a:rPr lang="en-US" dirty="0">
                <a:hlinkClick r:id="rId2"/>
              </a:rPr>
              <a:t>https://www.techtarget.com/searchsoftwarequality/definition/integration-testing</a:t>
            </a:r>
            <a:endParaRPr lang="en-US" dirty="0"/>
          </a:p>
          <a:p>
            <a:endParaRPr lang="en-US" dirty="0"/>
          </a:p>
          <a:p>
            <a:r>
              <a:rPr lang="en-US" dirty="0">
                <a:hlinkClick r:id="rId3"/>
              </a:rPr>
              <a:t>https://www.atlassian.com/devops/devops-tools</a:t>
            </a:r>
            <a:endParaRPr lang="en-US" dirty="0"/>
          </a:p>
          <a:p>
            <a:endParaRPr lang="en-US" dirty="0"/>
          </a:p>
          <a:p>
            <a:r>
              <a:rPr lang="en-US" dirty="0">
                <a:hlinkClick r:id="rId4"/>
              </a:rPr>
              <a:t>https://www.techtarget.com/searchsoftwarequality/definition/unit-testing</a:t>
            </a:r>
            <a:endParaRPr lang="en-US" dirty="0"/>
          </a:p>
          <a:p>
            <a:endParaRPr lang="en-US" dirty="0"/>
          </a:p>
        </p:txBody>
      </p:sp>
      <p:sp>
        <p:nvSpPr>
          <p:cNvPr id="12" name="TextBox 11">
            <a:extLst>
              <a:ext uri="{FF2B5EF4-FFF2-40B4-BE49-F238E27FC236}">
                <a16:creationId xmlns:a16="http://schemas.microsoft.com/office/drawing/2014/main" id="{E68E39E4-9E14-3888-89EC-8C1170C2C8D9}"/>
              </a:ext>
            </a:extLst>
          </p:cNvPr>
          <p:cNvSpPr txBox="1"/>
          <p:nvPr/>
        </p:nvSpPr>
        <p:spPr>
          <a:xfrm>
            <a:off x="1585519" y="620785"/>
            <a:ext cx="6761527"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API REFERENCES AND CITATIONS WEBSITES USED FOR THIS PROJECT:</a:t>
            </a:r>
          </a:p>
        </p:txBody>
      </p:sp>
    </p:spTree>
    <p:extLst>
      <p:ext uri="{BB962C8B-B14F-4D97-AF65-F5344CB8AC3E}">
        <p14:creationId xmlns:p14="http://schemas.microsoft.com/office/powerpoint/2010/main" val="375922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1CEDB45-B3CC-B10E-9257-D53AFFC2BC9F}"/>
              </a:ext>
            </a:extLst>
          </p:cNvPr>
          <p:cNvSpPr>
            <a:spLocks noGrp="1"/>
          </p:cNvSpPr>
          <p:nvPr>
            <p:ph type="title"/>
          </p:nvPr>
        </p:nvSpPr>
        <p:spPr>
          <a:xfrm>
            <a:off x="665641" y="4473679"/>
            <a:ext cx="9552558" cy="1233251"/>
          </a:xfrm>
        </p:spPr>
        <p:txBody>
          <a:bodyPr vert="horz" lIns="91440" tIns="45720" rIns="91440" bIns="45720" rtlCol="0" anchor="b">
            <a:normAutofit fontScale="90000"/>
          </a:bodyPr>
          <a:lstStyle/>
          <a:p>
            <a:r>
              <a:rPr lang="en-US" sz="4800" b="1" dirty="0">
                <a:latin typeface="Times New Roman" panose="02020603050405020304" pitchFamily="18" charset="0"/>
                <a:cs typeface="Times New Roman" panose="02020603050405020304" pitchFamily="18" charset="0"/>
              </a:rPr>
              <a:t>What do we need different </a:t>
            </a:r>
            <a:r>
              <a:rPr lang="en-US" sz="4800" b="1" dirty="0" err="1">
                <a:latin typeface="Times New Roman" panose="02020603050405020304" pitchFamily="18" charset="0"/>
                <a:cs typeface="Times New Roman" panose="02020603050405020304" pitchFamily="18" charset="0"/>
              </a:rPr>
              <a:t>devops</a:t>
            </a:r>
            <a:r>
              <a:rPr lang="en-US" sz="4800" b="1" dirty="0">
                <a:latin typeface="Times New Roman" panose="02020603050405020304" pitchFamily="18" charset="0"/>
                <a:cs typeface="Times New Roman" panose="02020603050405020304" pitchFamily="18" charset="0"/>
              </a:rPr>
              <a:t> testing for??</a:t>
            </a:r>
          </a:p>
        </p:txBody>
      </p:sp>
      <p:grpSp>
        <p:nvGrpSpPr>
          <p:cNvPr id="24" name="Group 23">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1"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2308F8-B4EC-4F99-0ED8-3E54A10EE612}"/>
              </a:ext>
            </a:extLst>
          </p:cNvPr>
          <p:cNvPicPr>
            <a:picLocks noChangeAspect="1"/>
          </p:cNvPicPr>
          <p:nvPr/>
        </p:nvPicPr>
        <p:blipFill rotWithShape="1">
          <a:blip r:embed="rId2"/>
          <a:srcRect t="10306" r="1" b="21454"/>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38000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9D39E1-2A77-B67F-B4BB-1696FE6EFEF1}"/>
              </a:ext>
            </a:extLst>
          </p:cNvPr>
          <p:cNvSpPr txBox="1"/>
          <p:nvPr/>
        </p:nvSpPr>
        <p:spPr>
          <a:xfrm>
            <a:off x="684212" y="685800"/>
            <a:ext cx="735007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2400" dirty="0">
                <a:solidFill>
                  <a:schemeClr val="bg2">
                    <a:lumMod val="75000"/>
                  </a:schemeClr>
                </a:solidFill>
              </a:rPr>
              <a:t>As organizations mature their DevOps practices, the need for test automation across the lifecycle is important to unlock the key benefits of DevOps —  the ability to build, test, and ship faster and more reliably, streamline incident responses, and improve collaboration and communication across teams</a:t>
            </a:r>
            <a:r>
              <a:rPr lang="en-US" dirty="0">
                <a:solidFill>
                  <a:schemeClr val="bg2">
                    <a:lumMod val="75000"/>
                  </a:schemeClr>
                </a:solidFill>
              </a:rPr>
              <a:t>.</a:t>
            </a:r>
          </a:p>
        </p:txBody>
      </p:sp>
      <p:grpSp>
        <p:nvGrpSpPr>
          <p:cNvPr id="17" name="Group 16">
            <a:extLst>
              <a:ext uri="{FF2B5EF4-FFF2-40B4-BE49-F238E27FC236}">
                <a16:creationId xmlns:a16="http://schemas.microsoft.com/office/drawing/2014/main" id="{6B975FEB-EB22-4265-87DB-98C8B1A0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59517"/>
            <a:ext cx="2981858" cy="3208867"/>
            <a:chOff x="9206969" y="2963333"/>
            <a:chExt cx="2981858" cy="3208867"/>
          </a:xfrm>
        </p:grpSpPr>
        <p:cxnSp>
          <p:nvCxnSpPr>
            <p:cNvPr id="18" name="Straight Connector 17">
              <a:extLst>
                <a:ext uri="{FF2B5EF4-FFF2-40B4-BE49-F238E27FC236}">
                  <a16:creationId xmlns:a16="http://schemas.microsoft.com/office/drawing/2014/main" id="{165F12FA-1912-4E22-A32D-0831ADB49A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D85A33A-E141-4004-96FE-2B25852F78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DBBF9A1-F02B-475F-8E25-E42F60053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4E10861-F5C5-4FCE-BB8E-126306C8C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EE8BD36-DC78-4FAA-AC76-FF2D4FAD3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4" name="Graphic 13" descr="Box outline">
            <a:extLst>
              <a:ext uri="{FF2B5EF4-FFF2-40B4-BE49-F238E27FC236}">
                <a16:creationId xmlns:a16="http://schemas.microsoft.com/office/drawing/2014/main" id="{2AAA9211-3944-DFC8-8832-206EBAF9C3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2822" y="992275"/>
            <a:ext cx="914400" cy="914400"/>
          </a:xfrm>
          <a:prstGeom prst="rect">
            <a:avLst/>
          </a:prstGeom>
        </p:spPr>
      </p:pic>
      <p:pic>
        <p:nvPicPr>
          <p:cNvPr id="16" name="Graphic 15" descr="Box with solid fill">
            <a:extLst>
              <a:ext uri="{FF2B5EF4-FFF2-40B4-BE49-F238E27FC236}">
                <a16:creationId xmlns:a16="http://schemas.microsoft.com/office/drawing/2014/main" id="{1F496323-D197-4E1C-2668-34EFA656E0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3423" y="992275"/>
            <a:ext cx="914400" cy="914400"/>
          </a:xfrm>
          <a:prstGeom prst="rect">
            <a:avLst/>
          </a:prstGeom>
        </p:spPr>
      </p:pic>
      <p:pic>
        <p:nvPicPr>
          <p:cNvPr id="23" name="Picture 22">
            <a:extLst>
              <a:ext uri="{FF2B5EF4-FFF2-40B4-BE49-F238E27FC236}">
                <a16:creationId xmlns:a16="http://schemas.microsoft.com/office/drawing/2014/main" id="{B64B3406-6B56-E7A2-9C0C-E8D8997CCC3B}"/>
              </a:ext>
            </a:extLst>
          </p:cNvPr>
          <p:cNvPicPr>
            <a:picLocks noChangeAspect="1"/>
          </p:cNvPicPr>
          <p:nvPr/>
        </p:nvPicPr>
        <p:blipFill>
          <a:blip r:embed="rId6"/>
          <a:stretch>
            <a:fillRect/>
          </a:stretch>
        </p:blipFill>
        <p:spPr>
          <a:xfrm>
            <a:off x="8409962" y="2365224"/>
            <a:ext cx="914479" cy="914479"/>
          </a:xfrm>
          <a:prstGeom prst="rect">
            <a:avLst/>
          </a:prstGeom>
        </p:spPr>
      </p:pic>
      <p:pic>
        <p:nvPicPr>
          <p:cNvPr id="24" name="Picture 23">
            <a:extLst>
              <a:ext uri="{FF2B5EF4-FFF2-40B4-BE49-F238E27FC236}">
                <a16:creationId xmlns:a16="http://schemas.microsoft.com/office/drawing/2014/main" id="{EC139693-B5EA-C869-58FC-3855E0DBA609}"/>
              </a:ext>
            </a:extLst>
          </p:cNvPr>
          <p:cNvPicPr>
            <a:picLocks noChangeAspect="1"/>
          </p:cNvPicPr>
          <p:nvPr/>
        </p:nvPicPr>
        <p:blipFill>
          <a:blip r:embed="rId7"/>
          <a:stretch>
            <a:fillRect/>
          </a:stretch>
        </p:blipFill>
        <p:spPr>
          <a:xfrm>
            <a:off x="9985862" y="2822464"/>
            <a:ext cx="914479" cy="914479"/>
          </a:xfrm>
          <a:prstGeom prst="rect">
            <a:avLst/>
          </a:prstGeom>
        </p:spPr>
      </p:pic>
      <p:sp>
        <p:nvSpPr>
          <p:cNvPr id="25" name="TextBox 24">
            <a:extLst>
              <a:ext uri="{FF2B5EF4-FFF2-40B4-BE49-F238E27FC236}">
                <a16:creationId xmlns:a16="http://schemas.microsoft.com/office/drawing/2014/main" id="{37BBA02F-9E6E-5010-E2B3-136F6A7250F6}"/>
              </a:ext>
            </a:extLst>
          </p:cNvPr>
          <p:cNvSpPr txBox="1"/>
          <p:nvPr/>
        </p:nvSpPr>
        <p:spPr>
          <a:xfrm>
            <a:off x="1258349" y="192947"/>
            <a:ext cx="5469622" cy="830997"/>
          </a:xfrm>
          <a:prstGeom prst="rect">
            <a:avLst/>
          </a:prstGeom>
          <a:noFill/>
        </p:spPr>
        <p:txBody>
          <a:bodyPr wrap="square" rtlCol="0">
            <a:spAutoFit/>
          </a:bodyPr>
          <a:lstStyle/>
          <a:p>
            <a:r>
              <a:rPr lang="en-US" sz="4800" b="1" dirty="0"/>
              <a:t>DevOps Practices</a:t>
            </a:r>
          </a:p>
        </p:txBody>
      </p:sp>
    </p:spTree>
    <p:extLst>
      <p:ext uri="{BB962C8B-B14F-4D97-AF65-F5344CB8AC3E}">
        <p14:creationId xmlns:p14="http://schemas.microsoft.com/office/powerpoint/2010/main" val="79264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843C11-BD5C-FFFD-8A46-2546965D049A}"/>
              </a:ext>
            </a:extLst>
          </p:cNvPr>
          <p:cNvSpPr txBox="1"/>
          <p:nvPr/>
        </p:nvSpPr>
        <p:spPr>
          <a:xfrm>
            <a:off x="2728126" y="2505670"/>
            <a:ext cx="7762351" cy="452431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 computer programming Unit Testing is a software testing method by which individual units of source code, sets of one ore more computer program modules together with some control data, usage procedures and operating procedures are tested to see whether they are fit for use.</a:t>
            </a:r>
          </a:p>
        </p:txBody>
      </p:sp>
      <p:pic>
        <p:nvPicPr>
          <p:cNvPr id="9" name="Picture 8">
            <a:extLst>
              <a:ext uri="{FF2B5EF4-FFF2-40B4-BE49-F238E27FC236}">
                <a16:creationId xmlns:a16="http://schemas.microsoft.com/office/drawing/2014/main" id="{BAED71BD-3162-553E-B4F3-A341C64CEE28}"/>
              </a:ext>
            </a:extLst>
          </p:cNvPr>
          <p:cNvPicPr>
            <a:picLocks noChangeAspect="1"/>
          </p:cNvPicPr>
          <p:nvPr/>
        </p:nvPicPr>
        <p:blipFill>
          <a:blip r:embed="rId2"/>
          <a:stretch>
            <a:fillRect/>
          </a:stretch>
        </p:blipFill>
        <p:spPr>
          <a:xfrm>
            <a:off x="-318197" y="0"/>
            <a:ext cx="5583534" cy="2726335"/>
          </a:xfrm>
          <a:prstGeom prst="rect">
            <a:avLst/>
          </a:prstGeom>
        </p:spPr>
      </p:pic>
      <p:sp>
        <p:nvSpPr>
          <p:cNvPr id="10" name="TextBox 9">
            <a:extLst>
              <a:ext uri="{FF2B5EF4-FFF2-40B4-BE49-F238E27FC236}">
                <a16:creationId xmlns:a16="http://schemas.microsoft.com/office/drawing/2014/main" id="{D818E29D-2B61-909D-F5B5-FB8F3F40087D}"/>
              </a:ext>
            </a:extLst>
          </p:cNvPr>
          <p:cNvSpPr txBox="1"/>
          <p:nvPr/>
        </p:nvSpPr>
        <p:spPr>
          <a:xfrm>
            <a:off x="6096000" y="578840"/>
            <a:ext cx="4759354" cy="707886"/>
          </a:xfrm>
          <a:prstGeom prst="rect">
            <a:avLst/>
          </a:prstGeom>
          <a:noFill/>
        </p:spPr>
        <p:txBody>
          <a:bodyPr wrap="square" rtlCol="0">
            <a:spAutoFit/>
          </a:bodyPr>
          <a:lstStyle/>
          <a:p>
            <a:r>
              <a:rPr lang="en-US" sz="4000" b="1" dirty="0"/>
              <a:t>UNIT TESTING</a:t>
            </a:r>
          </a:p>
        </p:txBody>
      </p:sp>
    </p:spTree>
    <p:extLst>
      <p:ext uri="{BB962C8B-B14F-4D97-AF65-F5344CB8AC3E}">
        <p14:creationId xmlns:p14="http://schemas.microsoft.com/office/powerpoint/2010/main" val="319984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ACA6826-032C-4799-B079-15DB2A6C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5DA9979-524A-3E16-7406-0B2C79427106}"/>
              </a:ext>
            </a:extLst>
          </p:cNvPr>
          <p:cNvSpPr txBox="1"/>
          <p:nvPr/>
        </p:nvSpPr>
        <p:spPr>
          <a:xfrm>
            <a:off x="684212" y="685800"/>
            <a:ext cx="7201259"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sz="2400" b="1" dirty="0">
                <a:solidFill>
                  <a:schemeClr val="bg2">
                    <a:lumMod val="75000"/>
                  </a:schemeClr>
                </a:solidFill>
                <a:latin typeface="Times New Roman" panose="02020603050405020304" pitchFamily="18" charset="0"/>
                <a:cs typeface="Times New Roman" panose="02020603050405020304" pitchFamily="18" charset="0"/>
              </a:rPr>
              <a:t>Acceptance testing, also called user acceptance testing (UAT), determines whether a system satisfies user needs, business requirements, and authorized entity criteria. </a:t>
            </a:r>
          </a:p>
        </p:txBody>
      </p:sp>
      <p:pic>
        <p:nvPicPr>
          <p:cNvPr id="20" name="Picture 19">
            <a:extLst>
              <a:ext uri="{FF2B5EF4-FFF2-40B4-BE49-F238E27FC236}">
                <a16:creationId xmlns:a16="http://schemas.microsoft.com/office/drawing/2014/main" id="{40D650C7-35AF-CC27-E703-8A646DA780BF}"/>
              </a:ext>
            </a:extLst>
          </p:cNvPr>
          <p:cNvPicPr>
            <a:picLocks noChangeAspect="1"/>
          </p:cNvPicPr>
          <p:nvPr/>
        </p:nvPicPr>
        <p:blipFill>
          <a:blip r:embed="rId2"/>
          <a:stretch>
            <a:fillRect/>
          </a:stretch>
        </p:blipFill>
        <p:spPr>
          <a:xfrm>
            <a:off x="8319504" y="1586883"/>
            <a:ext cx="3185108" cy="2119544"/>
          </a:xfrm>
          <a:prstGeom prst="rect">
            <a:avLst/>
          </a:prstGeom>
          <a:effectLst>
            <a:innerShdw blurRad="57150" dist="38100" dir="14460000">
              <a:prstClr val="black">
                <a:alpha val="70000"/>
              </a:prstClr>
            </a:innerShdw>
          </a:effectLst>
        </p:spPr>
      </p:pic>
      <p:grpSp>
        <p:nvGrpSpPr>
          <p:cNvPr id="27" name="Group 26">
            <a:extLst>
              <a:ext uri="{FF2B5EF4-FFF2-40B4-BE49-F238E27FC236}">
                <a16:creationId xmlns:a16="http://schemas.microsoft.com/office/drawing/2014/main" id="{DD58A807-BD0E-4B1D-A523-2F20E7FE2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33837"/>
            <a:ext cx="2981858" cy="3208867"/>
            <a:chOff x="9206969" y="2963333"/>
            <a:chExt cx="2981858" cy="3208867"/>
          </a:xfrm>
        </p:grpSpPr>
        <p:cxnSp>
          <p:nvCxnSpPr>
            <p:cNvPr id="28" name="Straight Connector 27">
              <a:extLst>
                <a:ext uri="{FF2B5EF4-FFF2-40B4-BE49-F238E27FC236}">
                  <a16:creationId xmlns:a16="http://schemas.microsoft.com/office/drawing/2014/main" id="{AC82FD88-0436-4D5C-B5A2-7B90191949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2706DBD-9DBD-49D6-80EB-C896096D2F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51C7442-3F0F-49E3-9389-D6B4BAE14A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A614368-43A5-4794-BA71-09F8585F9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F42B96B-0C70-40CB-A027-175F2A1657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6957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School girl with solid fill">
            <a:extLst>
              <a:ext uri="{FF2B5EF4-FFF2-40B4-BE49-F238E27FC236}">
                <a16:creationId xmlns:a16="http://schemas.microsoft.com/office/drawing/2014/main" id="{BACCD788-DA4F-D715-05B0-0DE5E4C852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353" y="523430"/>
            <a:ext cx="1657263" cy="1657263"/>
          </a:xfrm>
          <a:prstGeom prst="rect">
            <a:avLst/>
          </a:prstGeom>
        </p:spPr>
      </p:pic>
      <p:pic>
        <p:nvPicPr>
          <p:cNvPr id="11" name="Graphic 10" descr="User with solid fill">
            <a:extLst>
              <a:ext uri="{FF2B5EF4-FFF2-40B4-BE49-F238E27FC236}">
                <a16:creationId xmlns:a16="http://schemas.microsoft.com/office/drawing/2014/main" id="{BE0E9946-D23D-DC75-E4A7-0468786DEF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36965" y="326086"/>
            <a:ext cx="1683124" cy="1683124"/>
          </a:xfrm>
          <a:prstGeom prst="rect">
            <a:avLst/>
          </a:prstGeom>
        </p:spPr>
      </p:pic>
      <p:sp>
        <p:nvSpPr>
          <p:cNvPr id="13" name="TextBox 12">
            <a:extLst>
              <a:ext uri="{FF2B5EF4-FFF2-40B4-BE49-F238E27FC236}">
                <a16:creationId xmlns:a16="http://schemas.microsoft.com/office/drawing/2014/main" id="{D2E4231F-6E12-2F43-CA7E-EF72073F1113}"/>
              </a:ext>
            </a:extLst>
          </p:cNvPr>
          <p:cNvSpPr txBox="1"/>
          <p:nvPr/>
        </p:nvSpPr>
        <p:spPr>
          <a:xfrm>
            <a:off x="2664022" y="2251920"/>
            <a:ext cx="6083560" cy="2677656"/>
          </a:xfrm>
          <a:prstGeom prst="rect">
            <a:avLst/>
          </a:prstGeom>
          <a:noFill/>
        </p:spPr>
        <p:txBody>
          <a:bodyPr wrap="square" rtlCol="0">
            <a:spAutoFit/>
          </a:bodyPr>
          <a:lstStyle/>
          <a:p>
            <a:r>
              <a:rPr lang="en-US" sz="2400" b="0" i="0" dirty="0">
                <a:effectLst/>
                <a:latin typeface="Arial" panose="020B0604020202020204" pitchFamily="34" charset="0"/>
              </a:rPr>
              <a:t>Integration testing -- also known as integration and testing (I&amp;T) -- is a type of </a:t>
            </a:r>
            <a:r>
              <a:rPr lang="en-US" sz="2400" b="0" i="0" u="sng" dirty="0">
                <a:effectLst/>
                <a:latin typeface="Arial" panose="020B0604020202020204" pitchFamily="34" charset="0"/>
                <a:hlinkClick r:id="rId6">
                  <a:extLst>
                    <a:ext uri="{A12FA001-AC4F-418D-AE19-62706E023703}">
                      <ahyp:hlinkClr xmlns:ahyp="http://schemas.microsoft.com/office/drawing/2018/hyperlinkcolor" val="tx"/>
                    </a:ext>
                  </a:extLst>
                </a:hlinkClick>
              </a:rPr>
              <a:t>software testing</a:t>
            </a:r>
            <a:r>
              <a:rPr lang="en-US" sz="2400" b="0" i="0" dirty="0">
                <a:effectLst/>
                <a:latin typeface="Arial" panose="020B0604020202020204" pitchFamily="34" charset="0"/>
              </a:rPr>
              <a:t> in which the different units, modules or components of a software application are tested as a combined entity. However, these modules may be coded by different programmers.</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C3B0EEA-BBCE-870D-726C-3D1C88B827B9}"/>
              </a:ext>
            </a:extLst>
          </p:cNvPr>
          <p:cNvSpPr txBox="1"/>
          <p:nvPr/>
        </p:nvSpPr>
        <p:spPr>
          <a:xfrm>
            <a:off x="699796" y="6170606"/>
            <a:ext cx="7072604" cy="923330"/>
          </a:xfrm>
          <a:prstGeom prst="rect">
            <a:avLst/>
          </a:prstGeom>
          <a:noFill/>
        </p:spPr>
        <p:txBody>
          <a:bodyPr wrap="square" rtlCol="0">
            <a:spAutoFit/>
          </a:bodyPr>
          <a:lstStyle/>
          <a:p>
            <a:r>
              <a:rPr lang="en-US" dirty="0">
                <a:hlinkClick r:id="rId7"/>
              </a:rPr>
              <a:t>https://www.techtarget.com/searchsoftwarequality/definition/integration-testing</a:t>
            </a:r>
            <a:endParaRPr lang="en-US" dirty="0"/>
          </a:p>
          <a:p>
            <a:endParaRPr lang="en-US" dirty="0"/>
          </a:p>
        </p:txBody>
      </p:sp>
      <p:cxnSp>
        <p:nvCxnSpPr>
          <p:cNvPr id="19" name="Straight Arrow Connector 18">
            <a:extLst>
              <a:ext uri="{FF2B5EF4-FFF2-40B4-BE49-F238E27FC236}">
                <a16:creationId xmlns:a16="http://schemas.microsoft.com/office/drawing/2014/main" id="{B0858255-1CE8-FA51-F39F-19F7833F3863}"/>
              </a:ext>
            </a:extLst>
          </p:cNvPr>
          <p:cNvCxnSpPr/>
          <p:nvPr/>
        </p:nvCxnSpPr>
        <p:spPr>
          <a:xfrm>
            <a:off x="1357416" y="1845578"/>
            <a:ext cx="914400" cy="1333849"/>
          </a:xfrm>
          <a:prstGeom prst="straightConnector1">
            <a:avLst/>
          </a:prstGeom>
          <a:ln>
            <a:solidFill>
              <a:srgbClr val="0070C0">
                <a:alpha val="60000"/>
              </a:srgbClr>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1E56C93-18D7-E64B-9695-4137A244ECD6}"/>
              </a:ext>
            </a:extLst>
          </p:cNvPr>
          <p:cNvPicPr>
            <a:picLocks noChangeAspect="1"/>
          </p:cNvPicPr>
          <p:nvPr/>
        </p:nvPicPr>
        <p:blipFill>
          <a:blip r:embed="rId8"/>
          <a:stretch>
            <a:fillRect/>
          </a:stretch>
        </p:blipFill>
        <p:spPr>
          <a:xfrm rot="4493559">
            <a:off x="9760709" y="1713728"/>
            <a:ext cx="999831" cy="1420491"/>
          </a:xfrm>
          <a:prstGeom prst="rect">
            <a:avLst/>
          </a:prstGeom>
        </p:spPr>
      </p:pic>
      <p:pic>
        <p:nvPicPr>
          <p:cNvPr id="22" name="Graphic 21" descr="Computer with solid fill">
            <a:extLst>
              <a:ext uri="{FF2B5EF4-FFF2-40B4-BE49-F238E27FC236}">
                <a16:creationId xmlns:a16="http://schemas.microsoft.com/office/drawing/2014/main" id="{23FB790B-818A-39C0-3DD8-047EF21B08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7433" y="2971800"/>
            <a:ext cx="914400" cy="914400"/>
          </a:xfrm>
          <a:prstGeom prst="rect">
            <a:avLst/>
          </a:prstGeom>
        </p:spPr>
      </p:pic>
      <p:pic>
        <p:nvPicPr>
          <p:cNvPr id="23" name="Picture 22">
            <a:extLst>
              <a:ext uri="{FF2B5EF4-FFF2-40B4-BE49-F238E27FC236}">
                <a16:creationId xmlns:a16="http://schemas.microsoft.com/office/drawing/2014/main" id="{565C8280-9A55-2841-801F-9E3BFA51FE12}"/>
              </a:ext>
            </a:extLst>
          </p:cNvPr>
          <p:cNvPicPr>
            <a:picLocks noChangeAspect="1"/>
          </p:cNvPicPr>
          <p:nvPr/>
        </p:nvPicPr>
        <p:blipFill>
          <a:blip r:embed="rId11"/>
          <a:stretch>
            <a:fillRect/>
          </a:stretch>
        </p:blipFill>
        <p:spPr>
          <a:xfrm>
            <a:off x="1597188" y="3045601"/>
            <a:ext cx="914479" cy="914479"/>
          </a:xfrm>
          <a:prstGeom prst="rect">
            <a:avLst/>
          </a:prstGeom>
        </p:spPr>
      </p:pic>
      <p:sp>
        <p:nvSpPr>
          <p:cNvPr id="24" name="TextBox 23">
            <a:extLst>
              <a:ext uri="{FF2B5EF4-FFF2-40B4-BE49-F238E27FC236}">
                <a16:creationId xmlns:a16="http://schemas.microsoft.com/office/drawing/2014/main" id="{3A721CE0-A95D-179D-97AD-B98D99151F55}"/>
              </a:ext>
            </a:extLst>
          </p:cNvPr>
          <p:cNvSpPr txBox="1"/>
          <p:nvPr/>
        </p:nvSpPr>
        <p:spPr>
          <a:xfrm>
            <a:off x="1893015" y="927291"/>
            <a:ext cx="7930419" cy="98488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What are Data Integration Tests …</a:t>
            </a:r>
          </a:p>
          <a:p>
            <a:endParaRPr lang="en-US" dirty="0"/>
          </a:p>
        </p:txBody>
      </p:sp>
    </p:spTree>
    <p:extLst>
      <p:ext uri="{BB962C8B-B14F-4D97-AF65-F5344CB8AC3E}">
        <p14:creationId xmlns:p14="http://schemas.microsoft.com/office/powerpoint/2010/main" val="131708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FDB767-6E1E-486B-8E38-71455A73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8054BD-F673-433D-AAB5-3407222A1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6096002" cy="6858000"/>
          </a:xfrm>
          <a:prstGeom prst="rect">
            <a:avLst/>
          </a:prstGeom>
          <a:solidFill>
            <a:srgbClr val="FFFFFF"/>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7123199-10C0-4FC8-AEE0-8EEC97A26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4C453CCF-DF16-4E2B-9E51-CEC7C0A2B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99105" y="0"/>
            <a:ext cx="91440" cy="3474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3EF4D34-FDBA-40BC-B666-A5CDF8B000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2963333"/>
            <a:ext cx="1896535" cy="2218267"/>
            <a:chOff x="10292292" y="2963333"/>
            <a:chExt cx="1896535" cy="2218267"/>
          </a:xfrm>
        </p:grpSpPr>
        <p:cxnSp>
          <p:nvCxnSpPr>
            <p:cNvPr id="26" name="Straight Connector 25">
              <a:extLst>
                <a:ext uri="{FF2B5EF4-FFF2-40B4-BE49-F238E27FC236}">
                  <a16:creationId xmlns:a16="http://schemas.microsoft.com/office/drawing/2014/main" id="{F480576D-7D90-4190-A9B4-0AF8F034C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400E164-5E40-4749-BD83-180844C084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AA2F8AC-5516-4094-B54C-F6D968DB14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11DE429-F182-4584-A22E-3A93AF2491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E0091AD-70B8-41E1-821E-F0BA34C3E5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9" name="Graphic 8" descr="Meeting with solid fill">
            <a:extLst>
              <a:ext uri="{FF2B5EF4-FFF2-40B4-BE49-F238E27FC236}">
                <a16:creationId xmlns:a16="http://schemas.microsoft.com/office/drawing/2014/main" id="{2C8C6808-7F31-7845-7DAA-D055731D33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505" y="785052"/>
            <a:ext cx="1685348" cy="1685348"/>
          </a:xfrm>
          <a:prstGeom prst="rect">
            <a:avLst/>
          </a:prstGeom>
        </p:spPr>
      </p:pic>
      <p:pic>
        <p:nvPicPr>
          <p:cNvPr id="13" name="Graphic 12" descr="Meeting outline">
            <a:extLst>
              <a:ext uri="{FF2B5EF4-FFF2-40B4-BE49-F238E27FC236}">
                <a16:creationId xmlns:a16="http://schemas.microsoft.com/office/drawing/2014/main" id="{E000CC75-39AE-5208-3EDB-EF8654D0AA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6825" y="781539"/>
            <a:ext cx="1743063" cy="1743063"/>
          </a:xfrm>
          <a:prstGeom prst="rect">
            <a:avLst/>
          </a:prstGeom>
        </p:spPr>
      </p:pic>
      <p:sp>
        <p:nvSpPr>
          <p:cNvPr id="15" name="Thought Bubble: Cloud 14">
            <a:extLst>
              <a:ext uri="{FF2B5EF4-FFF2-40B4-BE49-F238E27FC236}">
                <a16:creationId xmlns:a16="http://schemas.microsoft.com/office/drawing/2014/main" id="{6861DD02-54F9-5D72-BE52-B3BF8AA0C9A9}"/>
              </a:ext>
            </a:extLst>
          </p:cNvPr>
          <p:cNvSpPr/>
          <p:nvPr/>
        </p:nvSpPr>
        <p:spPr>
          <a:xfrm>
            <a:off x="1921079" y="781539"/>
            <a:ext cx="511746" cy="309030"/>
          </a:xfrm>
          <a:prstGeom prst="cloud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hought Bubble: Cloud 15">
            <a:extLst>
              <a:ext uri="{FF2B5EF4-FFF2-40B4-BE49-F238E27FC236}">
                <a16:creationId xmlns:a16="http://schemas.microsoft.com/office/drawing/2014/main" id="{4EFA3759-B975-28F7-4AC5-2445D7DDADEA}"/>
              </a:ext>
            </a:extLst>
          </p:cNvPr>
          <p:cNvSpPr/>
          <p:nvPr/>
        </p:nvSpPr>
        <p:spPr>
          <a:xfrm flipH="1">
            <a:off x="3590488" y="629174"/>
            <a:ext cx="622444" cy="385894"/>
          </a:xfrm>
          <a:prstGeom prst="cloudCallout">
            <a:avLst/>
          </a:prstGeom>
          <a:solidFill>
            <a:schemeClr val="accent1">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8EBBF4E-6E33-E4DC-FAA0-9F799AA8D690}"/>
              </a:ext>
            </a:extLst>
          </p:cNvPr>
          <p:cNvSpPr txBox="1"/>
          <p:nvPr/>
        </p:nvSpPr>
        <p:spPr>
          <a:xfrm>
            <a:off x="6159163" y="1562843"/>
            <a:ext cx="6107184"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Employees in every department — and sometimes in disparate physical locations — increasingly need access to the company's data for shared and individual projects. IT needs a secure solution for delivering data via self-service access across all lines of business.</a:t>
            </a:r>
          </a:p>
        </p:txBody>
      </p:sp>
      <p:pic>
        <p:nvPicPr>
          <p:cNvPr id="32" name="Graphic 31" descr="List with solid fill">
            <a:extLst>
              <a:ext uri="{FF2B5EF4-FFF2-40B4-BE49-F238E27FC236}">
                <a16:creationId xmlns:a16="http://schemas.microsoft.com/office/drawing/2014/main" id="{62849158-8359-463F-CFE0-1E4593A163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1365" y="4233333"/>
            <a:ext cx="2244014" cy="2244014"/>
          </a:xfrm>
          <a:prstGeom prst="rect">
            <a:avLst/>
          </a:prstGeom>
        </p:spPr>
      </p:pic>
      <p:cxnSp>
        <p:nvCxnSpPr>
          <p:cNvPr id="34" name="Straight Arrow Connector 33">
            <a:extLst>
              <a:ext uri="{FF2B5EF4-FFF2-40B4-BE49-F238E27FC236}">
                <a16:creationId xmlns:a16="http://schemas.microsoft.com/office/drawing/2014/main" id="{B5FD6080-0C1A-FB78-E61E-92688C37D558}"/>
              </a:ext>
            </a:extLst>
          </p:cNvPr>
          <p:cNvCxnSpPr/>
          <p:nvPr/>
        </p:nvCxnSpPr>
        <p:spPr>
          <a:xfrm>
            <a:off x="1736521" y="2147582"/>
            <a:ext cx="696304" cy="223147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35" name="Picture 34">
            <a:extLst>
              <a:ext uri="{FF2B5EF4-FFF2-40B4-BE49-F238E27FC236}">
                <a16:creationId xmlns:a16="http://schemas.microsoft.com/office/drawing/2014/main" id="{2C0E7F2D-E5F3-E702-9AF3-21D6E1E3B724}"/>
              </a:ext>
            </a:extLst>
          </p:cNvPr>
          <p:cNvPicPr>
            <a:picLocks noChangeAspect="1"/>
          </p:cNvPicPr>
          <p:nvPr/>
        </p:nvPicPr>
        <p:blipFill>
          <a:blip r:embed="rId8"/>
          <a:stretch>
            <a:fillRect/>
          </a:stretch>
        </p:blipFill>
        <p:spPr>
          <a:xfrm flipH="1">
            <a:off x="3187014" y="2190405"/>
            <a:ext cx="751654" cy="2231471"/>
          </a:xfrm>
          <a:prstGeom prst="rect">
            <a:avLst/>
          </a:prstGeom>
        </p:spPr>
      </p:pic>
      <p:sp>
        <p:nvSpPr>
          <p:cNvPr id="36" name="TextBox 35">
            <a:extLst>
              <a:ext uri="{FF2B5EF4-FFF2-40B4-BE49-F238E27FC236}">
                <a16:creationId xmlns:a16="http://schemas.microsoft.com/office/drawing/2014/main" id="{1DDE9637-E838-F6C6-5ED0-64ED6BC08757}"/>
              </a:ext>
            </a:extLst>
          </p:cNvPr>
          <p:cNvSpPr txBox="1"/>
          <p:nvPr/>
        </p:nvSpPr>
        <p:spPr>
          <a:xfrm>
            <a:off x="6459523" y="209725"/>
            <a:ext cx="5050172"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TEAMWORK</a:t>
            </a:r>
          </a:p>
        </p:txBody>
      </p:sp>
    </p:spTree>
    <p:extLst>
      <p:ext uri="{BB962C8B-B14F-4D97-AF65-F5344CB8AC3E}">
        <p14:creationId xmlns:p14="http://schemas.microsoft.com/office/powerpoint/2010/main" val="293782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330A6C9C-63D1-4992-B760-435EF6A275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472CD18-D7D2-4DD8-87FB-A7A564C5C2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FEA8D90-CEC1-4C99-B9B2-A923F53BD4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CDFE5E72-3155-4571-899B-68E964BE45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F73A57D-E499-4073-A0F1-3F9A0086AE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 name="Rectangle 23">
            <a:extLst>
              <a:ext uri="{FF2B5EF4-FFF2-40B4-BE49-F238E27FC236}">
                <a16:creationId xmlns:a16="http://schemas.microsoft.com/office/drawing/2014/main" id="{D0E0D055-82B3-47E5-A421-C439E9F24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66188-7B42-5913-29AB-2ECB3719BF00}"/>
              </a:ext>
            </a:extLst>
          </p:cNvPr>
          <p:cNvSpPr>
            <a:spLocks noGrp="1"/>
          </p:cNvSpPr>
          <p:nvPr>
            <p:ph type="title"/>
          </p:nvPr>
        </p:nvSpPr>
        <p:spPr>
          <a:xfrm>
            <a:off x="1029645" y="4062649"/>
            <a:ext cx="9552558" cy="1233251"/>
          </a:xfrm>
        </p:spPr>
        <p:txBody>
          <a:bodyPr vert="horz" lIns="91440" tIns="45720" rIns="91440" bIns="45720" rtlCol="0" anchor="b">
            <a:normAutofit/>
          </a:bodyPr>
          <a:lstStyle/>
          <a:p>
            <a:r>
              <a:rPr lang="en-US" sz="4000" b="1" dirty="0">
                <a:solidFill>
                  <a:schemeClr val="bg1"/>
                </a:solidFill>
              </a:rPr>
              <a:t>Saves time and boosts efficiency</a:t>
            </a:r>
          </a:p>
        </p:txBody>
      </p:sp>
      <p:sp>
        <p:nvSpPr>
          <p:cNvPr id="26" name="Snip Diagonal Corner Rectangle 12">
            <a:extLst>
              <a:ext uri="{FF2B5EF4-FFF2-40B4-BE49-F238E27FC236}">
                <a16:creationId xmlns:a16="http://schemas.microsoft.com/office/drawing/2014/main" id="{2CAC8A53-A07F-4647-B003-51A924F3F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27">
            <a:extLst>
              <a:ext uri="{FF2B5EF4-FFF2-40B4-BE49-F238E27FC236}">
                <a16:creationId xmlns:a16="http://schemas.microsoft.com/office/drawing/2014/main" id="{A5297663-788D-4612-AD5B-5BB11E65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5499"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EF324E1F-DAC3-43B5-944C-6D74CCA0A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FE5E1E0D-50D6-46D6-A32E-B3810926B6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142E947C-94B9-403C-B7D6-5EA4D0FA2F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8BE7905-047B-4FB0-9831-CD668AABDE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8376464-DAC4-4C40-AF2D-BBF41DCA4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A255588-7F24-4FDC-9D1B-94A054291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7" name="Snip Diagonal Corner Rectangle 31">
            <a:extLst>
              <a:ext uri="{FF2B5EF4-FFF2-40B4-BE49-F238E27FC236}">
                <a16:creationId xmlns:a16="http://schemas.microsoft.com/office/drawing/2014/main" id="{2CA64412-2AB6-4391-A38D-E4C8F587B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6780" y="690851"/>
            <a:ext cx="2995535"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ar graph with upward trend with solid fill">
            <a:extLst>
              <a:ext uri="{FF2B5EF4-FFF2-40B4-BE49-F238E27FC236}">
                <a16:creationId xmlns:a16="http://schemas.microsoft.com/office/drawing/2014/main" id="{02825C5A-423A-E3F7-4CEB-BBF1F4B79E2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93" y="1294005"/>
            <a:ext cx="2340108" cy="2340108"/>
          </a:xfrm>
          <a:prstGeom prst="rect">
            <a:avLst/>
          </a:prstGeom>
        </p:spPr>
      </p:pic>
      <p:pic>
        <p:nvPicPr>
          <p:cNvPr id="9" name="Graphic 8" descr="Classroom with solid fill">
            <a:extLst>
              <a:ext uri="{FF2B5EF4-FFF2-40B4-BE49-F238E27FC236}">
                <a16:creationId xmlns:a16="http://schemas.microsoft.com/office/drawing/2014/main" id="{E8A179B7-A8CE-DC19-3903-844EE165DC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600000">
            <a:off x="4381029" y="908004"/>
            <a:ext cx="2340108" cy="2340108"/>
          </a:xfrm>
          <a:prstGeom prst="rect">
            <a:avLst/>
          </a:prstGeom>
        </p:spPr>
      </p:pic>
      <p:sp>
        <p:nvSpPr>
          <p:cNvPr id="10" name="TextBox 9">
            <a:extLst>
              <a:ext uri="{FF2B5EF4-FFF2-40B4-BE49-F238E27FC236}">
                <a16:creationId xmlns:a16="http://schemas.microsoft.com/office/drawing/2014/main" id="{87E8DEAC-205B-8A53-D686-753459ED13D7}"/>
              </a:ext>
            </a:extLst>
          </p:cNvPr>
          <p:cNvSpPr txBox="1"/>
          <p:nvPr/>
        </p:nvSpPr>
        <p:spPr>
          <a:xfrm>
            <a:off x="1380985" y="5400407"/>
            <a:ext cx="8092828" cy="1200329"/>
          </a:xfrm>
          <a:prstGeom prst="rect">
            <a:avLst/>
          </a:prstGeom>
          <a:noFill/>
        </p:spPr>
        <p:txBody>
          <a:bodyPr wrap="square" rtlCol="0">
            <a:spAutoFit/>
          </a:bodyPr>
          <a:lstStyle/>
          <a:p>
            <a:r>
              <a:rPr lang="en-US" sz="2400" b="1" i="0" dirty="0">
                <a:solidFill>
                  <a:srgbClr val="323E48"/>
                </a:solidFill>
                <a:effectLst/>
                <a:latin typeface="Times New Roman" panose="02020603050405020304" pitchFamily="18" charset="0"/>
                <a:cs typeface="Times New Roman" panose="02020603050405020304" pitchFamily="18" charset="0"/>
              </a:rPr>
              <a:t>When a company takes measures to integrate its data properly, it cuts down significantly on the time it takes to prepare and analyze that data</a:t>
            </a:r>
            <a:r>
              <a:rPr lang="en-US" b="0" i="0" dirty="0">
                <a:solidFill>
                  <a:srgbClr val="323E48"/>
                </a:solidFill>
                <a:effectLst/>
                <a:latin typeface="Source Sans Pro" panose="020B0503030403020204" pitchFamily="34" charset="0"/>
              </a:rPr>
              <a:t>. </a:t>
            </a:r>
            <a:endParaRPr lang="en-US" dirty="0">
              <a:solidFill>
                <a:schemeClr val="bg1"/>
              </a:solidFill>
            </a:endParaRPr>
          </a:p>
        </p:txBody>
      </p:sp>
      <p:pic>
        <p:nvPicPr>
          <p:cNvPr id="4" name="Graphic 3" descr="Cheers with solid fill">
            <a:extLst>
              <a:ext uri="{FF2B5EF4-FFF2-40B4-BE49-F238E27FC236}">
                <a16:creationId xmlns:a16="http://schemas.microsoft.com/office/drawing/2014/main" id="{85439781-BD1C-7B3B-CCAB-C055040D34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8198" y="1434424"/>
            <a:ext cx="1994576" cy="1994576"/>
          </a:xfrm>
          <a:prstGeom prst="rect">
            <a:avLst/>
          </a:prstGeom>
        </p:spPr>
      </p:pic>
    </p:spTree>
    <p:extLst>
      <p:ext uri="{BB962C8B-B14F-4D97-AF65-F5344CB8AC3E}">
        <p14:creationId xmlns:p14="http://schemas.microsoft.com/office/powerpoint/2010/main" val="270271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440C0CA-838E-4461-A3FF-E65C85C4E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66139B5B-77C0-4942-93E8-1432494CE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86131FEA-D63F-4147-8767-29C3E933DF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D0C221E-BB1E-4BE1-872C-0BD861BDE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B57387A-F8A0-4901-B148-E91FC0C25F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76C5353-C68E-424E-A459-A6EF88D6D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5" name="Rectangle 34">
            <a:extLst>
              <a:ext uri="{FF2B5EF4-FFF2-40B4-BE49-F238E27FC236}">
                <a16:creationId xmlns:a16="http://schemas.microsoft.com/office/drawing/2014/main" id="{0E2F306A-EACD-45DC-B0AD-B4BE3259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0A550AE-13EB-53DD-2BA2-4125AE446E5E}"/>
              </a:ext>
            </a:extLst>
          </p:cNvPr>
          <p:cNvSpPr txBox="1"/>
          <p:nvPr/>
        </p:nvSpPr>
        <p:spPr>
          <a:xfrm>
            <a:off x="4552378" y="4487332"/>
            <a:ext cx="5556822" cy="150706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cap="all">
                <a:ln w="3175" cmpd="sng">
                  <a:noFill/>
                </a:ln>
                <a:latin typeface="+mj-lt"/>
                <a:ea typeface="+mj-ea"/>
                <a:cs typeface="+mj-cs"/>
              </a:rPr>
              <a:t>Above are the differences between the three…</a:t>
            </a:r>
          </a:p>
        </p:txBody>
      </p:sp>
      <p:sp>
        <p:nvSpPr>
          <p:cNvPr id="37" name="Rectangle 36">
            <a:extLst>
              <a:ext uri="{FF2B5EF4-FFF2-40B4-BE49-F238E27FC236}">
                <a16:creationId xmlns:a16="http://schemas.microsoft.com/office/drawing/2014/main" id="{CFAED95C-57A9-4B1B-BCCD-C30862465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4070923" cy="6858000"/>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Clipboard Partially Crossed with solid fill">
            <a:extLst>
              <a:ext uri="{FF2B5EF4-FFF2-40B4-BE49-F238E27FC236}">
                <a16:creationId xmlns:a16="http://schemas.microsoft.com/office/drawing/2014/main" id="{4B311BEE-D852-7F9C-5FFC-5D06BD7C0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885" y="489453"/>
            <a:ext cx="1854060" cy="1854060"/>
          </a:xfrm>
          <a:prstGeom prst="rect">
            <a:avLst/>
          </a:prstGeom>
        </p:spPr>
      </p:pic>
      <p:pic>
        <p:nvPicPr>
          <p:cNvPr id="19" name="Graphic 18" descr="Clipboard Badge with solid fill">
            <a:extLst>
              <a:ext uri="{FF2B5EF4-FFF2-40B4-BE49-F238E27FC236}">
                <a16:creationId xmlns:a16="http://schemas.microsoft.com/office/drawing/2014/main" id="{6E27CB1C-9FD7-CF38-478A-5565C370CF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3886" y="2504380"/>
            <a:ext cx="1854060" cy="1854060"/>
          </a:xfrm>
          <a:prstGeom prst="rect">
            <a:avLst/>
          </a:prstGeom>
        </p:spPr>
      </p:pic>
      <p:sp>
        <p:nvSpPr>
          <p:cNvPr id="16" name="TextBox 15">
            <a:extLst>
              <a:ext uri="{FF2B5EF4-FFF2-40B4-BE49-F238E27FC236}">
                <a16:creationId xmlns:a16="http://schemas.microsoft.com/office/drawing/2014/main" id="{ED70D94C-5695-E8F6-599C-21E15B03E857}"/>
              </a:ext>
            </a:extLst>
          </p:cNvPr>
          <p:cNvSpPr txBox="1"/>
          <p:nvPr/>
        </p:nvSpPr>
        <p:spPr>
          <a:xfrm>
            <a:off x="4552378" y="685800"/>
            <a:ext cx="6952234"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The difference between the three is that one is for testing individual components</a:t>
            </a:r>
          </a:p>
          <a:p>
            <a:pPr>
              <a:spcBef>
                <a:spcPct val="20000"/>
              </a:spcBef>
              <a:spcAft>
                <a:spcPts val="600"/>
              </a:spcAft>
              <a:buClr>
                <a:schemeClr val="tx1"/>
              </a:buClr>
              <a:buSzPct val="80000"/>
              <a:buFont typeface="Wingdings 3" panose="05040102010807070707" pitchFamily="18" charset="2"/>
              <a:buChar char=""/>
            </a:pPr>
            <a:endParaRPr lang="en-US">
              <a:solidFill>
                <a:schemeClr val="bg2">
                  <a:lumMod val="75000"/>
                </a:schemeClr>
              </a:solidFill>
            </a:endParaRPr>
          </a:p>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The second is for deciding if a system satisfies user needs, business requirements, and authorized entity criteria. </a:t>
            </a:r>
          </a:p>
          <a:p>
            <a:pPr>
              <a:spcBef>
                <a:spcPct val="20000"/>
              </a:spcBef>
              <a:spcAft>
                <a:spcPts val="600"/>
              </a:spcAft>
              <a:buClr>
                <a:schemeClr val="tx1"/>
              </a:buClr>
              <a:buSzPct val="80000"/>
              <a:buFont typeface="Wingdings 3" panose="05040102010807070707" pitchFamily="18" charset="2"/>
              <a:buChar char=""/>
            </a:pPr>
            <a:endParaRPr lang="en-US">
              <a:solidFill>
                <a:schemeClr val="bg2">
                  <a:lumMod val="75000"/>
                </a:schemeClr>
              </a:solidFill>
            </a:endParaRPr>
          </a:p>
          <a:p>
            <a:pPr>
              <a:spcBef>
                <a:spcPct val="20000"/>
              </a:spcBef>
              <a:spcAft>
                <a:spcPts val="600"/>
              </a:spcAft>
              <a:buClr>
                <a:schemeClr val="tx1"/>
              </a:buClr>
              <a:buSzPct val="80000"/>
              <a:buFont typeface="Wingdings 3" panose="05040102010807070707" pitchFamily="18" charset="2"/>
              <a:buChar char=""/>
            </a:pPr>
            <a:r>
              <a:rPr lang="en-US">
                <a:solidFill>
                  <a:schemeClr val="bg2">
                    <a:lumMod val="75000"/>
                  </a:schemeClr>
                </a:solidFill>
              </a:rPr>
              <a:t>The third is Integration Testing which tests the interfaces between the modules and exposes any defects that may arise.</a:t>
            </a:r>
          </a:p>
        </p:txBody>
      </p:sp>
      <p:pic>
        <p:nvPicPr>
          <p:cNvPr id="21" name="Graphic 20" descr="Clipboard Partially Checked with solid fill">
            <a:extLst>
              <a:ext uri="{FF2B5EF4-FFF2-40B4-BE49-F238E27FC236}">
                <a16:creationId xmlns:a16="http://schemas.microsoft.com/office/drawing/2014/main" id="{0D317988-70CE-1755-1BB7-1A1CCA7CD8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3886" y="4519307"/>
            <a:ext cx="1854060" cy="1854060"/>
          </a:xfrm>
          <a:prstGeom prst="rect">
            <a:avLst/>
          </a:prstGeom>
        </p:spPr>
      </p:pic>
      <p:grpSp>
        <p:nvGrpSpPr>
          <p:cNvPr id="39" name="Group 38">
            <a:extLst>
              <a:ext uri="{FF2B5EF4-FFF2-40B4-BE49-F238E27FC236}">
                <a16:creationId xmlns:a16="http://schemas.microsoft.com/office/drawing/2014/main" id="{7628126E-4AB5-46CE-8202-5A895CF21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E13714C-A02D-4839-BBDA-0C39D99F68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4664EA9-3F8D-48CE-B998-C3CD7DC837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8EE868B0-0996-44D3-88FB-A67E7E254F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F4ADDB5-6815-4FA7-9775-23B43B6D8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FB02412-43C8-4475-BB67-A0EF664306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274352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269</TotalTime>
  <Words>401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Source Sans Pro</vt:lpstr>
      <vt:lpstr>Times New Roman</vt:lpstr>
      <vt:lpstr>Wingdings 3</vt:lpstr>
      <vt:lpstr>Slice</vt:lpstr>
      <vt:lpstr>PowerPoint Presentation</vt:lpstr>
      <vt:lpstr>What do we need different devops testing for??</vt:lpstr>
      <vt:lpstr>PowerPoint Presentation</vt:lpstr>
      <vt:lpstr>PowerPoint Presentation</vt:lpstr>
      <vt:lpstr>PowerPoint Presentation</vt:lpstr>
      <vt:lpstr>PowerPoint Presentation</vt:lpstr>
      <vt:lpstr>PowerPoint Presentation</vt:lpstr>
      <vt:lpstr>Saves time and boosts efficiency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TWO PIZZA RULE</dc:title>
  <dc:creator>Anita Taylor</dc:creator>
  <cp:lastModifiedBy>Anita Taylor</cp:lastModifiedBy>
  <cp:revision>4</cp:revision>
  <dcterms:created xsi:type="dcterms:W3CDTF">2022-10-30T23:13:17Z</dcterms:created>
  <dcterms:modified xsi:type="dcterms:W3CDTF">2022-11-14T04:17:00Z</dcterms:modified>
</cp:coreProperties>
</file>