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analyticstraininghub.com/wp-content/uploads/2022/10/data-science.png" TargetMode="Externa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cdn-gcp.new.marutitech.com/key_stages_of_data_science_project_8e629c3b9c.png" TargetMode="Externa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365datascience.com/resources/blog/rr6cuudl59r-decision-trees-image1.png" TargetMode="Externa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miro.medium.com/v2/resize:fit:1400/1*MR8RXfSZ6yeZL79xTmOvDQ.jpeg" TargetMode="Externa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www.velvetech.com/wp-content/uploads/2023/06/top-data-modeling-techniques.png" TargetMode="Externa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d33wubrfki0l68.cloudfront.net/65fe02df0d0f576b1b03ba6b7aedc43c96406f81/a8173/en/blog/uploads/decision-tree-example.jpg" TargetMode="Externa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2.bp.blogspot.com/-EvSXDotTOwc/XMfeOGZ-CVI/AAAAAAAAEiE/oePFfvhfOQM11dgRn9FkPxlegCXbgOF4QCLcBGAs/s1600/confusionMatrxiUpdated.jpg" TargetMode="Externa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image.slidesharecdn.com/presentingdatascienceresults-170905064514/85/Presenting-data-science-results-1-320.jpg" TargetMode="Externa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symufolk.com/wp-content/uploads/2025/01/Challenges-in-ML-Model-Deployment.png" TargetMode="Externa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www.datasciencecentral.com/wp-content/uploads/2021/10/expectation_vs_reality.png" TargetMode="Externa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www.onlinemanipal.com/wp-content/uploads/2022/09/Data-Science-Life-cycle-768x767.png" TargetMode="Externa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dss-www-production.s3.amazonaws.com/uploads/2023/01/xcbxcb-1.png" TargetMode="Externa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hyperlink" Target="https://aidocmaker.com" TargetMode="External"/><Relationship Id="rId4" Type="http://schemas.openxmlformats.org/officeDocument/2006/relationships/hyperlink" Target="https://theninehertz.com/wp-content/uploads/2022/02/Data-Scientist-Role-and-Responsibilities.jpg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5200"/>
            </a:pPr>
            <a:r>
              <a:rPr/>
              <a:t>Data Science Process Ch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Role: Project Sponsor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Represents Business Interests: </a:t>
            </a:r>
            <a:r>
              <a:rPr sz="1400"/>
              <a:t>Champions the project and defines business needs.</a:t>
            </a:r>
          </a:p>
          <a:p>
            <a:r>
              <a:rPr sz="1400" b="1"/>
              <a:t>Defines Success: </a:t>
            </a:r>
            <a:r>
              <a:rPr sz="1400"/>
              <a:t>Determines if the project outcome meets business goals.</a:t>
            </a:r>
          </a:p>
          <a:p>
            <a:r>
              <a:rPr sz="1400" b="1"/>
              <a:t>Key Decision Maker: </a:t>
            </a:r>
            <a:r>
              <a:rPr sz="1400"/>
              <a:t>Approves project goals and deliverables.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Role: Client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Represents End Users: </a:t>
            </a:r>
            <a:r>
              <a:rPr sz="1400"/>
              <a:t>Defines the interests of the model's end users.</a:t>
            </a:r>
          </a:p>
          <a:p>
            <a:r>
              <a:rPr sz="1400" b="1"/>
              <a:t>Domain Expert: </a:t>
            </a:r>
            <a:r>
              <a:rPr sz="1400"/>
              <a:t>Provides expertise on business processes and context.</a:t>
            </a:r>
          </a:p>
          <a:p>
            <a:r>
              <a:rPr sz="1400" b="1"/>
              <a:t>Interface for Deployment: </a:t>
            </a:r>
            <a:r>
              <a:rPr sz="1400"/>
              <a:t>Bridges the gap between model and day-to-day work.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Role: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Leads Project Execution: </a:t>
            </a:r>
            <a:r>
              <a:rPr sz="1400"/>
              <a:t>Manages project strategy, data, and tools.</a:t>
            </a:r>
          </a:p>
          <a:p>
            <a:r>
              <a:rPr sz="1400" b="1"/>
              <a:t>Technical Expertise: </a:t>
            </a:r>
            <a:r>
              <a:rPr sz="1400"/>
              <a:t>Applies statistics, machine learning, and analysis techniques.</a:t>
            </a:r>
          </a:p>
          <a:p>
            <a:r>
              <a:rPr sz="1400" b="1"/>
              <a:t>Problem Solver: </a:t>
            </a:r>
            <a:r>
              <a:rPr sz="1400"/>
              <a:t>Develops solutions by leveraging data insights.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Roles: Data Architect and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Data Architect: </a:t>
            </a:r>
            <a:r>
              <a:rPr sz="1400"/>
              <a:t>Manages data and its storage; ensures data availability.</a:t>
            </a:r>
          </a:p>
          <a:p>
            <a:r>
              <a:rPr sz="1400" b="1"/>
              <a:t>Operations: </a:t>
            </a:r>
            <a:r>
              <a:rPr sz="1400"/>
              <a:t>Handles infrastructure and final deployment of results.</a:t>
            </a:r>
          </a:p>
          <a:p>
            <a:r>
              <a:rPr sz="1400" b="1"/>
              <a:t>Essential Support: </a:t>
            </a:r>
            <a:r>
              <a:rPr sz="1400"/>
              <a:t>Crucial for data acquisition and delivering final outputs.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Lifecycle of a Data Science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Iterative Process: </a:t>
            </a:r>
            <a:r>
              <a:rPr sz="1400"/>
              <a:t>Stages overlap and often involve looping back to previous steps.</a:t>
            </a:r>
          </a:p>
          <a:p>
            <a:r>
              <a:rPr sz="1400" b="1"/>
              <a:t>Continuous Feedback: </a:t>
            </a:r>
            <a:r>
              <a:rPr sz="1400"/>
              <a:t>Encourages feedback and iteration between data scientists and stakeholders.</a:t>
            </a:r>
          </a:p>
          <a:p>
            <a:r>
              <a:rPr sz="1400" b="1"/>
              <a:t>Key Stages: </a:t>
            </a:r>
            <a:r>
              <a:rPr sz="1400"/>
              <a:t>Includes defining goals, collecting data, modeling, and evaluation.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6828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4283088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Stage 1: Defining the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Measurable Objectives: </a:t>
            </a:r>
            <a:r>
              <a:rPr sz="1400"/>
              <a:t>Define specific, quantifiable goals for the project.</a:t>
            </a:r>
          </a:p>
          <a:p>
            <a:r>
              <a:rPr sz="1400" b="1"/>
              <a:t>Understand Context: </a:t>
            </a:r>
            <a:r>
              <a:rPr sz="1400"/>
              <a:t>Clarify why the project is needed and what it aims to achieve.</a:t>
            </a:r>
          </a:p>
          <a:p>
            <a:r>
              <a:rPr sz="1400" b="1"/>
              <a:t>Resource Assessment: </a:t>
            </a:r>
            <a:r>
              <a:rPr sz="1400"/>
              <a:t>Determine necessary data, staff, and computational resources.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Setting Measurable and Clear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Specificity is Key: </a:t>
            </a:r>
            <a:r>
              <a:rPr sz="1400"/>
              <a:t>Vague goals lead to unbounded projects and dissatisfaction.</a:t>
            </a:r>
          </a:p>
          <a:p>
            <a:r>
              <a:rPr sz="1400" b="1"/>
              <a:t>Quantitative Statements: </a:t>
            </a:r>
            <a:r>
              <a:rPr sz="1400"/>
              <a:t>Express goals as measurable targets (e.g., reduce charge-offs by 10%).</a:t>
            </a:r>
          </a:p>
          <a:p>
            <a:r>
              <a:rPr sz="1400" b="1"/>
              <a:t>Define Stopping Conditions: </a:t>
            </a:r>
            <a:r>
              <a:rPr sz="1400"/>
              <a:t>Establish clear criteria for when the project is complete.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Stage 2: Data Collection and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Identify Data Needs: </a:t>
            </a:r>
            <a:r>
              <a:rPr sz="1400"/>
              <a:t>Determine what data is required to meet project goals.</a:t>
            </a:r>
          </a:p>
          <a:p>
            <a:r>
              <a:rPr sz="1400" b="1"/>
              <a:t>Assess Data Suitability: </a:t>
            </a:r>
            <a:r>
              <a:rPr sz="1400"/>
              <a:t>Evaluate if the data is relevant, sufficient, and of good quality.</a:t>
            </a:r>
          </a:p>
          <a:p>
            <a:r>
              <a:rPr sz="1400" b="1"/>
              <a:t>Time-Consuming Phase: </a:t>
            </a:r>
            <a:r>
              <a:rPr sz="1400"/>
              <a:t>Often the most intensive stage of the project.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399" cy="174741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347618"/>
            <a:ext cx="32003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Dealing with Bias and Ensuring Data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Identify Data Issues: </a:t>
            </a:r>
            <a:r>
              <a:rPr sz="1400"/>
              <a:t>Recognize potential biases and data quality problems early.</a:t>
            </a:r>
          </a:p>
          <a:p>
            <a:r>
              <a:rPr sz="1400" b="1"/>
              <a:t>Direct Measurement: </a:t>
            </a:r>
            <a:r>
              <a:rPr sz="1400"/>
              <a:t>Prioritize directly measured information over inferred data.</a:t>
            </a:r>
          </a:p>
          <a:p>
            <a:r>
              <a:rPr sz="1400" b="1"/>
              <a:t>Data Relevance: </a:t>
            </a:r>
            <a:r>
              <a:rPr sz="1400"/>
              <a:t>Ensure collected data directly addresses the problem.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800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400425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Stage 3: Data Cleaning and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Data Preparation: </a:t>
            </a:r>
            <a:r>
              <a:rPr sz="1400"/>
              <a:t>Repair errors and transform variables for analysis.</a:t>
            </a:r>
          </a:p>
          <a:p>
            <a:r>
              <a:rPr sz="1400" b="1"/>
              <a:t>Exploratory Data Analysis (EDA): </a:t>
            </a:r>
            <a:r>
              <a:rPr sz="1400"/>
              <a:t>Visualize and explore data to find patterns and issues.</a:t>
            </a:r>
          </a:p>
          <a:p>
            <a:r>
              <a:rPr sz="1400" b="1"/>
              <a:t>Refine Goals: </a:t>
            </a:r>
            <a:r>
              <a:rPr sz="1400"/>
              <a:t>Discoveries may lead to revisiting or refining project goals.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399" cy="180136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401567"/>
            <a:ext cx="32003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Science Process 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Title Slide</a:t>
            </a:r>
          </a:p>
          <a:p>
            <a:r>
              <a:rPr sz="1400"/>
              <a:t>What is Data Science?</a:t>
            </a:r>
          </a:p>
          <a:p>
            <a:r>
              <a:rPr sz="1400"/>
              <a:t>Why Data Science Matters</a:t>
            </a:r>
          </a:p>
          <a:p>
            <a:r>
              <a:rPr sz="1400"/>
              <a:t>Core Responsibilities of a Data Scientist</a:t>
            </a:r>
          </a:p>
          <a:p>
            <a:r>
              <a:rPr sz="1400"/>
              <a:t>Business Example: German Bank Loan Case</a:t>
            </a:r>
          </a:p>
          <a:p>
            <a:r>
              <a:rPr sz="1400"/>
              <a:t>Overview of Project Roles</a:t>
            </a:r>
          </a:p>
          <a:p>
            <a:r>
              <a:rPr sz="1400"/>
              <a:t>Role: Project Sponsor</a:t>
            </a:r>
          </a:p>
          <a:p>
            <a:r>
              <a:rPr sz="1400"/>
              <a:t>Role: Client</a:t>
            </a:r>
          </a:p>
          <a:p>
            <a:r>
              <a:rPr sz="1400"/>
              <a:t>Role: Data Scientist</a:t>
            </a:r>
          </a:p>
          <a:p>
            <a:r>
              <a:rPr sz="1400"/>
              <a:t>Roles: Data Architect and Operations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Stage 4: Modeling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Extract Insights: </a:t>
            </a:r>
            <a:r>
              <a:rPr sz="1400"/>
              <a:t>Apply statistical and machine learning techniques to find insights.</a:t>
            </a:r>
          </a:p>
          <a:p>
            <a:r>
              <a:rPr sz="1400" b="1"/>
              <a:t>Common Tasks: </a:t>
            </a:r>
            <a:r>
              <a:rPr sz="1400"/>
              <a:t>Includes classification, scoring, ranking, clustering, and finding relations.</a:t>
            </a:r>
          </a:p>
          <a:p>
            <a:r>
              <a:rPr sz="1400" b="1"/>
              <a:t>Choose Appropriate Methods: </a:t>
            </a:r>
            <a:r>
              <a:rPr sz="1400"/>
              <a:t>Select techniques based on the problem and data characteristics.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06248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6626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Decision Tree Example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Classification Task: </a:t>
            </a:r>
            <a:r>
              <a:rPr sz="1400"/>
              <a:t>Predicting loan default based on applicant features.</a:t>
            </a:r>
          </a:p>
          <a:p>
            <a:r>
              <a:rPr sz="1400" b="1"/>
              <a:t>Tree Structure: </a:t>
            </a:r>
            <a:r>
              <a:rPr sz="1400"/>
              <a:t>Splits data based on conditions like loan duration and credit amount.</a:t>
            </a:r>
          </a:p>
          <a:p>
            <a:r>
              <a:rPr sz="1400" b="1"/>
              <a:t>Outcome Interpretation: </a:t>
            </a:r>
            <a:r>
              <a:rPr sz="1400"/>
              <a:t>Leaves indicate predicted loan status and confidence scores.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04469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644899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Stage 5: Model Evaluation – Metrics and Confusion Matrix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Assess Model Performance: </a:t>
            </a:r>
            <a:r>
              <a:rPr sz="1400"/>
              <a:t>Determine if the model meets the defined goals and accuracy requirements.</a:t>
            </a:r>
          </a:p>
          <a:p>
            <a:r>
              <a:rPr sz="1400" b="1"/>
              <a:t>Confusion Matrix: </a:t>
            </a:r>
            <a:r>
              <a:rPr sz="1400"/>
              <a:t>Tabulates actual vs. predicted classifications (TP, FP, TN, FN).</a:t>
            </a:r>
          </a:p>
          <a:p>
            <a:r>
              <a:rPr sz="1400" b="1"/>
              <a:t>Key Metrics: </a:t>
            </a:r>
            <a:r>
              <a:rPr sz="1400"/>
              <a:t>Evaluate accuracy, precision, recall, and false positive rate.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8039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404138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Stage 6: Presenting Results to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Audience-Specific Communication: </a:t>
            </a:r>
            <a:r>
              <a:rPr sz="1400"/>
              <a:t>Tailor presentation to business or technical audiences.</a:t>
            </a:r>
          </a:p>
          <a:p>
            <a:r>
              <a:rPr sz="1400" b="1"/>
              <a:t>Highlight Business Impact: </a:t>
            </a:r>
            <a:r>
              <a:rPr sz="1400"/>
              <a:t>Focus on how findings translate to business metrics and value.</a:t>
            </a:r>
          </a:p>
          <a:p>
            <a:r>
              <a:rPr sz="1400" b="1"/>
              <a:t>Clear Visualizations: </a:t>
            </a:r>
            <a:r>
              <a:rPr sz="1400"/>
              <a:t>Use charts and graphs to convey insights effectively.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18002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400425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Stage 7: Deployment and Real-World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Operationalize the Model: </a:t>
            </a:r>
            <a:r>
              <a:rPr sz="1400"/>
              <a:t>Integrate the model into existing systems or workflows.</a:t>
            </a:r>
          </a:p>
          <a:p>
            <a:r>
              <a:rPr sz="1400" b="1"/>
              <a:t>Pilot Programs: </a:t>
            </a:r>
            <a:r>
              <a:rPr sz="1400"/>
              <a:t>Often deployed initially in a small-scale pilot for testing.</a:t>
            </a:r>
          </a:p>
          <a:p>
            <a:r>
              <a:rPr sz="1400" b="1"/>
              <a:t>Monitoring and Maintenance: </a:t>
            </a:r>
            <a:r>
              <a:rPr sz="1400"/>
              <a:t>Ensure smooth operation and update as needed.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Challenges During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Environment Compatibility: </a:t>
            </a:r>
            <a:r>
              <a:rPr sz="1400"/>
              <a:t>Ensuring the model works across different technical environments.</a:t>
            </a:r>
          </a:p>
          <a:p>
            <a:r>
              <a:rPr sz="1400" b="1"/>
              <a:t>User Adoption: </a:t>
            </a:r>
            <a:r>
              <a:rPr sz="1400"/>
              <a:t>Addressing potential user overrides or resistance to the model.</a:t>
            </a:r>
          </a:p>
          <a:p>
            <a:r>
              <a:rPr sz="1400" b="1"/>
              <a:t>Model Decay: </a:t>
            </a:r>
            <a:r>
              <a:rPr sz="1400"/>
              <a:t>Managing performance degradation over time and retraining needs.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2313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831589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Setting Expectations and Defining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Manage Stakeholder Expectations: </a:t>
            </a:r>
            <a:r>
              <a:rPr sz="1400"/>
              <a:t>Communicate realistic performance goals and limitations.</a:t>
            </a:r>
          </a:p>
          <a:p>
            <a:r>
              <a:rPr sz="1400" b="1"/>
              <a:t>Define Success Criteria: </a:t>
            </a:r>
            <a:r>
              <a:rPr sz="1400"/>
              <a:t>Establish clear benchmarks for project success upfront.</a:t>
            </a:r>
          </a:p>
          <a:p>
            <a:r>
              <a:rPr sz="1400" b="1"/>
              <a:t>Validate Assumptions: </a:t>
            </a:r>
            <a:r>
              <a:rPr sz="1400"/>
              <a:t>Confirm data quality and model feasibility early on.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27939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879596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Summary of the Data Science Lifecycle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Structured Process: </a:t>
            </a:r>
            <a:r>
              <a:rPr sz="1400"/>
              <a:t>A systematic approach from goal definition to deployment.</a:t>
            </a:r>
          </a:p>
          <a:p>
            <a:r>
              <a:rPr sz="1400" b="1"/>
              <a:t>Iterative Nature: </a:t>
            </a:r>
            <a:r>
              <a:rPr sz="1400"/>
              <a:t>Emphasizes flexibility and continuous refinement.</a:t>
            </a:r>
          </a:p>
          <a:p>
            <a:r>
              <a:rPr sz="1400" b="1"/>
              <a:t>Key Roles and Stages: </a:t>
            </a:r>
            <a:r>
              <a:rPr sz="1400"/>
              <a:t>Success depends on clear roles, defined stages, and stakeholder collaboration.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7342" y="1600200"/>
            <a:ext cx="2884115" cy="28803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87342" y="4480560"/>
            <a:ext cx="2884115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Science Process 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Lifecycle of a Data Science Project</a:t>
            </a:r>
          </a:p>
          <a:p>
            <a:r>
              <a:rPr sz="1400"/>
              <a:t>Stage 1: Defining the Goal</a:t>
            </a:r>
          </a:p>
          <a:p>
            <a:r>
              <a:rPr sz="1400"/>
              <a:t>Setting Measurable and Clear Objectives</a:t>
            </a:r>
          </a:p>
          <a:p>
            <a:r>
              <a:rPr sz="1400"/>
              <a:t>Stage 2: Data Collection and Management</a:t>
            </a:r>
          </a:p>
          <a:p>
            <a:r>
              <a:rPr sz="1400"/>
              <a:t>Dealing with Bias and Ensuring Data Quality</a:t>
            </a:r>
          </a:p>
          <a:p>
            <a:r>
              <a:rPr sz="1400"/>
              <a:t>Stage 3: Data Cleaning and Exploration</a:t>
            </a:r>
          </a:p>
          <a:p>
            <a:r>
              <a:rPr sz="1400"/>
              <a:t>Stage 4: Modeling Techniques</a:t>
            </a:r>
          </a:p>
          <a:p>
            <a:r>
              <a:rPr sz="1400"/>
              <a:t>Decision Tree Example Walkthrough</a:t>
            </a:r>
          </a:p>
          <a:p>
            <a:r>
              <a:rPr sz="1400"/>
              <a:t>Stage 5: Model Evaluation – Metrics and Confusion Matrix</a:t>
            </a:r>
          </a:p>
          <a:p>
            <a:r>
              <a:rPr sz="1400"/>
              <a:t>Stage 6: Presenting Results to Stakeholders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Data Science Process Ch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/>
              <a:t>Stage 7: Deployment and Real-World Testing</a:t>
            </a:r>
          </a:p>
          <a:p>
            <a:r>
              <a:rPr sz="1400"/>
              <a:t>Challenges During Deployment</a:t>
            </a:r>
          </a:p>
          <a:p>
            <a:r>
              <a:rPr sz="1400"/>
              <a:t>Setting Expectations and Defining Success</a:t>
            </a:r>
          </a:p>
          <a:p>
            <a:r>
              <a:rPr sz="1400"/>
              <a:t>Summary of the Data Science Lifecycle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What is Data Science?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Cross-Disciplinary Practice: </a:t>
            </a:r>
            <a:r>
              <a:rPr sz="1400"/>
              <a:t>Combines methods from data engineering, statistics, data mining, and machine learning.</a:t>
            </a:r>
          </a:p>
          <a:p>
            <a:r>
              <a:rPr sz="1400" b="1"/>
              <a:t>Data-Driven Decisions: </a:t>
            </a:r>
            <a:r>
              <a:rPr sz="1400"/>
              <a:t>Focuses on implementing data-driven decisions and managing their consequences.</a:t>
            </a:r>
          </a:p>
          <a:p>
            <a:r>
              <a:rPr sz="1400" b="1"/>
              <a:t>Business and Scientific Problems: </a:t>
            </a:r>
            <a:r>
              <a:rPr sz="1400"/>
              <a:t>Applied to solve complex problems in various domains.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400" cy="242684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4027043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Why Data Science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Quantifiable Goals: </a:t>
            </a:r>
            <a:r>
              <a:rPr sz="1400"/>
              <a:t>Ensures projects have clear, measurable objectives for success.</a:t>
            </a:r>
          </a:p>
          <a:p>
            <a:r>
              <a:rPr sz="1400" b="1"/>
              <a:t>Good Methodology: </a:t>
            </a:r>
            <a:r>
              <a:rPr sz="1400"/>
              <a:t>Employs robust methods for reliable and repeatable results.</a:t>
            </a:r>
          </a:p>
          <a:p>
            <a:r>
              <a:rPr sz="1400" b="1"/>
              <a:t>Cross-Discipline Collaboration: </a:t>
            </a:r>
            <a:r>
              <a:rPr sz="1400"/>
              <a:t>Facilitates effective teamwork across different expertise areas.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Core Responsibilities of a Data Scientist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 wrap="square">
            <a:noAutofit/>
          </a:bodyPr>
          <a:lstStyle/>
          <a:p>
            <a:r>
              <a:rPr sz="1400" b="1"/>
              <a:t>Project Guidance: </a:t>
            </a:r>
            <a:r>
              <a:rPr sz="1400"/>
              <a:t>Responsible for guiding projects from initiation to completion.</a:t>
            </a:r>
          </a:p>
          <a:p>
            <a:r>
              <a:rPr sz="1400" b="1"/>
              <a:t>Analytic Strategy: </a:t>
            </a:r>
            <a:r>
              <a:rPr sz="1400"/>
              <a:t>Sets and executes the analytic strategy for the project.</a:t>
            </a:r>
          </a:p>
          <a:p>
            <a:r>
              <a:rPr sz="1400" b="1"/>
              <a:t>Communication: </a:t>
            </a:r>
            <a:r>
              <a:rPr sz="1400"/>
              <a:t>Communicates with sponsors and clients to ensure alignment.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600200"/>
            <a:ext cx="3200399" cy="16802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029200" y="3280409"/>
            <a:ext cx="3200399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600"/>
            </a:pPr>
            <a:r>
              <a:rPr>
                <a:hlinkClick r:id="rId3"/>
              </a:rPr>
              <a:t>Generated on AIDOCMAKER.COM</a:t>
            </a:r>
            <a:r>
              <a:rPr/>
              <a:t> </a:t>
            </a:r>
            <a:r>
              <a:rPr>
                <a:hlinkClick r:id="rId4"/>
              </a:rPr>
              <a:t>(Image Credit)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Business Example: German Bank Loan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Problem: Loan Losses: </a:t>
            </a:r>
            <a:r>
              <a:rPr sz="1400"/>
              <a:t>Bank aims to reduce losses from bad loans.</a:t>
            </a:r>
          </a:p>
          <a:p>
            <a:r>
              <a:rPr sz="1400" b="1"/>
              <a:t>Objective: Detect Risky Loans: </a:t>
            </a:r>
            <a:r>
              <a:rPr sz="1400"/>
              <a:t>Develop a tool to help loan officers accurately detect risky loans.</a:t>
            </a:r>
          </a:p>
          <a:p>
            <a:r>
              <a:rPr sz="1400" b="1"/>
              <a:t>Data-Driven Solution: </a:t>
            </a:r>
            <a:r>
              <a:rPr sz="1400"/>
              <a:t>Utilize data science to improve loan risk assessment.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2200"/>
              <a:t>Overview of Project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400" b="1"/>
              <a:t>Collaborative Effort: </a:t>
            </a:r>
            <a:r>
              <a:rPr sz="1400"/>
              <a:t>Data science projects involve various specialized roles.</a:t>
            </a:r>
          </a:p>
          <a:p>
            <a:r>
              <a:rPr sz="1400" b="1"/>
              <a:t>Key Contributors: </a:t>
            </a:r>
            <a:r>
              <a:rPr sz="1400"/>
              <a:t>Roles include sponsor, client, data scientist, architect, and operations.</a:t>
            </a:r>
          </a:p>
          <a:p>
            <a:r>
              <a:rPr sz="1400" b="1"/>
              <a:t>Interdependent Functions: </a:t>
            </a:r>
            <a:r>
              <a:rPr sz="1400"/>
              <a:t>Each role contributes unique skills and responsibilities for project success.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