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38"/>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E7A5CBD-3B83-8542-7B56-EC28C5AB4F97}" v="126" dt="2025-04-25T06:05:31.71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presProps" Target="presProps.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microsoft.com/office/2015/10/relationships/revisionInfo" Target="revisionInfo.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6" name="PlaceHolder 1"/>
          <p:cNvSpPr>
            <a:spLocks noGrp="1" noRot="1" noChangeAspect="1"/>
          </p:cNvSpPr>
          <p:nvPr>
            <p:ph type="sldImg"/>
          </p:nvPr>
        </p:nvSpPr>
        <p:spPr>
          <a:xfrm>
            <a:off x="216000" y="812520"/>
            <a:ext cx="7127280" cy="4008960"/>
          </a:xfrm>
          <a:prstGeom prst="rect">
            <a:avLst/>
          </a:prstGeom>
        </p:spPr>
        <p:txBody>
          <a:bodyPr lIns="0" tIns="0" rIns="0" bIns="0" anchor="ctr">
            <a:noAutofit/>
          </a:bodyPr>
          <a:lstStyle/>
          <a:p>
            <a:pPr algn="ctr"/>
            <a:r>
              <a:rPr lang="en-IN" sz="4400" b="0" strike="noStrike" spc="-1">
                <a:latin typeface="Arial"/>
              </a:rPr>
              <a:t>Click to move the slide</a:t>
            </a:r>
          </a:p>
        </p:txBody>
      </p:sp>
      <p:sp>
        <p:nvSpPr>
          <p:cNvPr id="77" name="PlaceHolder 2"/>
          <p:cNvSpPr>
            <a:spLocks noGrp="1"/>
          </p:cNvSpPr>
          <p:nvPr>
            <p:ph type="body"/>
          </p:nvPr>
        </p:nvSpPr>
        <p:spPr>
          <a:xfrm>
            <a:off x="756000" y="5078520"/>
            <a:ext cx="6047640" cy="4811040"/>
          </a:xfrm>
          <a:prstGeom prst="rect">
            <a:avLst/>
          </a:prstGeom>
        </p:spPr>
        <p:txBody>
          <a:bodyPr lIns="0" tIns="0" rIns="0" bIns="0">
            <a:noAutofit/>
          </a:bodyPr>
          <a:lstStyle/>
          <a:p>
            <a:r>
              <a:rPr lang="en-IN" sz="2000" b="0" strike="noStrike" spc="-1">
                <a:latin typeface="Arial"/>
              </a:rPr>
              <a:t>Click to edit the notes format</a:t>
            </a:r>
          </a:p>
        </p:txBody>
      </p:sp>
      <p:sp>
        <p:nvSpPr>
          <p:cNvPr id="78" name="PlaceHolder 3"/>
          <p:cNvSpPr>
            <a:spLocks noGrp="1"/>
          </p:cNvSpPr>
          <p:nvPr>
            <p:ph type="hdr"/>
          </p:nvPr>
        </p:nvSpPr>
        <p:spPr>
          <a:xfrm>
            <a:off x="0" y="0"/>
            <a:ext cx="3280680" cy="534240"/>
          </a:xfrm>
          <a:prstGeom prst="rect">
            <a:avLst/>
          </a:prstGeom>
        </p:spPr>
        <p:txBody>
          <a:bodyPr lIns="0" tIns="0" rIns="0" bIns="0">
            <a:noAutofit/>
          </a:bodyPr>
          <a:lstStyle/>
          <a:p>
            <a:r>
              <a:rPr lang="en-IN" sz="1400" b="0" strike="noStrike" spc="-1">
                <a:latin typeface="Times New Roman"/>
              </a:rPr>
              <a:t>&lt;header&gt;</a:t>
            </a:r>
          </a:p>
        </p:txBody>
      </p:sp>
      <p:sp>
        <p:nvSpPr>
          <p:cNvPr id="79" name="PlaceHolder 4"/>
          <p:cNvSpPr>
            <a:spLocks noGrp="1"/>
          </p:cNvSpPr>
          <p:nvPr>
            <p:ph type="dt"/>
          </p:nvPr>
        </p:nvSpPr>
        <p:spPr>
          <a:xfrm>
            <a:off x="4278960" y="0"/>
            <a:ext cx="3280680" cy="534240"/>
          </a:xfrm>
          <a:prstGeom prst="rect">
            <a:avLst/>
          </a:prstGeom>
        </p:spPr>
        <p:txBody>
          <a:bodyPr lIns="0" tIns="0" rIns="0" bIns="0">
            <a:noAutofit/>
          </a:bodyPr>
          <a:lstStyle/>
          <a:p>
            <a:pPr algn="r"/>
            <a:r>
              <a:rPr lang="en-IN" sz="1400" b="0" strike="noStrike" spc="-1">
                <a:latin typeface="Times New Roman"/>
              </a:rPr>
              <a:t>&lt;date/time&gt;</a:t>
            </a:r>
          </a:p>
        </p:txBody>
      </p:sp>
      <p:sp>
        <p:nvSpPr>
          <p:cNvPr id="80" name="PlaceHolder 5"/>
          <p:cNvSpPr>
            <a:spLocks noGrp="1"/>
          </p:cNvSpPr>
          <p:nvPr>
            <p:ph type="ftr"/>
          </p:nvPr>
        </p:nvSpPr>
        <p:spPr>
          <a:xfrm>
            <a:off x="0" y="10157400"/>
            <a:ext cx="3280680" cy="534240"/>
          </a:xfrm>
          <a:prstGeom prst="rect">
            <a:avLst/>
          </a:prstGeom>
        </p:spPr>
        <p:txBody>
          <a:bodyPr lIns="0" tIns="0" rIns="0" bIns="0" anchor="b">
            <a:noAutofit/>
          </a:bodyPr>
          <a:lstStyle/>
          <a:p>
            <a:r>
              <a:rPr lang="en-IN" sz="1400" b="0" strike="noStrike" spc="-1">
                <a:latin typeface="Times New Roman"/>
              </a:rPr>
              <a:t>&lt;footer&gt;</a:t>
            </a:r>
          </a:p>
        </p:txBody>
      </p:sp>
      <p:sp>
        <p:nvSpPr>
          <p:cNvPr id="81" name="PlaceHolder 6"/>
          <p:cNvSpPr>
            <a:spLocks noGrp="1"/>
          </p:cNvSpPr>
          <p:nvPr>
            <p:ph type="sldNum"/>
          </p:nvPr>
        </p:nvSpPr>
        <p:spPr>
          <a:xfrm>
            <a:off x="4278960" y="10157400"/>
            <a:ext cx="3280680" cy="534240"/>
          </a:xfrm>
          <a:prstGeom prst="rect">
            <a:avLst/>
          </a:prstGeom>
        </p:spPr>
        <p:txBody>
          <a:bodyPr lIns="0" tIns="0" rIns="0" bIns="0" anchor="b">
            <a:noAutofit/>
          </a:bodyPr>
          <a:lstStyle/>
          <a:p>
            <a:pPr algn="r"/>
            <a:fld id="{FEC02A9E-C173-4CBC-B9DA-695E78E45AFF}" type="slidenum">
              <a:rPr lang="en-IN" sz="1400" b="0" strike="noStrike" spc="-1">
                <a:latin typeface="Times New Roman"/>
              </a:rPr>
              <a:t>‹#›</a:t>
            </a:fld>
            <a:endParaRPr lang="en-IN"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PlaceHolder 1"/>
          <p:cNvSpPr>
            <a:spLocks noGrp="1" noRot="1" noChangeAspect="1"/>
          </p:cNvSpPr>
          <p:nvPr>
            <p:ph type="sldImg"/>
          </p:nvPr>
        </p:nvSpPr>
        <p:spPr>
          <a:xfrm>
            <a:off x="1143000" y="685800"/>
            <a:ext cx="4571280" cy="3428280"/>
          </a:xfrm>
          <a:prstGeom prst="rect">
            <a:avLst/>
          </a:prstGeom>
        </p:spPr>
      </p:sp>
      <p:sp>
        <p:nvSpPr>
          <p:cNvPr id="168" name="PlaceHolder 2"/>
          <p:cNvSpPr>
            <a:spLocks noGrp="1"/>
          </p:cNvSpPr>
          <p:nvPr>
            <p:ph type="body"/>
          </p:nvPr>
        </p:nvSpPr>
        <p:spPr>
          <a:xfrm>
            <a:off x="685800" y="4343400"/>
            <a:ext cx="5485680" cy="4114080"/>
          </a:xfrm>
          <a:prstGeom prst="rect">
            <a:avLst/>
          </a:prstGeom>
        </p:spPr>
        <p:txBody>
          <a:bodyPr lIns="0" tIns="0" rIns="0" bIns="0">
            <a:noAutofit/>
          </a:bodyPr>
          <a:lstStyle/>
          <a:p>
            <a:endParaRPr lang="en-IN" sz="2000" b="0" strike="noStrike" spc="-1">
              <a:latin typeface="Arial"/>
            </a:endParaRPr>
          </a:p>
        </p:txBody>
      </p:sp>
      <p:sp>
        <p:nvSpPr>
          <p:cNvPr id="169" name="CustomShape 3"/>
          <p:cNvSpPr/>
          <p:nvPr/>
        </p:nvSpPr>
        <p:spPr>
          <a:xfrm>
            <a:off x="3884760" y="8685360"/>
            <a:ext cx="2971080" cy="45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CDC793E2-7827-44C9-A170-9EC73A091AD8}" type="slidenum">
              <a:rPr lang="en-US" sz="1200" b="0" strike="noStrike" spc="-1">
                <a:solidFill>
                  <a:srgbClr val="000000"/>
                </a:solidFill>
                <a:latin typeface="+mn-lt"/>
                <a:ea typeface="+mn-ea"/>
              </a:rPr>
              <a:t>15</a:t>
            </a:fld>
            <a:endParaRPr lang="en-IN" sz="1200" b="0" strike="noStrike" spc="-1">
              <a:latin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24"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IN" sz="3200" b="0" strike="noStrike" spc="-1">
              <a:latin typeface="Arial"/>
            </a:endParaRPr>
          </a:p>
        </p:txBody>
      </p:sp>
      <p:sp>
        <p:nvSpPr>
          <p:cNvPr id="25"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27"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IN" sz="3200" b="0" strike="noStrike" spc="-1">
              <a:latin typeface="Arial"/>
            </a:endParaRPr>
          </a:p>
        </p:txBody>
      </p:sp>
      <p:sp>
        <p:nvSpPr>
          <p:cNvPr id="28"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IN" sz="3200" b="0" strike="noStrike" spc="-1">
              <a:latin typeface="Arial"/>
            </a:endParaRPr>
          </a:p>
        </p:txBody>
      </p:sp>
      <p:sp>
        <p:nvSpPr>
          <p:cNvPr id="29"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IN" sz="3200" b="0" strike="noStrike" spc="-1">
              <a:latin typeface="Arial"/>
            </a:endParaRPr>
          </a:p>
        </p:txBody>
      </p:sp>
      <p:sp>
        <p:nvSpPr>
          <p:cNvPr id="30"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32"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IN" sz="3200" b="0" strike="noStrike" spc="-1">
              <a:latin typeface="Arial"/>
            </a:endParaRPr>
          </a:p>
        </p:txBody>
      </p:sp>
      <p:sp>
        <p:nvSpPr>
          <p:cNvPr id="33"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IN" sz="3200" b="0" strike="noStrike" spc="-1">
              <a:latin typeface="Arial"/>
            </a:endParaRPr>
          </a:p>
        </p:txBody>
      </p:sp>
      <p:sp>
        <p:nvSpPr>
          <p:cNvPr id="34"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IN" sz="3200" b="0" strike="noStrike" spc="-1">
              <a:latin typeface="Arial"/>
            </a:endParaRPr>
          </a:p>
        </p:txBody>
      </p:sp>
      <p:sp>
        <p:nvSpPr>
          <p:cNvPr id="35"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IN" sz="3200" b="0" strike="noStrike" spc="-1">
              <a:latin typeface="Arial"/>
            </a:endParaRPr>
          </a:p>
        </p:txBody>
      </p:sp>
      <p:sp>
        <p:nvSpPr>
          <p:cNvPr id="36"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IN" sz="3200" b="0" strike="noStrike" spc="-1">
              <a:latin typeface="Arial"/>
            </a:endParaRPr>
          </a:p>
        </p:txBody>
      </p:sp>
      <p:sp>
        <p:nvSpPr>
          <p:cNvPr id="37"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41" name="PlaceHolder 2"/>
          <p:cNvSpPr>
            <a:spLocks noGrp="1"/>
          </p:cNvSpPr>
          <p:nvPr>
            <p:ph type="subTitle"/>
          </p:nvPr>
        </p:nvSpPr>
        <p:spPr>
          <a:xfrm>
            <a:off x="457200" y="1604520"/>
            <a:ext cx="8229240" cy="397728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43"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45"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IN" sz="3200" b="0" strike="noStrike" spc="-1">
              <a:latin typeface="Arial"/>
            </a:endParaRPr>
          </a:p>
        </p:txBody>
      </p:sp>
      <p:sp>
        <p:nvSpPr>
          <p:cNvPr id="46"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457200" y="273600"/>
            <a:ext cx="8229240" cy="530784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50"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IN" sz="3200" b="0" strike="noStrike" spc="-1">
              <a:latin typeface="Arial"/>
            </a:endParaRPr>
          </a:p>
        </p:txBody>
      </p:sp>
      <p:sp>
        <p:nvSpPr>
          <p:cNvPr id="51"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IN" sz="3200" b="0" strike="noStrike" spc="-1">
              <a:latin typeface="Arial"/>
            </a:endParaRPr>
          </a:p>
        </p:txBody>
      </p:sp>
      <p:sp>
        <p:nvSpPr>
          <p:cNvPr id="52"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3" name="PlaceHolder 2"/>
          <p:cNvSpPr>
            <a:spLocks noGrp="1"/>
          </p:cNvSpPr>
          <p:nvPr>
            <p:ph type="subTitle"/>
          </p:nvPr>
        </p:nvSpPr>
        <p:spPr>
          <a:xfrm>
            <a:off x="457200" y="1604520"/>
            <a:ext cx="8229240" cy="397728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54"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IN" sz="3200" b="0" strike="noStrike" spc="-1">
              <a:latin typeface="Arial"/>
            </a:endParaRPr>
          </a:p>
        </p:txBody>
      </p:sp>
      <p:sp>
        <p:nvSpPr>
          <p:cNvPr id="55"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IN" sz="3200" b="0" strike="noStrike" spc="-1">
              <a:latin typeface="Arial"/>
            </a:endParaRPr>
          </a:p>
        </p:txBody>
      </p:sp>
      <p:sp>
        <p:nvSpPr>
          <p:cNvPr id="56"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58"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IN" sz="3200" b="0" strike="noStrike" spc="-1">
              <a:latin typeface="Arial"/>
            </a:endParaRPr>
          </a:p>
        </p:txBody>
      </p:sp>
      <p:sp>
        <p:nvSpPr>
          <p:cNvPr id="59"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IN" sz="3200" b="0" strike="noStrike" spc="-1">
              <a:latin typeface="Arial"/>
            </a:endParaRPr>
          </a:p>
        </p:txBody>
      </p:sp>
      <p:sp>
        <p:nvSpPr>
          <p:cNvPr id="60"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62"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IN" sz="3200" b="0" strike="noStrike" spc="-1">
              <a:latin typeface="Arial"/>
            </a:endParaRPr>
          </a:p>
        </p:txBody>
      </p:sp>
      <p:sp>
        <p:nvSpPr>
          <p:cNvPr id="63"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65"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IN" sz="3200" b="0" strike="noStrike" spc="-1">
              <a:latin typeface="Arial"/>
            </a:endParaRPr>
          </a:p>
        </p:txBody>
      </p:sp>
      <p:sp>
        <p:nvSpPr>
          <p:cNvPr id="66"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IN" sz="3200" b="0" strike="noStrike" spc="-1">
              <a:latin typeface="Arial"/>
            </a:endParaRPr>
          </a:p>
        </p:txBody>
      </p:sp>
      <p:sp>
        <p:nvSpPr>
          <p:cNvPr id="67"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IN" sz="3200" b="0" strike="noStrike" spc="-1">
              <a:latin typeface="Arial"/>
            </a:endParaRPr>
          </a:p>
        </p:txBody>
      </p:sp>
      <p:sp>
        <p:nvSpPr>
          <p:cNvPr id="68"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70"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IN" sz="3200" b="0" strike="noStrike" spc="-1">
              <a:latin typeface="Arial"/>
            </a:endParaRPr>
          </a:p>
        </p:txBody>
      </p:sp>
      <p:sp>
        <p:nvSpPr>
          <p:cNvPr id="71"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IN" sz="3200" b="0" strike="noStrike" spc="-1">
              <a:latin typeface="Arial"/>
            </a:endParaRPr>
          </a:p>
        </p:txBody>
      </p:sp>
      <p:sp>
        <p:nvSpPr>
          <p:cNvPr id="72"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IN" sz="3200" b="0" strike="noStrike" spc="-1">
              <a:latin typeface="Arial"/>
            </a:endParaRPr>
          </a:p>
        </p:txBody>
      </p:sp>
      <p:sp>
        <p:nvSpPr>
          <p:cNvPr id="73"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IN" sz="3200" b="0" strike="noStrike" spc="-1">
              <a:latin typeface="Arial"/>
            </a:endParaRPr>
          </a:p>
        </p:txBody>
      </p:sp>
      <p:sp>
        <p:nvSpPr>
          <p:cNvPr id="74"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IN" sz="3200" b="0" strike="noStrike" spc="-1">
              <a:latin typeface="Arial"/>
            </a:endParaRPr>
          </a:p>
        </p:txBody>
      </p:sp>
      <p:sp>
        <p:nvSpPr>
          <p:cNvPr id="75"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5"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7"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IN" sz="3200" b="0" strike="noStrike" spc="-1">
              <a:latin typeface="Arial"/>
            </a:endParaRPr>
          </a:p>
        </p:txBody>
      </p:sp>
      <p:sp>
        <p:nvSpPr>
          <p:cNvPr id="8"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73600"/>
            <a:ext cx="8229240" cy="530784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12"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IN" sz="3200" b="0" strike="noStrike" spc="-1">
              <a:latin typeface="Arial"/>
            </a:endParaRPr>
          </a:p>
        </p:txBody>
      </p:sp>
      <p:sp>
        <p:nvSpPr>
          <p:cNvPr id="13"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IN" sz="3200" b="0" strike="noStrike" spc="-1">
              <a:latin typeface="Arial"/>
            </a:endParaRPr>
          </a:p>
        </p:txBody>
      </p:sp>
      <p:sp>
        <p:nvSpPr>
          <p:cNvPr id="14"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16"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IN" sz="3200" b="0" strike="noStrike" spc="-1">
              <a:latin typeface="Arial"/>
            </a:endParaRPr>
          </a:p>
        </p:txBody>
      </p:sp>
      <p:sp>
        <p:nvSpPr>
          <p:cNvPr id="17"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IN" sz="3200" b="0" strike="noStrike" spc="-1">
              <a:latin typeface="Arial"/>
            </a:endParaRPr>
          </a:p>
        </p:txBody>
      </p:sp>
      <p:sp>
        <p:nvSpPr>
          <p:cNvPr id="18"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20"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IN" sz="3200" b="0" strike="noStrike" spc="-1">
              <a:latin typeface="Arial"/>
            </a:endParaRPr>
          </a:p>
        </p:txBody>
      </p:sp>
      <p:sp>
        <p:nvSpPr>
          <p:cNvPr id="21"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IN" sz="3200" b="0" strike="noStrike" spc="-1">
              <a:latin typeface="Arial"/>
            </a:endParaRPr>
          </a:p>
        </p:txBody>
      </p:sp>
      <p:sp>
        <p:nvSpPr>
          <p:cNvPr id="22"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4680"/>
            <a:ext cx="8228880" cy="1142280"/>
          </a:xfrm>
          <a:prstGeom prst="rect">
            <a:avLst/>
          </a:prstGeom>
        </p:spPr>
        <p:txBody>
          <a:bodyPr lIns="0" tIns="0" rIns="0" bIns="0" anchor="ctr">
            <a:noAutofit/>
          </a:bodyPr>
          <a:lstStyle/>
          <a:p>
            <a:r>
              <a:rPr lang="en-IN" sz="1800" b="0" strike="noStrike" spc="-1">
                <a:latin typeface="Arial"/>
              </a:rPr>
              <a:t>Click to edit the title text format</a:t>
            </a:r>
          </a:p>
        </p:txBody>
      </p:sp>
      <p:sp>
        <p:nvSpPr>
          <p:cNvPr id="3" name="PlaceHolder 2"/>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r>
              <a:rPr lang="en-IN" sz="4400" b="0" strike="noStrike" spc="-1">
                <a:latin typeface="Arial"/>
              </a:rPr>
              <a:t>Click to edit the title text format</a:t>
            </a:r>
          </a:p>
        </p:txBody>
      </p:sp>
      <p:sp>
        <p:nvSpPr>
          <p:cNvPr id="39" name="PlaceHolder 2"/>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CustomShape 1"/>
          <p:cNvSpPr/>
          <p:nvPr/>
        </p:nvSpPr>
        <p:spPr>
          <a:xfrm>
            <a:off x="685800" y="2130480"/>
            <a:ext cx="7771680" cy="1469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4400" b="0" strike="noStrike" spc="-1">
                <a:solidFill>
                  <a:srgbClr val="000000"/>
                </a:solidFill>
                <a:latin typeface="Calibri"/>
              </a:rPr>
              <a:t>Doing Data Science</a:t>
            </a:r>
            <a:endParaRPr lang="en-IN" sz="4400" b="0" strike="noStrike" spc="-1">
              <a:latin typeface="Arial"/>
            </a:endParaRPr>
          </a:p>
        </p:txBody>
      </p:sp>
      <p:sp>
        <p:nvSpPr>
          <p:cNvPr id="84" name="CustomShape 2"/>
          <p:cNvSpPr/>
          <p:nvPr/>
        </p:nvSpPr>
        <p:spPr>
          <a:xfrm>
            <a:off x="1371600" y="3886200"/>
            <a:ext cx="6400080" cy="1751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ctr">
              <a:spcBef>
                <a:spcPts val="641"/>
              </a:spcBef>
              <a:tabLst>
                <a:tab pos="0" algn="l"/>
              </a:tabLst>
            </a:pPr>
            <a:r>
              <a:rPr lang="en-US" sz="3200" spc="-1" dirty="0">
                <a:solidFill>
                  <a:srgbClr val="8B8B8B"/>
                </a:solidFill>
                <a:latin typeface="Calibri"/>
              </a:rPr>
              <a:t>Unit- I </a:t>
            </a:r>
            <a:endParaRPr lang="en-IN" sz="3200" spc="-1" dirty="0">
              <a:solidFill>
                <a:srgbClr val="000000"/>
              </a:solidFill>
              <a:latin typeface="Arial"/>
            </a:endParaRPr>
          </a:p>
          <a:p>
            <a:pPr algn="ctr">
              <a:spcBef>
                <a:spcPts val="641"/>
              </a:spcBef>
              <a:tabLst>
                <a:tab pos="0" algn="l"/>
              </a:tabLst>
            </a:pPr>
            <a:r>
              <a:rPr lang="en-US" sz="3200" spc="-1" dirty="0">
                <a:solidFill>
                  <a:srgbClr val="8B8B8B"/>
                </a:solidFill>
                <a:latin typeface="Calibri"/>
              </a:rPr>
              <a:t>Chapter</a:t>
            </a:r>
            <a:r>
              <a:rPr lang="en-US" sz="3200" b="0" strike="noStrike" spc="-1" dirty="0">
                <a:solidFill>
                  <a:srgbClr val="8B8B8B"/>
                </a:solidFill>
                <a:latin typeface="Calibri"/>
              </a:rPr>
              <a:t> 1</a:t>
            </a:r>
            <a:endParaRPr lang="en-IN" sz="3200" b="0" strike="noStrike" spc="-1" dirty="0">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CustomShape 1"/>
          <p:cNvSpPr/>
          <p:nvPr/>
        </p:nvSpPr>
        <p:spPr>
          <a:xfrm>
            <a:off x="457200" y="274680"/>
            <a:ext cx="8228880" cy="1142280"/>
          </a:xfrm>
          <a:prstGeom prst="rect">
            <a:avLst/>
          </a:prstGeom>
          <a:noFill/>
          <a:ln>
            <a:noFill/>
          </a:ln>
        </p:spPr>
        <p:style>
          <a:lnRef idx="0">
            <a:scrgbClr r="0" g="0" b="0"/>
          </a:lnRef>
          <a:fillRef idx="0">
            <a:scrgbClr r="0" g="0" b="0"/>
          </a:fillRef>
          <a:effectRef idx="0">
            <a:scrgbClr r="0" g="0" b="0"/>
          </a:effectRef>
          <a:fontRef idx="minor"/>
        </p:style>
      </p:sp>
      <p:pic>
        <p:nvPicPr>
          <p:cNvPr id="112" name="Content Placeholder 3"/>
          <p:cNvPicPr/>
          <p:nvPr/>
        </p:nvPicPr>
        <p:blipFill>
          <a:blip r:embed="rId2"/>
          <a:srcRect l="-52968" r="-52968"/>
          <a:stretch/>
        </p:blipFill>
        <p:spPr>
          <a:xfrm>
            <a:off x="-1591560" y="274680"/>
            <a:ext cx="12989880" cy="5850720"/>
          </a:xfrm>
          <a:prstGeom prst="rect">
            <a:avLst/>
          </a:prstGeom>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CustomShape 1"/>
          <p:cNvSpPr/>
          <p:nvPr/>
        </p:nvSpPr>
        <p:spPr>
          <a:xfrm>
            <a:off x="4572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4400" b="0" strike="noStrike" spc="-1">
                <a:solidFill>
                  <a:srgbClr val="000000"/>
                </a:solidFill>
                <a:latin typeface="Calibri"/>
              </a:rPr>
              <a:t>What is Data Science, Really?</a:t>
            </a:r>
            <a:endParaRPr lang="en-IN" sz="4400" b="0" strike="noStrike" spc="-1">
              <a:latin typeface="Arial"/>
            </a:endParaRPr>
          </a:p>
        </p:txBody>
      </p:sp>
      <p:sp>
        <p:nvSpPr>
          <p:cNvPr id="114" name="CustomShape 2"/>
          <p:cNvSpPr/>
          <p:nvPr/>
        </p:nvSpPr>
        <p:spPr>
          <a:xfrm>
            <a:off x="457200" y="1600200"/>
            <a:ext cx="8228880" cy="452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342900" indent="-342265">
              <a:lnSpc>
                <a:spcPct val="100000"/>
              </a:lnSpc>
              <a:spcBef>
                <a:spcPts val="641"/>
              </a:spcBef>
              <a:buClr>
                <a:srgbClr val="000000"/>
              </a:buClr>
              <a:buFont typeface="Arial"/>
              <a:buChar char="•"/>
            </a:pPr>
            <a:r>
              <a:rPr lang="en-US" sz="2000" b="1" strike="noStrike" spc="-1" dirty="0">
                <a:solidFill>
                  <a:srgbClr val="000000"/>
                </a:solidFill>
                <a:latin typeface="Calibri"/>
              </a:rPr>
              <a:t>In Academia:</a:t>
            </a:r>
            <a:r>
              <a:rPr lang="en-US" sz="2000" b="0" strike="noStrike" spc="-1" dirty="0">
                <a:solidFill>
                  <a:srgbClr val="000000"/>
                </a:solidFill>
                <a:latin typeface="Calibri"/>
              </a:rPr>
              <a:t> an academic data scientist is a scientist, trained in anything from social science to biology, who works with large amounts of data, and must grapple with computational problems posed by the structure, size, messiness, and the complexity and nature of the data, while simultaneously solving a real-world problem. </a:t>
            </a:r>
            <a:endParaRPr lang="en-IN" sz="2000" b="0" strike="noStrike" spc="-1" dirty="0">
              <a:latin typeface="Arial"/>
            </a:endParaRPr>
          </a:p>
          <a:p>
            <a:pPr>
              <a:lnSpc>
                <a:spcPct val="100000"/>
              </a:lnSpc>
              <a:spcBef>
                <a:spcPts val="641"/>
              </a:spcBef>
              <a:tabLst>
                <a:tab pos="0" algn="l"/>
              </a:tabLst>
            </a:pPr>
            <a:endParaRPr lang="en-IN" sz="2000" b="0" strike="noStrike" spc="-1" dirty="0">
              <a:latin typeface="Arial"/>
            </a:endParaRPr>
          </a:p>
          <a:p>
            <a:pPr marL="342900" indent="-342265">
              <a:lnSpc>
                <a:spcPct val="100000"/>
              </a:lnSpc>
              <a:spcBef>
                <a:spcPts val="641"/>
              </a:spcBef>
              <a:buClr>
                <a:srgbClr val="000000"/>
              </a:buClr>
              <a:buFont typeface="Arial"/>
              <a:buChar char="•"/>
              <a:tabLst>
                <a:tab pos="0" algn="l"/>
              </a:tabLst>
            </a:pPr>
            <a:r>
              <a:rPr lang="en-US" sz="2000" b="1" strike="noStrike" spc="-1" dirty="0">
                <a:solidFill>
                  <a:srgbClr val="000000"/>
                </a:solidFill>
                <a:latin typeface="Calibri"/>
              </a:rPr>
              <a:t>In Industry:</a:t>
            </a:r>
            <a:r>
              <a:rPr lang="en-US" sz="2000" b="0" strike="noStrike" spc="-1" dirty="0">
                <a:solidFill>
                  <a:srgbClr val="000000"/>
                </a:solidFill>
                <a:latin typeface="Calibri"/>
              </a:rPr>
              <a:t> Someone who knows how to extract meaning from and interpret data, which requires both tools and methods from statistics and machine learning, as well as being human. She spends a lot of time in the process of collecting, cleaning, and “</a:t>
            </a:r>
            <a:r>
              <a:rPr lang="en-US" sz="2000" b="1" i="1" strike="noStrike" spc="-1" dirty="0">
                <a:solidFill>
                  <a:srgbClr val="000000"/>
                </a:solidFill>
                <a:latin typeface="Calibri"/>
              </a:rPr>
              <a:t>munging</a:t>
            </a:r>
            <a:r>
              <a:rPr lang="en-US" sz="2000" b="0" strike="noStrike" spc="-1" dirty="0">
                <a:solidFill>
                  <a:srgbClr val="000000"/>
                </a:solidFill>
                <a:latin typeface="Calibri"/>
              </a:rPr>
              <a:t>” data, because </a:t>
            </a:r>
            <a:r>
              <a:rPr lang="en-US" sz="2000" b="0" strike="noStrike" spc="-1" dirty="0">
                <a:solidFill>
                  <a:srgbClr val="FF0000"/>
                </a:solidFill>
                <a:latin typeface="Calibri"/>
              </a:rPr>
              <a:t>data is never clean</a:t>
            </a:r>
            <a:r>
              <a:rPr lang="en-US" sz="2000" b="0" strike="noStrike" spc="-1" dirty="0">
                <a:solidFill>
                  <a:srgbClr val="000000"/>
                </a:solidFill>
                <a:latin typeface="Calibri"/>
              </a:rPr>
              <a:t>. This process requires persistence, statistics, and software engineering skills-skills that are also necessary for understanding biases in the data, and for debugging logging output from code. </a:t>
            </a:r>
            <a:endParaRPr lang="en-IN" sz="2000" b="0" strike="noStrike" spc="-1">
              <a:latin typeface="Arial"/>
            </a:endParaRPr>
          </a:p>
          <a:p>
            <a:pPr>
              <a:lnSpc>
                <a:spcPct val="100000"/>
              </a:lnSpc>
              <a:spcBef>
                <a:spcPts val="641"/>
              </a:spcBef>
              <a:tabLst>
                <a:tab pos="0" algn="l"/>
              </a:tabLst>
            </a:pPr>
            <a:endParaRPr lang="en-IN" sz="3200" b="0" strike="noStrike" spc="-1">
              <a:latin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CustomShape 1"/>
          <p:cNvSpPr/>
          <p:nvPr/>
        </p:nvSpPr>
        <p:spPr>
          <a:xfrm>
            <a:off x="685800" y="2130480"/>
            <a:ext cx="7771680" cy="1469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r>
              <a:rPr lang="en-US" sz="4400" spc="-1">
                <a:solidFill>
                  <a:srgbClr val="000000"/>
                </a:solidFill>
                <a:ea typeface="+mn-lt"/>
                <a:cs typeface="+mn-lt"/>
              </a:rPr>
              <a:t>Statistical Inference, Exploratory</a:t>
            </a:r>
            <a:endParaRPr lang="en-US"/>
          </a:p>
          <a:p>
            <a:pPr algn="ctr"/>
            <a:r>
              <a:rPr lang="en-US" sz="4400" b="0" strike="noStrike" spc="-1">
                <a:solidFill>
                  <a:srgbClr val="000000"/>
                </a:solidFill>
                <a:ea typeface="+mn-lt"/>
                <a:cs typeface="+mn-lt"/>
              </a:rPr>
              <a:t>Data </a:t>
            </a:r>
            <a:r>
              <a:rPr lang="en-US" sz="4400" spc="-1">
                <a:solidFill>
                  <a:srgbClr val="000000"/>
                </a:solidFill>
                <a:ea typeface="+mn-lt"/>
                <a:cs typeface="+mn-lt"/>
              </a:rPr>
              <a:t>Analysis, and the Data</a:t>
            </a:r>
            <a:endParaRPr lang="en-US"/>
          </a:p>
          <a:p>
            <a:pPr algn="ctr"/>
            <a:r>
              <a:rPr lang="en-US" sz="4400" b="0" strike="noStrike" spc="-1" dirty="0">
                <a:solidFill>
                  <a:srgbClr val="000000"/>
                </a:solidFill>
                <a:ea typeface="+mn-lt"/>
                <a:cs typeface="+mn-lt"/>
              </a:rPr>
              <a:t>Science</a:t>
            </a:r>
            <a:r>
              <a:rPr lang="en-US" sz="4400" spc="-1" dirty="0">
                <a:solidFill>
                  <a:srgbClr val="000000"/>
                </a:solidFill>
                <a:ea typeface="+mn-lt"/>
                <a:cs typeface="+mn-lt"/>
              </a:rPr>
              <a:t> Process</a:t>
            </a:r>
            <a:endParaRPr lang="en-IN" dirty="0"/>
          </a:p>
        </p:txBody>
      </p:sp>
      <p:sp>
        <p:nvSpPr>
          <p:cNvPr id="116" name="CustomShape 2"/>
          <p:cNvSpPr/>
          <p:nvPr/>
        </p:nvSpPr>
        <p:spPr>
          <a:xfrm>
            <a:off x="1371600" y="4873644"/>
            <a:ext cx="6400080" cy="1751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ctr">
              <a:spcBef>
                <a:spcPts val="641"/>
              </a:spcBef>
              <a:tabLst>
                <a:tab pos="0" algn="l"/>
              </a:tabLst>
            </a:pPr>
            <a:r>
              <a:rPr lang="en-US" sz="3200" spc="-1" dirty="0">
                <a:solidFill>
                  <a:srgbClr val="8B8B8B"/>
                </a:solidFill>
                <a:latin typeface="Calibri"/>
              </a:rPr>
              <a:t>Unit-1 </a:t>
            </a:r>
            <a:endParaRPr lang="en-IN" sz="3200" spc="-1" dirty="0">
              <a:solidFill>
                <a:srgbClr val="000000"/>
              </a:solidFill>
              <a:latin typeface="Arial"/>
            </a:endParaRPr>
          </a:p>
          <a:p>
            <a:pPr algn="ctr">
              <a:spcBef>
                <a:spcPts val="641"/>
              </a:spcBef>
              <a:tabLst>
                <a:tab pos="0" algn="l"/>
              </a:tabLst>
            </a:pPr>
            <a:r>
              <a:rPr lang="en-US" sz="3200" spc="-1" dirty="0">
                <a:solidFill>
                  <a:srgbClr val="8B8B8B"/>
                </a:solidFill>
                <a:latin typeface="Calibri"/>
              </a:rPr>
              <a:t>Chapter</a:t>
            </a:r>
            <a:r>
              <a:rPr lang="en-US" sz="3200" b="0" strike="noStrike" spc="-1" dirty="0">
                <a:solidFill>
                  <a:srgbClr val="8B8B8B"/>
                </a:solidFill>
                <a:latin typeface="Calibri"/>
              </a:rPr>
              <a:t> </a:t>
            </a:r>
            <a:r>
              <a:rPr lang="en-US" sz="3200" spc="-1" dirty="0">
                <a:solidFill>
                  <a:srgbClr val="8B8B8B"/>
                </a:solidFill>
                <a:latin typeface="Calibri"/>
              </a:rPr>
              <a:t>2</a:t>
            </a:r>
            <a:endParaRPr lang="en-IN" sz="3200" b="0" strike="noStrike" spc="-1" dirty="0">
              <a:latin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CustomShape 1"/>
          <p:cNvSpPr/>
          <p:nvPr/>
        </p:nvSpPr>
        <p:spPr>
          <a:xfrm>
            <a:off x="4572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fontScale="98500"/>
          </a:bodyPr>
          <a:lstStyle/>
          <a:p>
            <a:pPr algn="ctr">
              <a:lnSpc>
                <a:spcPct val="100000"/>
              </a:lnSpc>
            </a:pPr>
            <a:endParaRPr lang="en-US" b="0" strike="noStrike" dirty="0"/>
          </a:p>
        </p:txBody>
      </p:sp>
      <p:sp>
        <p:nvSpPr>
          <p:cNvPr id="118" name="CustomShape 2"/>
          <p:cNvSpPr/>
          <p:nvPr/>
        </p:nvSpPr>
        <p:spPr>
          <a:xfrm>
            <a:off x="457200" y="1600200"/>
            <a:ext cx="8228880" cy="452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343080" indent="-342360">
              <a:lnSpc>
                <a:spcPct val="100000"/>
              </a:lnSpc>
              <a:spcBef>
                <a:spcPts val="641"/>
              </a:spcBef>
              <a:buClr>
                <a:srgbClr val="000000"/>
              </a:buClr>
              <a:buFont typeface="Arial"/>
              <a:buChar char="•"/>
            </a:pPr>
            <a:r>
              <a:rPr lang="en-US" sz="3200" b="0" strike="noStrike" spc="-1">
                <a:solidFill>
                  <a:srgbClr val="000000"/>
                </a:solidFill>
                <a:latin typeface="Calibri"/>
              </a:rPr>
              <a:t>Statistical thinking in the Age of Big Data </a:t>
            </a:r>
            <a:endParaRPr lang="en-IN" sz="3200" b="0" strike="noStrike" spc="-1">
              <a:latin typeface="Arial"/>
            </a:endParaRPr>
          </a:p>
          <a:p>
            <a:pPr marL="343080" indent="-342360">
              <a:lnSpc>
                <a:spcPct val="100000"/>
              </a:lnSpc>
              <a:spcBef>
                <a:spcPts val="641"/>
              </a:spcBef>
              <a:buClr>
                <a:srgbClr val="000000"/>
              </a:buClr>
              <a:buFont typeface="Arial"/>
              <a:buChar char="•"/>
            </a:pPr>
            <a:r>
              <a:rPr lang="en-US" sz="3200" b="0" strike="noStrike" spc="-1">
                <a:solidFill>
                  <a:srgbClr val="000000"/>
                </a:solidFill>
                <a:latin typeface="Calibri"/>
              </a:rPr>
              <a:t>Statistical Inference</a:t>
            </a:r>
            <a:endParaRPr lang="en-IN" sz="3200" b="0" strike="noStrike" spc="-1">
              <a:latin typeface="Arial"/>
            </a:endParaRPr>
          </a:p>
          <a:p>
            <a:pPr marL="343080" indent="-342360">
              <a:lnSpc>
                <a:spcPct val="100000"/>
              </a:lnSpc>
              <a:spcBef>
                <a:spcPts val="641"/>
              </a:spcBef>
              <a:buClr>
                <a:srgbClr val="000000"/>
              </a:buClr>
              <a:buFont typeface="Arial"/>
              <a:buChar char="•"/>
            </a:pPr>
            <a:r>
              <a:rPr lang="en-US" sz="3200" b="0" strike="noStrike" spc="-1">
                <a:solidFill>
                  <a:srgbClr val="000000"/>
                </a:solidFill>
                <a:latin typeface="Calibri"/>
              </a:rPr>
              <a:t>Populations and Samples</a:t>
            </a:r>
            <a:endParaRPr lang="en-IN" sz="3200" b="0" strike="noStrike" spc="-1">
              <a:latin typeface="Arial"/>
            </a:endParaRPr>
          </a:p>
          <a:p>
            <a:pPr marL="343080" indent="-342360">
              <a:lnSpc>
                <a:spcPct val="100000"/>
              </a:lnSpc>
              <a:spcBef>
                <a:spcPts val="641"/>
              </a:spcBef>
              <a:buClr>
                <a:srgbClr val="000000"/>
              </a:buClr>
              <a:buFont typeface="Arial"/>
              <a:buChar char="•"/>
            </a:pPr>
            <a:r>
              <a:rPr lang="en-US" sz="3200" b="0" strike="noStrike" spc="-1">
                <a:solidFill>
                  <a:srgbClr val="000000"/>
                </a:solidFill>
                <a:latin typeface="Calibri"/>
              </a:rPr>
              <a:t>Big Data Examples </a:t>
            </a:r>
            <a:endParaRPr lang="en-IN" sz="3200" b="0" strike="noStrike" spc="-1">
              <a:latin typeface="Arial"/>
            </a:endParaRPr>
          </a:p>
          <a:p>
            <a:pPr marL="343080" indent="-342360">
              <a:lnSpc>
                <a:spcPct val="100000"/>
              </a:lnSpc>
              <a:spcBef>
                <a:spcPts val="641"/>
              </a:spcBef>
              <a:buClr>
                <a:srgbClr val="000000"/>
              </a:buClr>
              <a:buFont typeface="Arial"/>
              <a:buChar char="•"/>
            </a:pPr>
            <a:r>
              <a:rPr lang="en-US" sz="3200" b="0" strike="noStrike" spc="-1">
                <a:solidFill>
                  <a:srgbClr val="000000"/>
                </a:solidFill>
                <a:latin typeface="Calibri"/>
              </a:rPr>
              <a:t>Big Assumptions due to Big Data</a:t>
            </a:r>
            <a:endParaRPr lang="en-IN" sz="3200" b="0" strike="noStrike" spc="-1">
              <a:latin typeface="Arial"/>
            </a:endParaRPr>
          </a:p>
          <a:p>
            <a:pPr marL="343080" indent="-342360">
              <a:lnSpc>
                <a:spcPct val="100000"/>
              </a:lnSpc>
              <a:spcBef>
                <a:spcPts val="641"/>
              </a:spcBef>
              <a:buClr>
                <a:srgbClr val="000000"/>
              </a:buClr>
              <a:buFont typeface="Arial"/>
              <a:buChar char="•"/>
            </a:pPr>
            <a:r>
              <a:rPr lang="en-US" sz="3200" b="0" strike="noStrike" spc="-1">
                <a:solidFill>
                  <a:srgbClr val="000000"/>
                </a:solidFill>
                <a:latin typeface="Calibri"/>
              </a:rPr>
              <a:t>Modeling</a:t>
            </a:r>
            <a:endParaRPr lang="en-IN" sz="3200" b="0" strike="noStrike" spc="-1">
              <a:latin typeface="Arial"/>
            </a:endParaRPr>
          </a:p>
          <a:p>
            <a:pPr>
              <a:lnSpc>
                <a:spcPct val="100000"/>
              </a:lnSpc>
              <a:spcBef>
                <a:spcPts val="641"/>
              </a:spcBef>
            </a:pPr>
            <a:endParaRPr lang="en-IN" sz="3200" b="0" strike="noStrike" spc="-1">
              <a:latin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CustomShape 1"/>
          <p:cNvSpPr/>
          <p:nvPr/>
        </p:nvSpPr>
        <p:spPr>
          <a:xfrm>
            <a:off x="4572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fontScale="70000"/>
          </a:bodyPr>
          <a:lstStyle/>
          <a:p>
            <a:pPr algn="ctr">
              <a:lnSpc>
                <a:spcPct val="100000"/>
              </a:lnSpc>
            </a:pPr>
            <a:r>
              <a:rPr lang="en-US" sz="4400" b="0" strike="noStrike" spc="-1">
                <a:solidFill>
                  <a:srgbClr val="000000"/>
                </a:solidFill>
                <a:latin typeface="Calibri"/>
              </a:rPr>
              <a:t>Statistical Thinking – Age of Big Data</a:t>
            </a:r>
            <a:endParaRPr lang="en-IN" sz="4400" b="0" strike="noStrike" spc="-1">
              <a:latin typeface="Arial"/>
            </a:endParaRPr>
          </a:p>
        </p:txBody>
      </p:sp>
      <p:sp>
        <p:nvSpPr>
          <p:cNvPr id="120" name="CustomShape 2"/>
          <p:cNvSpPr/>
          <p:nvPr/>
        </p:nvSpPr>
        <p:spPr>
          <a:xfrm>
            <a:off x="457200" y="1600200"/>
            <a:ext cx="8228880" cy="452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343080" indent="-342360">
              <a:lnSpc>
                <a:spcPct val="100000"/>
              </a:lnSpc>
              <a:spcBef>
                <a:spcPts val="641"/>
              </a:spcBef>
              <a:buClr>
                <a:srgbClr val="000000"/>
              </a:buClr>
              <a:buFont typeface="Arial"/>
              <a:buChar char="•"/>
            </a:pPr>
            <a:r>
              <a:rPr lang="en-US" sz="3200" b="0" strike="noStrike" spc="-1">
                <a:solidFill>
                  <a:srgbClr val="000000"/>
                </a:solidFill>
                <a:latin typeface="Calibri"/>
              </a:rPr>
              <a:t>Prequisites – massive skills!! (Pages 14 -16)</a:t>
            </a:r>
            <a:endParaRPr lang="en-IN" sz="3200" b="0" strike="noStrike" spc="-1">
              <a:latin typeface="Arial"/>
            </a:endParaRPr>
          </a:p>
          <a:p>
            <a:pPr marL="743040" lvl="1" indent="-285120">
              <a:lnSpc>
                <a:spcPct val="100000"/>
              </a:lnSpc>
              <a:spcBef>
                <a:spcPts val="561"/>
              </a:spcBef>
              <a:buClr>
                <a:srgbClr val="000000"/>
              </a:buClr>
              <a:buFont typeface="Arial"/>
              <a:buChar char="–"/>
            </a:pPr>
            <a:r>
              <a:rPr lang="en-US" sz="2800" b="0" strike="noStrike" spc="-1">
                <a:solidFill>
                  <a:srgbClr val="000000"/>
                </a:solidFill>
                <a:latin typeface="Calibri"/>
              </a:rPr>
              <a:t>Math/Comp Sci:  stats, linear algebra, coding.</a:t>
            </a:r>
            <a:endParaRPr lang="en-IN" sz="2800" b="0" strike="noStrike" spc="-1">
              <a:latin typeface="Arial"/>
            </a:endParaRPr>
          </a:p>
          <a:p>
            <a:pPr marL="743040" lvl="1" indent="-285120">
              <a:lnSpc>
                <a:spcPct val="100000"/>
              </a:lnSpc>
              <a:spcBef>
                <a:spcPts val="561"/>
              </a:spcBef>
              <a:buClr>
                <a:srgbClr val="000000"/>
              </a:buClr>
              <a:buFont typeface="Arial"/>
              <a:buChar char="–"/>
            </a:pPr>
            <a:r>
              <a:rPr lang="en-US" sz="2800" b="0" strike="noStrike" spc="-1">
                <a:solidFill>
                  <a:srgbClr val="000000"/>
                </a:solidFill>
                <a:latin typeface="Calibri"/>
              </a:rPr>
              <a:t>Analytical:  Data preparation, modeling, visualization, communication.</a:t>
            </a:r>
            <a:endParaRPr lang="en-IN" sz="2800" b="0" strike="noStrike" spc="-1">
              <a:latin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CustomShape 1"/>
          <p:cNvSpPr/>
          <p:nvPr/>
        </p:nvSpPr>
        <p:spPr>
          <a:xfrm>
            <a:off x="4572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r>
              <a:rPr lang="en-US" sz="4400" b="0" strike="noStrike" spc="-1">
                <a:solidFill>
                  <a:srgbClr val="000000"/>
                </a:solidFill>
                <a:latin typeface="Calibri"/>
              </a:rPr>
              <a:t>Statistical Inference</a:t>
            </a:r>
            <a:endParaRPr lang="en-IN" sz="4400" b="0" strike="noStrike" spc="-1">
              <a:latin typeface="Arial"/>
            </a:endParaRPr>
          </a:p>
        </p:txBody>
      </p:sp>
      <p:sp>
        <p:nvSpPr>
          <p:cNvPr id="122" name="CustomShape 2"/>
          <p:cNvSpPr/>
          <p:nvPr/>
        </p:nvSpPr>
        <p:spPr>
          <a:xfrm>
            <a:off x="457200" y="1311840"/>
            <a:ext cx="8228880" cy="452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t">
            <a:normAutofit fontScale="94500"/>
          </a:bodyPr>
          <a:lstStyle/>
          <a:p>
            <a:pPr marL="342900" indent="-342265">
              <a:lnSpc>
                <a:spcPct val="100000"/>
              </a:lnSpc>
              <a:spcBef>
                <a:spcPts val="641"/>
              </a:spcBef>
              <a:buClr>
                <a:srgbClr val="000000"/>
              </a:buClr>
              <a:buFont typeface="Arial"/>
              <a:buChar char="•"/>
            </a:pPr>
            <a:r>
              <a:rPr lang="en-US" sz="3200" b="0" strike="noStrike" spc="-1" dirty="0">
                <a:solidFill>
                  <a:srgbClr val="000000"/>
                </a:solidFill>
                <a:latin typeface="Calibri"/>
              </a:rPr>
              <a:t>The World – complex, random, uncertain.  </a:t>
            </a:r>
            <a:endParaRPr lang="en-IN" sz="3200" b="0" strike="noStrike" spc="-1" dirty="0">
              <a:latin typeface="Arial"/>
            </a:endParaRPr>
          </a:p>
          <a:p>
            <a:pPr marL="742950" lvl="1" indent="-285115">
              <a:lnSpc>
                <a:spcPct val="100000"/>
              </a:lnSpc>
              <a:spcBef>
                <a:spcPts val="561"/>
              </a:spcBef>
              <a:buClr>
                <a:srgbClr val="000000"/>
              </a:buClr>
              <a:buFont typeface="Arial"/>
              <a:buChar char="–"/>
            </a:pPr>
            <a:r>
              <a:rPr lang="en-US" sz="2800" b="0" strike="noStrike" spc="-1" dirty="0">
                <a:solidFill>
                  <a:srgbClr val="000000"/>
                </a:solidFill>
                <a:latin typeface="Calibri"/>
              </a:rPr>
              <a:t>Data are small traces of real-world processes.</a:t>
            </a:r>
            <a:endParaRPr lang="en-IN" sz="2800" b="0" strike="noStrike" spc="-1" dirty="0">
              <a:latin typeface="Arial"/>
            </a:endParaRPr>
          </a:p>
          <a:p>
            <a:pPr marL="342900" indent="-342265">
              <a:lnSpc>
                <a:spcPct val="100000"/>
              </a:lnSpc>
              <a:spcBef>
                <a:spcPts val="641"/>
              </a:spcBef>
              <a:buClr>
                <a:srgbClr val="000000"/>
              </a:buClr>
              <a:buFont typeface="Arial"/>
              <a:buChar char="•"/>
            </a:pPr>
            <a:r>
              <a:rPr lang="en-US" sz="3200" b="0" strike="noStrike" spc="-1" dirty="0">
                <a:solidFill>
                  <a:srgbClr val="000000"/>
                </a:solidFill>
                <a:latin typeface="Calibri"/>
              </a:rPr>
              <a:t>Note:  two forms of randomness exist:  </a:t>
            </a:r>
            <a:endParaRPr lang="en-IN" sz="3200" b="0" strike="noStrike" spc="-1" dirty="0">
              <a:latin typeface="Arial"/>
            </a:endParaRPr>
          </a:p>
          <a:p>
            <a:pPr marL="742950" lvl="1" indent="-285115">
              <a:lnSpc>
                <a:spcPct val="100000"/>
              </a:lnSpc>
              <a:spcBef>
                <a:spcPts val="561"/>
              </a:spcBef>
              <a:buClr>
                <a:srgbClr val="000000"/>
              </a:buClr>
              <a:buFont typeface="Arial"/>
              <a:buChar char="–"/>
            </a:pPr>
            <a:r>
              <a:rPr lang="en-US" sz="2800" b="0" strike="noStrike" spc="-1" dirty="0">
                <a:solidFill>
                  <a:srgbClr val="000000"/>
                </a:solidFill>
                <a:latin typeface="Calibri"/>
              </a:rPr>
              <a:t>Underlying the process (system property)</a:t>
            </a:r>
            <a:endParaRPr lang="en-IN" sz="2800" b="0" strike="noStrike" spc="-1" dirty="0">
              <a:latin typeface="Arial"/>
            </a:endParaRPr>
          </a:p>
          <a:p>
            <a:pPr marL="742950" lvl="1" indent="-285115">
              <a:lnSpc>
                <a:spcPct val="100000"/>
              </a:lnSpc>
              <a:spcBef>
                <a:spcPts val="561"/>
              </a:spcBef>
              <a:buClr>
                <a:srgbClr val="000000"/>
              </a:buClr>
              <a:buFont typeface="Arial"/>
              <a:buChar char="–"/>
            </a:pPr>
            <a:r>
              <a:rPr lang="en-US" sz="2800" b="0" strike="noStrike" spc="-1" dirty="0">
                <a:solidFill>
                  <a:srgbClr val="000000"/>
                </a:solidFill>
                <a:latin typeface="Calibri"/>
              </a:rPr>
              <a:t>Collection methods (human errors) </a:t>
            </a:r>
            <a:endParaRPr lang="en-IN" sz="2800" b="0" strike="noStrike" spc="-1" dirty="0">
              <a:latin typeface="Arial"/>
            </a:endParaRPr>
          </a:p>
          <a:p>
            <a:pPr marL="342900" indent="-342265">
              <a:lnSpc>
                <a:spcPct val="100000"/>
              </a:lnSpc>
              <a:spcBef>
                <a:spcPts val="641"/>
              </a:spcBef>
              <a:buClr>
                <a:srgbClr val="000000"/>
              </a:buClr>
              <a:buFont typeface="Arial"/>
              <a:buChar char="•"/>
            </a:pPr>
            <a:r>
              <a:rPr lang="en-US" sz="3200" b="0" strike="noStrike" spc="-1" dirty="0">
                <a:solidFill>
                  <a:srgbClr val="000000"/>
                </a:solidFill>
                <a:latin typeface="Calibri"/>
              </a:rPr>
              <a:t>Need a solid method to extract meaning and information from random, dubious data</a:t>
            </a:r>
            <a:r>
              <a:rPr lang="en-US" sz="3200" spc="-1" dirty="0">
                <a:solidFill>
                  <a:srgbClr val="000000"/>
                </a:solidFill>
                <a:latin typeface="Calibri"/>
              </a:rPr>
              <a:t>.</a:t>
            </a:r>
            <a:endParaRPr lang="en-US" sz="3200" b="0" strike="noStrike" spc="-1" dirty="0">
              <a:latin typeface="Calibri"/>
            </a:endParaRPr>
          </a:p>
          <a:p>
            <a:pPr marL="742950" lvl="1" indent="-285115">
              <a:lnSpc>
                <a:spcPct val="100000"/>
              </a:lnSpc>
              <a:spcBef>
                <a:spcPts val="561"/>
              </a:spcBef>
              <a:buClr>
                <a:srgbClr val="000000"/>
              </a:buClr>
              <a:buFont typeface="Arial"/>
              <a:buChar char="–"/>
            </a:pPr>
            <a:r>
              <a:rPr lang="en-US" sz="2800" b="0" strike="noStrike" spc="-1" dirty="0">
                <a:solidFill>
                  <a:srgbClr val="000000"/>
                </a:solidFill>
                <a:latin typeface="Calibri"/>
              </a:rPr>
              <a:t>This is Statistical Inference!</a:t>
            </a:r>
            <a:endParaRPr lang="en-IN" sz="2800" b="0" strike="noStrike" spc="-1" dirty="0">
              <a:latin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CustomShape 1"/>
          <p:cNvSpPr/>
          <p:nvPr/>
        </p:nvSpPr>
        <p:spPr>
          <a:xfrm>
            <a:off x="4572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r>
              <a:rPr lang="en-US" sz="4400" b="0" strike="noStrike" spc="-1">
                <a:solidFill>
                  <a:srgbClr val="000000"/>
                </a:solidFill>
                <a:latin typeface="Calibri"/>
              </a:rPr>
              <a:t>Big Data Domain - Sampling</a:t>
            </a:r>
            <a:endParaRPr lang="en-IN" sz="4400" b="0" strike="noStrike" spc="-1">
              <a:latin typeface="Arial"/>
            </a:endParaRPr>
          </a:p>
        </p:txBody>
      </p:sp>
      <p:sp>
        <p:nvSpPr>
          <p:cNvPr id="124" name="CustomShape 2"/>
          <p:cNvSpPr/>
          <p:nvPr/>
        </p:nvSpPr>
        <p:spPr>
          <a:xfrm>
            <a:off x="457200" y="1600200"/>
            <a:ext cx="8228880" cy="452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342900" indent="-342265">
              <a:lnSpc>
                <a:spcPct val="100000"/>
              </a:lnSpc>
              <a:spcBef>
                <a:spcPts val="641"/>
              </a:spcBef>
              <a:buClr>
                <a:srgbClr val="000000"/>
              </a:buClr>
              <a:buFont typeface="Arial"/>
              <a:buChar char="•"/>
            </a:pPr>
            <a:r>
              <a:rPr lang="en-US" sz="3200" b="0" strike="noStrike" spc="-1" dirty="0">
                <a:solidFill>
                  <a:srgbClr val="000000"/>
                </a:solidFill>
                <a:latin typeface="Calibri"/>
              </a:rPr>
              <a:t>Scientific Validity Issues with “Big Data” populations and samples.  </a:t>
            </a:r>
            <a:r>
              <a:rPr lang="en-US" sz="3200" spc="-1" dirty="0">
                <a:solidFill>
                  <a:srgbClr val="000000"/>
                </a:solidFill>
                <a:latin typeface="Calibri"/>
              </a:rPr>
              <a:t>(</a:t>
            </a:r>
            <a:r>
              <a:rPr lang="en-US" sz="3200" b="0" strike="noStrike" spc="-1" dirty="0">
                <a:solidFill>
                  <a:srgbClr val="000000"/>
                </a:solidFill>
                <a:latin typeface="Calibri"/>
              </a:rPr>
              <a:t>Engineering problems + Bias)</a:t>
            </a:r>
            <a:endParaRPr lang="en-IN" sz="3200" b="0" strike="noStrike" spc="-1" dirty="0">
              <a:latin typeface="Arial"/>
            </a:endParaRPr>
          </a:p>
          <a:p>
            <a:pPr marL="742950" lvl="1" indent="-285115">
              <a:lnSpc>
                <a:spcPct val="100000"/>
              </a:lnSpc>
              <a:spcBef>
                <a:spcPts val="561"/>
              </a:spcBef>
              <a:buClr>
                <a:srgbClr val="000000"/>
              </a:buClr>
              <a:buFont typeface="Arial"/>
              <a:buChar char="–"/>
            </a:pPr>
            <a:r>
              <a:rPr lang="en-US" sz="2800" b="0" strike="noStrike" spc="-1" dirty="0">
                <a:solidFill>
                  <a:srgbClr val="000000"/>
                </a:solidFill>
                <a:latin typeface="Calibri"/>
              </a:rPr>
              <a:t>Incompleteness Assumptions</a:t>
            </a:r>
            <a:endParaRPr lang="en-IN" sz="2800" b="0" strike="noStrike" spc="-1" dirty="0">
              <a:latin typeface="Arial"/>
            </a:endParaRPr>
          </a:p>
          <a:p>
            <a:pPr marL="1143000" lvl="2" indent="-227330">
              <a:lnSpc>
                <a:spcPct val="100000"/>
              </a:lnSpc>
              <a:spcBef>
                <a:spcPts val="479"/>
              </a:spcBef>
              <a:buClr>
                <a:srgbClr val="000000"/>
              </a:buClr>
              <a:buFont typeface="Arial"/>
              <a:buChar char="•"/>
            </a:pPr>
            <a:r>
              <a:rPr lang="en-US" sz="2400" b="0" strike="noStrike" spc="-1" dirty="0">
                <a:solidFill>
                  <a:srgbClr val="000000"/>
                </a:solidFill>
                <a:latin typeface="Calibri"/>
              </a:rPr>
              <a:t>All statistics and analyses must assume that samples do not represent the population and therefore scientifically-tenable conclusions cannot be drawn.</a:t>
            </a:r>
            <a:endParaRPr lang="en-IN" sz="2400" b="0" strike="noStrike" spc="-1" dirty="0">
              <a:latin typeface="Arial"/>
            </a:endParaRPr>
          </a:p>
          <a:p>
            <a:pPr marL="1143000" lvl="2" indent="-227330">
              <a:lnSpc>
                <a:spcPct val="100000"/>
              </a:lnSpc>
              <a:spcBef>
                <a:spcPts val="479"/>
              </a:spcBef>
              <a:buClr>
                <a:srgbClr val="000000"/>
              </a:buClr>
              <a:buFont typeface="Arial"/>
              <a:buChar char="•"/>
            </a:pPr>
            <a:r>
              <a:rPr lang="en-US" sz="2400" b="0" strike="noStrike" spc="-1" dirty="0">
                <a:solidFill>
                  <a:srgbClr val="000000"/>
                </a:solidFill>
                <a:latin typeface="Calibri"/>
              </a:rPr>
              <a:t>i.e. It’s a guess at best.  These types of assertions will stand-up better against academic/scientific scrutiny.</a:t>
            </a:r>
            <a:endParaRPr lang="en-IN" sz="2400" b="0" strike="noStrike" spc="-1" dirty="0">
              <a:latin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CustomShape 1"/>
          <p:cNvSpPr/>
          <p:nvPr/>
        </p:nvSpPr>
        <p:spPr>
          <a:xfrm>
            <a:off x="4572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4400" b="0" strike="noStrike" spc="-1">
                <a:solidFill>
                  <a:srgbClr val="000000"/>
                </a:solidFill>
                <a:latin typeface="Calibri"/>
              </a:rPr>
              <a:t>Big Data Domain - Assumptions</a:t>
            </a:r>
            <a:endParaRPr lang="en-IN" sz="4400" b="0" strike="noStrike" spc="-1">
              <a:latin typeface="Arial"/>
            </a:endParaRPr>
          </a:p>
        </p:txBody>
      </p:sp>
      <p:sp>
        <p:nvSpPr>
          <p:cNvPr id="126" name="CustomShape 2"/>
          <p:cNvSpPr/>
          <p:nvPr/>
        </p:nvSpPr>
        <p:spPr>
          <a:xfrm>
            <a:off x="457200" y="1428120"/>
            <a:ext cx="8228880" cy="452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t">
            <a:normAutofit fontScale="86000" lnSpcReduction="10000"/>
          </a:bodyPr>
          <a:lstStyle/>
          <a:p>
            <a:pPr marL="342900" indent="-342265">
              <a:lnSpc>
                <a:spcPct val="100000"/>
              </a:lnSpc>
              <a:spcBef>
                <a:spcPts val="641"/>
              </a:spcBef>
              <a:buClr>
                <a:srgbClr val="000000"/>
              </a:buClr>
              <a:buFont typeface="Arial"/>
              <a:buChar char="•"/>
            </a:pPr>
            <a:r>
              <a:rPr lang="en-US" sz="3200" b="0" strike="noStrike" spc="-1" dirty="0">
                <a:solidFill>
                  <a:srgbClr val="000000"/>
                </a:solidFill>
                <a:latin typeface="Calibri"/>
              </a:rPr>
              <a:t>Other Bad or Wrong Assumptions</a:t>
            </a:r>
            <a:endParaRPr lang="en-IN" sz="3200" b="0" strike="noStrike" spc="-1" dirty="0">
              <a:latin typeface="Arial"/>
            </a:endParaRPr>
          </a:p>
          <a:p>
            <a:pPr marL="742950" lvl="1" indent="-285115">
              <a:lnSpc>
                <a:spcPct val="100000"/>
              </a:lnSpc>
              <a:spcBef>
                <a:spcPts val="561"/>
              </a:spcBef>
              <a:buClr>
                <a:srgbClr val="000000"/>
              </a:buClr>
              <a:buFont typeface="Arial"/>
              <a:buChar char="–"/>
            </a:pPr>
            <a:r>
              <a:rPr lang="en-US" sz="2800" b="0" strike="noStrike" spc="-1" dirty="0">
                <a:solidFill>
                  <a:srgbClr val="000000"/>
                </a:solidFill>
                <a:latin typeface="Calibri"/>
              </a:rPr>
              <a:t>N = 1 vs. N = ALL (multiple layers) </a:t>
            </a:r>
            <a:endParaRPr lang="en-IN" sz="2800" b="0" strike="noStrike" spc="-1" dirty="0">
              <a:latin typeface="Arial"/>
            </a:endParaRPr>
          </a:p>
          <a:p>
            <a:pPr marL="1143000" lvl="2" indent="-227330">
              <a:lnSpc>
                <a:spcPct val="100000"/>
              </a:lnSpc>
              <a:spcBef>
                <a:spcPts val="479"/>
              </a:spcBef>
              <a:buClr>
                <a:srgbClr val="000000"/>
              </a:buClr>
              <a:buFont typeface="Arial"/>
              <a:buChar char="•"/>
            </a:pPr>
            <a:r>
              <a:rPr lang="en-US" sz="2400" b="0" strike="noStrike" spc="-1" dirty="0">
                <a:solidFill>
                  <a:srgbClr val="000000"/>
                </a:solidFill>
                <a:latin typeface="Calibri"/>
              </a:rPr>
              <a:t>Big Data introduces a 2</a:t>
            </a:r>
            <a:r>
              <a:rPr lang="en-US" sz="2400" b="0" strike="noStrike" spc="-1" baseline="30000" dirty="0">
                <a:solidFill>
                  <a:srgbClr val="000000"/>
                </a:solidFill>
                <a:latin typeface="Calibri"/>
              </a:rPr>
              <a:t>nd</a:t>
            </a:r>
            <a:r>
              <a:rPr lang="en-US" sz="2400" b="0" strike="noStrike" spc="-1" dirty="0">
                <a:solidFill>
                  <a:srgbClr val="000000"/>
                </a:solidFill>
                <a:latin typeface="Calibri"/>
              </a:rPr>
              <a:t> degree to the data context.</a:t>
            </a:r>
            <a:endParaRPr lang="en-IN" sz="2400" b="0" strike="noStrike" spc="-1" dirty="0">
              <a:latin typeface="Arial"/>
            </a:endParaRPr>
          </a:p>
          <a:p>
            <a:pPr marL="1143000" lvl="2" indent="-227330">
              <a:lnSpc>
                <a:spcPct val="100000"/>
              </a:lnSpc>
              <a:spcBef>
                <a:spcPts val="479"/>
              </a:spcBef>
              <a:buClr>
                <a:srgbClr val="000000"/>
              </a:buClr>
              <a:buFont typeface="Arial"/>
              <a:buChar char="•"/>
            </a:pPr>
            <a:r>
              <a:rPr lang="en-US" sz="2400" b="0" strike="noStrike" spc="-1" dirty="0">
                <a:solidFill>
                  <a:srgbClr val="000000"/>
                </a:solidFill>
                <a:latin typeface="Calibri"/>
              </a:rPr>
              <a:t>There are infinite levels of depth and breadth in the data.</a:t>
            </a:r>
            <a:endParaRPr lang="en-IN" sz="2400" b="0" strike="noStrike" spc="-1" dirty="0">
              <a:latin typeface="Arial"/>
            </a:endParaRPr>
          </a:p>
          <a:p>
            <a:pPr marL="1143000" lvl="2" indent="-227330">
              <a:lnSpc>
                <a:spcPct val="100000"/>
              </a:lnSpc>
              <a:spcBef>
                <a:spcPts val="479"/>
              </a:spcBef>
              <a:buClr>
                <a:srgbClr val="000000"/>
              </a:buClr>
              <a:buFont typeface="Arial"/>
              <a:buChar char="•"/>
            </a:pPr>
            <a:r>
              <a:rPr lang="en-US" sz="2400" b="0" strike="noStrike" spc="-1">
                <a:solidFill>
                  <a:srgbClr val="000000"/>
                </a:solidFill>
                <a:latin typeface="Calibri"/>
              </a:rPr>
              <a:t>Individuals become populations.  Populations become populations of populations – to the n</a:t>
            </a:r>
            <a:r>
              <a:rPr lang="en-US" sz="2400" b="0" strike="noStrike" spc="-1" baseline="30000">
                <a:solidFill>
                  <a:srgbClr val="000000"/>
                </a:solidFill>
                <a:latin typeface="Calibri"/>
              </a:rPr>
              <a:t>th</a:t>
            </a:r>
            <a:r>
              <a:rPr lang="en-US" sz="2400" b="0" strike="noStrike" spc="-1">
                <a:solidFill>
                  <a:srgbClr val="000000"/>
                </a:solidFill>
                <a:latin typeface="Calibri"/>
              </a:rPr>
              <a:t> degree. (meta-data)</a:t>
            </a:r>
            <a:endParaRPr lang="en-IN" sz="2400" b="0" strike="noStrike" spc="-1">
              <a:latin typeface="Arial"/>
            </a:endParaRPr>
          </a:p>
          <a:p>
            <a:pPr marL="742950" lvl="1" indent="-285115">
              <a:lnSpc>
                <a:spcPct val="100000"/>
              </a:lnSpc>
              <a:spcBef>
                <a:spcPts val="561"/>
              </a:spcBef>
              <a:buClr>
                <a:srgbClr val="000000"/>
              </a:buClr>
              <a:buFont typeface="Arial"/>
              <a:buChar char="–"/>
            </a:pPr>
            <a:r>
              <a:rPr lang="en-US" sz="2800" b="0" strike="noStrike" spc="-1" dirty="0">
                <a:solidFill>
                  <a:srgbClr val="000000"/>
                </a:solidFill>
                <a:latin typeface="Calibri"/>
              </a:rPr>
              <a:t>My Example:</a:t>
            </a:r>
            <a:endParaRPr lang="en-IN" sz="2800" b="0" strike="noStrike" spc="-1" dirty="0">
              <a:latin typeface="Arial"/>
            </a:endParaRPr>
          </a:p>
          <a:p>
            <a:pPr marL="1143000" lvl="2" indent="-227330">
              <a:lnSpc>
                <a:spcPct val="100000"/>
              </a:lnSpc>
              <a:spcBef>
                <a:spcPts val="479"/>
              </a:spcBef>
              <a:buClr>
                <a:srgbClr val="000000"/>
              </a:buClr>
              <a:buFont typeface="Arial"/>
              <a:buChar char="•"/>
            </a:pPr>
            <a:r>
              <a:rPr lang="en-US" sz="2400" b="0" strike="noStrike" spc="-1">
                <a:solidFill>
                  <a:srgbClr val="000000"/>
                </a:solidFill>
                <a:latin typeface="Calibri"/>
              </a:rPr>
              <a:t>1 billion Facebook posts (one from each user) </a:t>
            </a:r>
            <a:r>
              <a:rPr lang="en-US" sz="2400" b="0" u="sng" strike="noStrike" spc="-1">
                <a:solidFill>
                  <a:srgbClr val="000000"/>
                </a:solidFill>
                <a:uFillTx/>
                <a:latin typeface="Calibri"/>
              </a:rPr>
              <a:t>vs</a:t>
            </a:r>
            <a:r>
              <a:rPr lang="en-US" sz="2400" b="0" strike="noStrike" spc="-1">
                <a:solidFill>
                  <a:srgbClr val="000000"/>
                </a:solidFill>
                <a:latin typeface="Calibri"/>
              </a:rPr>
              <a:t>. 1 billion Facebook posts from one unique user.</a:t>
            </a:r>
            <a:endParaRPr lang="en-IN" sz="2400" b="0" strike="noStrike" spc="-1">
              <a:latin typeface="Arial"/>
            </a:endParaRPr>
          </a:p>
          <a:p>
            <a:pPr marL="1143000" lvl="2" indent="-227330">
              <a:lnSpc>
                <a:spcPct val="100000"/>
              </a:lnSpc>
              <a:spcBef>
                <a:spcPts val="479"/>
              </a:spcBef>
              <a:buClr>
                <a:srgbClr val="000000"/>
              </a:buClr>
              <a:buFont typeface="Arial"/>
              <a:buChar char="•"/>
            </a:pPr>
            <a:r>
              <a:rPr lang="en-US" sz="2400" b="0" strike="noStrike" spc="-1" dirty="0">
                <a:solidFill>
                  <a:srgbClr val="000000"/>
                </a:solidFill>
                <a:latin typeface="Calibri"/>
              </a:rPr>
              <a:t>1 billion tweets </a:t>
            </a:r>
            <a:r>
              <a:rPr lang="en-US" sz="2400" b="0" u="sng" strike="noStrike" spc="-1" dirty="0">
                <a:solidFill>
                  <a:srgbClr val="000000"/>
                </a:solidFill>
                <a:uFillTx/>
                <a:latin typeface="Calibri"/>
              </a:rPr>
              <a:t>vs</a:t>
            </a:r>
            <a:r>
              <a:rPr lang="en-US" sz="2400" b="0" strike="noStrike" spc="-1" dirty="0">
                <a:solidFill>
                  <a:srgbClr val="000000"/>
                </a:solidFill>
                <a:latin typeface="Calibri"/>
              </a:rPr>
              <a:t>. 1 billion images from one unique user.</a:t>
            </a:r>
            <a:endParaRPr lang="en-IN" sz="2400" b="0" strike="noStrike" spc="-1" dirty="0">
              <a:latin typeface="Arial"/>
            </a:endParaRPr>
          </a:p>
          <a:p>
            <a:pPr marL="342900" indent="-342265">
              <a:lnSpc>
                <a:spcPct val="100000"/>
              </a:lnSpc>
              <a:spcBef>
                <a:spcPts val="641"/>
              </a:spcBef>
              <a:buClr>
                <a:srgbClr val="000000"/>
              </a:buClr>
              <a:buFont typeface="Arial"/>
              <a:buChar char="•"/>
            </a:pPr>
            <a:r>
              <a:rPr lang="en-US" sz="3200" b="0" strike="noStrike" spc="-1">
                <a:solidFill>
                  <a:srgbClr val="000000"/>
                </a:solidFill>
                <a:latin typeface="Calibri"/>
              </a:rPr>
              <a:t>Danger:  Drawing conclusions from incomplete populations. Understand the boundaries/context.</a:t>
            </a:r>
            <a:endParaRPr lang="en-IN" sz="3200" b="0" strike="noStrike" spc="-1">
              <a:latin typeface="Arial"/>
            </a:endParaRPr>
          </a:p>
          <a:p>
            <a:pPr>
              <a:lnSpc>
                <a:spcPct val="100000"/>
              </a:lnSpc>
            </a:pPr>
            <a:endParaRPr lang="en-IN" sz="3200" b="0" strike="noStrike" spc="-1">
              <a:latin typeface="Arial"/>
            </a:endParaRPr>
          </a:p>
          <a:p>
            <a:pPr>
              <a:lnSpc>
                <a:spcPct val="100000"/>
              </a:lnSpc>
            </a:pPr>
            <a:endParaRPr lang="en-IN" sz="3200" b="0" strike="noStrike" spc="-1">
              <a:latin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CustomShape 1"/>
          <p:cNvSpPr/>
          <p:nvPr/>
        </p:nvSpPr>
        <p:spPr>
          <a:xfrm>
            <a:off x="4572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4400" b="0" strike="noStrike" spc="-1">
                <a:solidFill>
                  <a:srgbClr val="000000"/>
                </a:solidFill>
                <a:latin typeface="Calibri"/>
              </a:rPr>
              <a:t>Modeling</a:t>
            </a:r>
            <a:endParaRPr lang="en-IN" sz="4400" b="0" strike="noStrike" spc="-1">
              <a:latin typeface="Arial"/>
            </a:endParaRPr>
          </a:p>
        </p:txBody>
      </p:sp>
      <p:sp>
        <p:nvSpPr>
          <p:cNvPr id="128" name="CustomShape 2"/>
          <p:cNvSpPr/>
          <p:nvPr/>
        </p:nvSpPr>
        <p:spPr>
          <a:xfrm>
            <a:off x="457200" y="1600200"/>
            <a:ext cx="8228880" cy="452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t">
            <a:normAutofit lnSpcReduction="10000"/>
          </a:bodyPr>
          <a:lstStyle/>
          <a:p>
            <a:pPr marL="342900" indent="-342265">
              <a:spcBef>
                <a:spcPts val="641"/>
              </a:spcBef>
              <a:buClr>
                <a:srgbClr val="000000"/>
              </a:buClr>
              <a:buFont typeface="Arial"/>
              <a:buChar char="•"/>
            </a:pPr>
            <a:r>
              <a:rPr lang="en-US" sz="3200" b="0" strike="noStrike" spc="-1" dirty="0">
                <a:solidFill>
                  <a:srgbClr val="000000"/>
                </a:solidFill>
                <a:latin typeface="Calibri"/>
              </a:rPr>
              <a:t>What’s a model?</a:t>
            </a:r>
            <a:r>
              <a:rPr lang="en-US" sz="3200" spc="-1" dirty="0">
                <a:solidFill>
                  <a:srgbClr val="000000"/>
                </a:solidFill>
                <a:latin typeface="Calibri"/>
              </a:rPr>
              <a:t> </a:t>
            </a:r>
            <a:endParaRPr lang="en-IN" sz="3200" b="0" strike="noStrike" spc="-1" dirty="0">
              <a:latin typeface="Arial"/>
            </a:endParaRPr>
          </a:p>
          <a:p>
            <a:pPr marL="742950" lvl="1" indent="-285115">
              <a:lnSpc>
                <a:spcPct val="100000"/>
              </a:lnSpc>
              <a:spcBef>
                <a:spcPts val="561"/>
              </a:spcBef>
              <a:buClr>
                <a:srgbClr val="000000"/>
              </a:buClr>
              <a:buFont typeface="Arial"/>
              <a:buChar char="–"/>
            </a:pPr>
            <a:r>
              <a:rPr lang="en-US" sz="2800" b="0" strike="noStrike" spc="-1" dirty="0">
                <a:solidFill>
                  <a:srgbClr val="000000"/>
                </a:solidFill>
                <a:latin typeface="Calibri"/>
              </a:rPr>
              <a:t>An attempt to understand the population of interest and represent that in a compact form which can be used to experiment/analyze/study and determine cause-and-effect and similar relationships amongst the variables under study IN THE POPULATION.</a:t>
            </a:r>
            <a:endParaRPr lang="en-IN" sz="2800" b="0" strike="noStrike" spc="-1" dirty="0">
              <a:latin typeface="Arial"/>
            </a:endParaRPr>
          </a:p>
          <a:p>
            <a:pPr marL="342900" indent="-342265">
              <a:lnSpc>
                <a:spcPct val="100000"/>
              </a:lnSpc>
              <a:spcBef>
                <a:spcPts val="641"/>
              </a:spcBef>
              <a:buClr>
                <a:srgbClr val="000000"/>
              </a:buClr>
              <a:buFont typeface="Arial"/>
              <a:buChar char="•"/>
            </a:pPr>
            <a:r>
              <a:rPr lang="en-US" sz="3200" b="0" strike="noStrike" spc="-1" dirty="0">
                <a:solidFill>
                  <a:srgbClr val="000000"/>
                </a:solidFill>
                <a:latin typeface="Calibri"/>
              </a:rPr>
              <a:t>Data model</a:t>
            </a:r>
            <a:endParaRPr lang="en-IN" sz="3200" b="0" strike="noStrike" spc="-1" dirty="0">
              <a:latin typeface="Arial"/>
            </a:endParaRPr>
          </a:p>
          <a:p>
            <a:pPr marL="342900" indent="-342265">
              <a:lnSpc>
                <a:spcPct val="100000"/>
              </a:lnSpc>
              <a:spcBef>
                <a:spcPts val="641"/>
              </a:spcBef>
              <a:buClr>
                <a:srgbClr val="000000"/>
              </a:buClr>
              <a:buFont typeface="Arial"/>
              <a:buChar char="•"/>
            </a:pPr>
            <a:r>
              <a:rPr lang="en-US" sz="3200" b="0" strike="noStrike" spc="-1" dirty="0">
                <a:solidFill>
                  <a:srgbClr val="000000"/>
                </a:solidFill>
                <a:latin typeface="Calibri"/>
              </a:rPr>
              <a:t>Statistical model – fitting?</a:t>
            </a:r>
            <a:endParaRPr lang="en-IN" sz="3200" b="0" strike="noStrike" spc="-1" dirty="0">
              <a:latin typeface="Arial"/>
            </a:endParaRPr>
          </a:p>
          <a:p>
            <a:pPr marL="342900" indent="-342265">
              <a:lnSpc>
                <a:spcPct val="100000"/>
              </a:lnSpc>
              <a:spcBef>
                <a:spcPts val="641"/>
              </a:spcBef>
              <a:buClr>
                <a:srgbClr val="000000"/>
              </a:buClr>
              <a:buFont typeface="Arial"/>
              <a:buChar char="•"/>
            </a:pPr>
            <a:r>
              <a:rPr lang="en-US" sz="3200" b="0" strike="noStrike" spc="-1" dirty="0">
                <a:solidFill>
                  <a:srgbClr val="000000"/>
                </a:solidFill>
                <a:latin typeface="Calibri"/>
              </a:rPr>
              <a:t>Mathematical model</a:t>
            </a:r>
            <a:endParaRPr lang="en-IN" sz="3200" b="0" strike="noStrike" spc="-1" dirty="0">
              <a:latin typeface="Arial"/>
            </a:endParaRPr>
          </a:p>
          <a:p>
            <a:pPr>
              <a:lnSpc>
                <a:spcPct val="100000"/>
              </a:lnSpc>
              <a:spcBef>
                <a:spcPts val="641"/>
              </a:spcBef>
            </a:pPr>
            <a:endParaRPr lang="en-IN" sz="3200" b="0" strike="noStrike" spc="-1">
              <a:latin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CustomShape 1"/>
          <p:cNvSpPr/>
          <p:nvPr/>
        </p:nvSpPr>
        <p:spPr>
          <a:xfrm>
            <a:off x="4572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4400" b="0" strike="noStrike" spc="-1" dirty="0">
                <a:solidFill>
                  <a:srgbClr val="000000"/>
                </a:solidFill>
                <a:latin typeface="Calibri"/>
              </a:rPr>
              <a:t>Probability Distributions </a:t>
            </a:r>
            <a:endParaRPr lang="en-IN" sz="4400" b="0" strike="noStrike" spc="-1" dirty="0">
              <a:latin typeface="Arial"/>
            </a:endParaRPr>
          </a:p>
        </p:txBody>
      </p:sp>
      <p:pic>
        <p:nvPicPr>
          <p:cNvPr id="130" name="Content Placeholder 3"/>
          <p:cNvPicPr/>
          <p:nvPr/>
        </p:nvPicPr>
        <p:blipFill>
          <a:blip r:embed="rId2"/>
          <a:stretch/>
        </p:blipFill>
        <p:spPr>
          <a:xfrm>
            <a:off x="2588400" y="1500480"/>
            <a:ext cx="3305160" cy="4268880"/>
          </a:xfrm>
          <a:prstGeom prst="rect">
            <a:avLst/>
          </a:prstGeom>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CustomShape 1"/>
          <p:cNvSpPr/>
          <p:nvPr/>
        </p:nvSpPr>
        <p:spPr>
          <a:xfrm>
            <a:off x="4572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4400" b="0" strike="noStrike" spc="-1">
                <a:solidFill>
                  <a:srgbClr val="000000"/>
                </a:solidFill>
                <a:latin typeface="Calibri"/>
              </a:rPr>
              <a:t>What is Data Science?</a:t>
            </a:r>
            <a:endParaRPr lang="en-IN" sz="4400" b="0" strike="noStrike" spc="-1">
              <a:latin typeface="Arial"/>
            </a:endParaRPr>
          </a:p>
        </p:txBody>
      </p:sp>
      <p:sp>
        <p:nvSpPr>
          <p:cNvPr id="86" name="CustomShape 2"/>
          <p:cNvSpPr/>
          <p:nvPr/>
        </p:nvSpPr>
        <p:spPr>
          <a:xfrm>
            <a:off x="457200" y="1600200"/>
            <a:ext cx="8228880" cy="452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57000"/>
          </a:bodyPr>
          <a:lstStyle/>
          <a:p>
            <a:pPr marL="343080" indent="-342360">
              <a:lnSpc>
                <a:spcPct val="100000"/>
              </a:lnSpc>
              <a:spcBef>
                <a:spcPts val="641"/>
              </a:spcBef>
              <a:buClr>
                <a:srgbClr val="000000"/>
              </a:buClr>
              <a:buFont typeface="Arial"/>
              <a:buChar char="•"/>
            </a:pPr>
            <a:r>
              <a:rPr lang="en-US" sz="3200" b="0" strike="noStrike" spc="-1">
                <a:solidFill>
                  <a:srgbClr val="000000"/>
                </a:solidFill>
                <a:latin typeface="Calibri"/>
              </a:rPr>
              <a:t>Big Data and Data Science Hype </a:t>
            </a:r>
            <a:endParaRPr lang="en-IN" sz="3200" b="0" strike="noStrike" spc="-1">
              <a:latin typeface="Arial"/>
            </a:endParaRPr>
          </a:p>
          <a:p>
            <a:pPr marL="343080" indent="-342360">
              <a:lnSpc>
                <a:spcPct val="100000"/>
              </a:lnSpc>
              <a:spcBef>
                <a:spcPts val="641"/>
              </a:spcBef>
              <a:buClr>
                <a:srgbClr val="000000"/>
              </a:buClr>
              <a:buFont typeface="Arial"/>
              <a:buChar char="•"/>
            </a:pPr>
            <a:r>
              <a:rPr lang="en-US" sz="3200" b="0" strike="noStrike" spc="-1">
                <a:solidFill>
                  <a:srgbClr val="000000"/>
                </a:solidFill>
                <a:latin typeface="Calibri"/>
              </a:rPr>
              <a:t>Getting Past the Hype / Why Now? </a:t>
            </a:r>
            <a:endParaRPr lang="en-IN" sz="3200" b="0" strike="noStrike" spc="-1">
              <a:latin typeface="Arial"/>
            </a:endParaRPr>
          </a:p>
          <a:p>
            <a:pPr marL="343080" indent="-342360">
              <a:lnSpc>
                <a:spcPct val="100000"/>
              </a:lnSpc>
              <a:spcBef>
                <a:spcPts val="641"/>
              </a:spcBef>
              <a:buClr>
                <a:srgbClr val="000000"/>
              </a:buClr>
              <a:buFont typeface="Arial"/>
              <a:buChar char="•"/>
            </a:pPr>
            <a:r>
              <a:rPr lang="en-US" sz="3200" b="0" strike="noStrike" spc="-1">
                <a:solidFill>
                  <a:srgbClr val="000000"/>
                </a:solidFill>
                <a:latin typeface="Calibri"/>
              </a:rPr>
              <a:t>Datafication</a:t>
            </a:r>
            <a:endParaRPr lang="en-IN" sz="3200" b="0" strike="noStrike" spc="-1">
              <a:latin typeface="Arial"/>
            </a:endParaRPr>
          </a:p>
          <a:p>
            <a:pPr marL="343080" indent="-342360">
              <a:lnSpc>
                <a:spcPct val="100000"/>
              </a:lnSpc>
              <a:spcBef>
                <a:spcPts val="641"/>
              </a:spcBef>
              <a:buClr>
                <a:srgbClr val="000000"/>
              </a:buClr>
              <a:buFont typeface="Arial"/>
              <a:buChar char="•"/>
            </a:pPr>
            <a:r>
              <a:rPr lang="en-US" sz="3200" b="0" strike="noStrike" spc="-1">
                <a:solidFill>
                  <a:srgbClr val="000000"/>
                </a:solidFill>
                <a:latin typeface="Calibri"/>
              </a:rPr>
              <a:t>The Current Landscape (with a Little History) </a:t>
            </a:r>
            <a:endParaRPr lang="en-IN" sz="3200" b="0" strike="noStrike" spc="-1">
              <a:latin typeface="Arial"/>
            </a:endParaRPr>
          </a:p>
          <a:p>
            <a:pPr marL="343080" indent="-342360">
              <a:lnSpc>
                <a:spcPct val="100000"/>
              </a:lnSpc>
              <a:spcBef>
                <a:spcPts val="641"/>
              </a:spcBef>
              <a:buClr>
                <a:srgbClr val="000000"/>
              </a:buClr>
              <a:buFont typeface="Arial"/>
              <a:buChar char="•"/>
            </a:pPr>
            <a:r>
              <a:rPr lang="en-US" sz="3200" b="0" strike="noStrike" spc="-1">
                <a:solidFill>
                  <a:srgbClr val="000000"/>
                </a:solidFill>
                <a:latin typeface="Calibri"/>
              </a:rPr>
              <a:t>Data Science Jobs </a:t>
            </a:r>
            <a:endParaRPr lang="en-IN" sz="3200" b="0" strike="noStrike" spc="-1">
              <a:latin typeface="Arial"/>
            </a:endParaRPr>
          </a:p>
          <a:p>
            <a:pPr marL="343080" indent="-342360">
              <a:lnSpc>
                <a:spcPct val="100000"/>
              </a:lnSpc>
              <a:spcBef>
                <a:spcPts val="641"/>
              </a:spcBef>
              <a:buClr>
                <a:srgbClr val="000000"/>
              </a:buClr>
              <a:buFont typeface="Arial"/>
              <a:buChar char="•"/>
            </a:pPr>
            <a:r>
              <a:rPr lang="en-US" sz="3200" b="0" strike="noStrike" spc="-1">
                <a:solidFill>
                  <a:srgbClr val="000000"/>
                </a:solidFill>
                <a:latin typeface="Calibri"/>
              </a:rPr>
              <a:t>A Data Science Profile </a:t>
            </a:r>
            <a:endParaRPr lang="en-IN" sz="3200" b="0" strike="noStrike" spc="-1">
              <a:latin typeface="Arial"/>
            </a:endParaRPr>
          </a:p>
          <a:p>
            <a:pPr marL="343080" indent="-342360">
              <a:lnSpc>
                <a:spcPct val="100000"/>
              </a:lnSpc>
              <a:spcBef>
                <a:spcPts val="641"/>
              </a:spcBef>
              <a:buClr>
                <a:srgbClr val="000000"/>
              </a:buClr>
              <a:buFont typeface="Arial"/>
              <a:buChar char="•"/>
            </a:pPr>
            <a:r>
              <a:rPr lang="en-US" sz="3200" b="0" strike="noStrike" spc="-1">
                <a:solidFill>
                  <a:srgbClr val="000000"/>
                </a:solidFill>
                <a:latin typeface="Calibri"/>
              </a:rPr>
              <a:t>Thought Experiment: Meta-Definition </a:t>
            </a:r>
            <a:endParaRPr lang="en-IN" sz="3200" b="0" strike="noStrike" spc="-1">
              <a:latin typeface="Arial"/>
            </a:endParaRPr>
          </a:p>
          <a:p>
            <a:pPr marL="343080" indent="-342360">
              <a:lnSpc>
                <a:spcPct val="100000"/>
              </a:lnSpc>
              <a:spcBef>
                <a:spcPts val="641"/>
              </a:spcBef>
              <a:buClr>
                <a:srgbClr val="000000"/>
              </a:buClr>
              <a:buFont typeface="Arial"/>
              <a:buChar char="•"/>
            </a:pPr>
            <a:r>
              <a:rPr lang="en-US" sz="3200" b="0" strike="noStrike" spc="-1">
                <a:solidFill>
                  <a:srgbClr val="000000"/>
                </a:solidFill>
                <a:latin typeface="Calibri"/>
              </a:rPr>
              <a:t>OK, So What Is a Data Scientist, Really? </a:t>
            </a:r>
            <a:endParaRPr lang="en-IN" sz="3200" b="0" strike="noStrike" spc="-1">
              <a:latin typeface="Arial"/>
            </a:endParaRPr>
          </a:p>
          <a:p>
            <a:pPr marL="743040" lvl="1" indent="-285120">
              <a:lnSpc>
                <a:spcPct val="100000"/>
              </a:lnSpc>
              <a:spcBef>
                <a:spcPts val="561"/>
              </a:spcBef>
              <a:buClr>
                <a:srgbClr val="000000"/>
              </a:buClr>
              <a:buFont typeface="Arial"/>
              <a:buChar char="–"/>
            </a:pPr>
            <a:r>
              <a:rPr lang="en-US" sz="2800" b="0" strike="noStrike" spc="-1">
                <a:solidFill>
                  <a:srgbClr val="000000"/>
                </a:solidFill>
                <a:latin typeface="Calibri"/>
              </a:rPr>
              <a:t>In Academia</a:t>
            </a:r>
            <a:endParaRPr lang="en-IN" sz="2800" b="0" strike="noStrike" spc="-1">
              <a:latin typeface="Arial"/>
            </a:endParaRPr>
          </a:p>
          <a:p>
            <a:pPr marL="743040" lvl="1" indent="-285120">
              <a:lnSpc>
                <a:spcPct val="100000"/>
              </a:lnSpc>
              <a:spcBef>
                <a:spcPts val="561"/>
              </a:spcBef>
              <a:buClr>
                <a:srgbClr val="000000"/>
              </a:buClr>
              <a:buFont typeface="Arial"/>
              <a:buChar char="–"/>
            </a:pPr>
            <a:r>
              <a:rPr lang="en-US" sz="2800" b="0" strike="noStrike" spc="-1">
                <a:solidFill>
                  <a:srgbClr val="000000"/>
                </a:solidFill>
                <a:latin typeface="Calibri"/>
              </a:rPr>
              <a:t>In Industry </a:t>
            </a:r>
            <a:endParaRPr lang="en-IN" sz="2800" b="0" strike="noStrike" spc="-1">
              <a:latin typeface="Arial"/>
            </a:endParaRPr>
          </a:p>
          <a:p>
            <a:pPr>
              <a:lnSpc>
                <a:spcPct val="100000"/>
              </a:lnSpc>
              <a:spcBef>
                <a:spcPts val="641"/>
              </a:spcBef>
            </a:pPr>
            <a:endParaRPr lang="en-IN" sz="2800" b="0" strike="noStrike" spc="-1">
              <a:latin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CustomShape 1"/>
          <p:cNvSpPr/>
          <p:nvPr/>
        </p:nvSpPr>
        <p:spPr>
          <a:xfrm>
            <a:off x="4572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4400" b="0" strike="noStrike" spc="-1">
                <a:solidFill>
                  <a:srgbClr val="000000"/>
                </a:solidFill>
                <a:latin typeface="Calibri"/>
              </a:rPr>
              <a:t>Exploratory Data Analysis (EDT)</a:t>
            </a:r>
            <a:endParaRPr lang="en-IN" sz="4400" b="0" strike="noStrike" spc="-1">
              <a:latin typeface="Arial"/>
            </a:endParaRPr>
          </a:p>
        </p:txBody>
      </p:sp>
      <p:sp>
        <p:nvSpPr>
          <p:cNvPr id="134" name="CustomShape 2"/>
          <p:cNvSpPr/>
          <p:nvPr/>
        </p:nvSpPr>
        <p:spPr>
          <a:xfrm>
            <a:off x="457200" y="1600200"/>
            <a:ext cx="8228880" cy="452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343080" indent="-342360">
              <a:lnSpc>
                <a:spcPct val="100000"/>
              </a:lnSpc>
              <a:spcBef>
                <a:spcPts val="641"/>
              </a:spcBef>
              <a:buClr>
                <a:srgbClr val="000000"/>
              </a:buClr>
              <a:buFont typeface="Arial"/>
              <a:buChar char="•"/>
            </a:pPr>
            <a:r>
              <a:rPr lang="en-US" sz="3200" b="0" strike="noStrike" spc="-1">
                <a:solidFill>
                  <a:srgbClr val="000000"/>
                </a:solidFill>
                <a:latin typeface="Calibri"/>
              </a:rPr>
              <a:t>“It is an attitude, a state of flexibility, a willingness to look for those things that we believe are not there, as well as those we believe to be there.”  John Tukey</a:t>
            </a:r>
            <a:endParaRPr lang="en-IN" sz="3200" b="0" strike="noStrike" spc="-1">
              <a:latin typeface="Arial"/>
            </a:endParaRPr>
          </a:p>
          <a:p>
            <a:pPr>
              <a:lnSpc>
                <a:spcPct val="100000"/>
              </a:lnSpc>
              <a:spcBef>
                <a:spcPts val="641"/>
              </a:spcBef>
            </a:pPr>
            <a:endParaRPr lang="en-IN" sz="3200" b="0" strike="noStrike" spc="-1">
              <a:latin typeface="Arial"/>
            </a:endParaRPr>
          </a:p>
          <a:p>
            <a:pPr marL="343080" indent="-342360">
              <a:lnSpc>
                <a:spcPct val="100000"/>
              </a:lnSpc>
              <a:spcBef>
                <a:spcPts val="641"/>
              </a:spcBef>
              <a:buClr>
                <a:srgbClr val="000000"/>
              </a:buClr>
              <a:buFont typeface="Arial"/>
              <a:buChar char="•"/>
            </a:pPr>
            <a:r>
              <a:rPr lang="en-US" sz="3200" b="0" strike="noStrike" spc="-1">
                <a:solidFill>
                  <a:srgbClr val="000000"/>
                </a:solidFill>
                <a:latin typeface="Calibri"/>
              </a:rPr>
              <a:t>Traditionally presented as a bunch of histograms and stem-and-leaf plots. </a:t>
            </a:r>
            <a:endParaRPr lang="en-IN" sz="3200" b="0" strike="noStrike" spc="-1">
              <a:latin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CustomShape 1"/>
          <p:cNvSpPr/>
          <p:nvPr/>
        </p:nvSpPr>
        <p:spPr>
          <a:xfrm>
            <a:off x="4572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4400" b="0" strike="noStrike" spc="-1">
                <a:solidFill>
                  <a:srgbClr val="000000"/>
                </a:solidFill>
                <a:latin typeface="Calibri"/>
              </a:rPr>
              <a:t>Features</a:t>
            </a:r>
            <a:endParaRPr lang="en-IN" sz="4400" b="0" strike="noStrike" spc="-1">
              <a:latin typeface="Arial"/>
            </a:endParaRPr>
          </a:p>
        </p:txBody>
      </p:sp>
      <p:sp>
        <p:nvSpPr>
          <p:cNvPr id="136" name="CustomShape 2"/>
          <p:cNvSpPr/>
          <p:nvPr/>
        </p:nvSpPr>
        <p:spPr>
          <a:xfrm>
            <a:off x="457200" y="1600200"/>
            <a:ext cx="8228880" cy="4885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70000"/>
          </a:bodyPr>
          <a:lstStyle/>
          <a:p>
            <a:pPr marL="343080" indent="-342360">
              <a:lnSpc>
                <a:spcPct val="100000"/>
              </a:lnSpc>
              <a:spcBef>
                <a:spcPts val="641"/>
              </a:spcBef>
              <a:buClr>
                <a:srgbClr val="000000"/>
              </a:buClr>
              <a:buFont typeface="Arial"/>
              <a:buChar char="•"/>
            </a:pPr>
            <a:r>
              <a:rPr lang="en-US" sz="3200" b="0" strike="noStrike" spc="-1">
                <a:solidFill>
                  <a:srgbClr val="000000"/>
                </a:solidFill>
                <a:latin typeface="Calibri"/>
              </a:rPr>
              <a:t>EDT is a critical part of data science process.</a:t>
            </a:r>
            <a:endParaRPr lang="en-IN" sz="3200" b="0" strike="noStrike" spc="-1">
              <a:latin typeface="Arial"/>
            </a:endParaRPr>
          </a:p>
          <a:p>
            <a:pPr marL="343080" indent="-342360">
              <a:lnSpc>
                <a:spcPct val="100000"/>
              </a:lnSpc>
              <a:spcBef>
                <a:spcPts val="641"/>
              </a:spcBef>
              <a:buClr>
                <a:srgbClr val="000000"/>
              </a:buClr>
              <a:buFont typeface="Arial"/>
              <a:buChar char="•"/>
            </a:pPr>
            <a:r>
              <a:rPr lang="en-US" sz="3200" b="0" strike="noStrike" spc="-1">
                <a:solidFill>
                  <a:srgbClr val="000000"/>
                </a:solidFill>
                <a:latin typeface="Calibri"/>
              </a:rPr>
              <a:t>Represents a philosophy or way of doing statistics.</a:t>
            </a:r>
            <a:endParaRPr lang="en-IN" sz="3200" b="0" strike="noStrike" spc="-1">
              <a:latin typeface="Arial"/>
            </a:endParaRPr>
          </a:p>
          <a:p>
            <a:pPr marL="343080" indent="-342360">
              <a:lnSpc>
                <a:spcPct val="100000"/>
              </a:lnSpc>
              <a:spcBef>
                <a:spcPts val="641"/>
              </a:spcBef>
              <a:buClr>
                <a:srgbClr val="000000"/>
              </a:buClr>
              <a:buFont typeface="Arial"/>
              <a:buChar char="•"/>
            </a:pPr>
            <a:r>
              <a:rPr lang="en-US" sz="3200" b="0" strike="noStrike" spc="-1">
                <a:solidFill>
                  <a:srgbClr val="000000"/>
                </a:solidFill>
                <a:latin typeface="Calibri"/>
              </a:rPr>
              <a:t>No hypotheses and there is no model.</a:t>
            </a:r>
            <a:endParaRPr lang="en-IN" sz="3200" b="0" strike="noStrike" spc="-1">
              <a:latin typeface="Arial"/>
            </a:endParaRPr>
          </a:p>
          <a:p>
            <a:pPr>
              <a:lnSpc>
                <a:spcPct val="100000"/>
              </a:lnSpc>
              <a:spcBef>
                <a:spcPts val="641"/>
              </a:spcBef>
            </a:pPr>
            <a:endParaRPr lang="en-IN" sz="3200" b="0" strike="noStrike" spc="-1">
              <a:latin typeface="Arial"/>
            </a:endParaRPr>
          </a:p>
          <a:p>
            <a:pPr marL="343080" indent="-342360">
              <a:lnSpc>
                <a:spcPct val="100000"/>
              </a:lnSpc>
              <a:spcBef>
                <a:spcPts val="641"/>
              </a:spcBef>
              <a:buClr>
                <a:srgbClr val="FF0000"/>
              </a:buClr>
              <a:buFont typeface="Arial"/>
              <a:buChar char="•"/>
            </a:pPr>
            <a:r>
              <a:rPr lang="en-US" sz="3200" b="1" strike="noStrike" spc="-1">
                <a:solidFill>
                  <a:srgbClr val="FF0000"/>
                </a:solidFill>
                <a:latin typeface="Calibri"/>
              </a:rPr>
              <a:t>“Exploratory” aspect means that your understanding of the problem you are solving, or might solve, is changing as you go. </a:t>
            </a:r>
            <a:endParaRPr lang="en-IN" sz="3200" b="0" strike="noStrike" spc="-1">
              <a:latin typeface="Arial"/>
            </a:endParaRPr>
          </a:p>
          <a:p>
            <a:pPr marL="457200">
              <a:lnSpc>
                <a:spcPct val="100000"/>
              </a:lnSpc>
              <a:spcBef>
                <a:spcPts val="561"/>
              </a:spcBef>
              <a:tabLst>
                <a:tab pos="0" algn="l"/>
              </a:tabLst>
            </a:pPr>
            <a:endParaRPr lang="en-IN" sz="3200" b="0" strike="noStrike" spc="-1">
              <a:latin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CustomShape 1"/>
          <p:cNvSpPr/>
          <p:nvPr/>
        </p:nvSpPr>
        <p:spPr>
          <a:xfrm>
            <a:off x="4572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4400" b="0" strike="noStrike" spc="-1">
                <a:solidFill>
                  <a:srgbClr val="000000"/>
                </a:solidFill>
                <a:latin typeface="Calibri"/>
              </a:rPr>
              <a:t>Basic Tools of EDA</a:t>
            </a:r>
            <a:endParaRPr lang="en-IN" sz="4400" b="0" strike="noStrike" spc="-1">
              <a:latin typeface="Arial"/>
            </a:endParaRPr>
          </a:p>
        </p:txBody>
      </p:sp>
      <p:sp>
        <p:nvSpPr>
          <p:cNvPr id="138" name="CustomShape 2"/>
          <p:cNvSpPr/>
          <p:nvPr/>
        </p:nvSpPr>
        <p:spPr>
          <a:xfrm>
            <a:off x="457200" y="1600200"/>
            <a:ext cx="8228880" cy="4885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76000"/>
          </a:bodyPr>
          <a:lstStyle/>
          <a:p>
            <a:pPr marL="343080" indent="-342360">
              <a:lnSpc>
                <a:spcPct val="100000"/>
              </a:lnSpc>
              <a:spcBef>
                <a:spcPts val="641"/>
              </a:spcBef>
              <a:buClr>
                <a:srgbClr val="000000"/>
              </a:buClr>
              <a:buFont typeface="Arial"/>
              <a:buChar char="•"/>
            </a:pPr>
            <a:r>
              <a:rPr lang="en-US" sz="3200" b="0" strike="noStrike" spc="-1">
                <a:solidFill>
                  <a:srgbClr val="000000"/>
                </a:solidFill>
                <a:latin typeface="Calibri"/>
              </a:rPr>
              <a:t>Plots, graphs and summary statistics.</a:t>
            </a:r>
            <a:endParaRPr lang="en-IN" sz="3200" b="0" strike="noStrike" spc="-1">
              <a:latin typeface="Arial"/>
            </a:endParaRPr>
          </a:p>
          <a:p>
            <a:pPr>
              <a:lnSpc>
                <a:spcPct val="100000"/>
              </a:lnSpc>
              <a:spcBef>
                <a:spcPts val="641"/>
              </a:spcBef>
            </a:pPr>
            <a:endParaRPr lang="en-IN" sz="3200" b="0" strike="noStrike" spc="-1">
              <a:latin typeface="Arial"/>
            </a:endParaRPr>
          </a:p>
          <a:p>
            <a:pPr marL="343080" indent="-342360">
              <a:lnSpc>
                <a:spcPct val="100000"/>
              </a:lnSpc>
              <a:spcBef>
                <a:spcPts val="641"/>
              </a:spcBef>
              <a:buClr>
                <a:srgbClr val="000000"/>
              </a:buClr>
              <a:buFont typeface="Arial"/>
              <a:buChar char="•"/>
            </a:pPr>
            <a:r>
              <a:rPr lang="en-US" sz="3200" b="0" strike="noStrike" spc="-1">
                <a:solidFill>
                  <a:srgbClr val="000000"/>
                </a:solidFill>
                <a:latin typeface="Calibri"/>
              </a:rPr>
              <a:t>Method of systematically going through the data, plotting distributions of all variables.</a:t>
            </a:r>
            <a:endParaRPr lang="en-IN" sz="3200" b="0" strike="noStrike" spc="-1">
              <a:latin typeface="Arial"/>
            </a:endParaRPr>
          </a:p>
          <a:p>
            <a:pPr>
              <a:lnSpc>
                <a:spcPct val="100000"/>
              </a:lnSpc>
              <a:spcBef>
                <a:spcPts val="641"/>
              </a:spcBef>
            </a:pPr>
            <a:endParaRPr lang="en-IN" sz="3200" b="0" strike="noStrike" spc="-1">
              <a:latin typeface="Arial"/>
            </a:endParaRPr>
          </a:p>
          <a:p>
            <a:pPr marL="343080" indent="-342360">
              <a:lnSpc>
                <a:spcPct val="100000"/>
              </a:lnSpc>
              <a:spcBef>
                <a:spcPts val="641"/>
              </a:spcBef>
              <a:buClr>
                <a:srgbClr val="000000"/>
              </a:buClr>
              <a:buFont typeface="Arial"/>
              <a:buChar char="•"/>
            </a:pPr>
            <a:r>
              <a:rPr lang="en-US" sz="3200" b="0" strike="noStrike" spc="-1">
                <a:solidFill>
                  <a:srgbClr val="000000"/>
                </a:solidFill>
                <a:latin typeface="Calibri"/>
              </a:rPr>
              <a:t>EDA is a set of tools, it’s also a mindset.</a:t>
            </a:r>
            <a:endParaRPr lang="en-IN" sz="3200" b="0" strike="noStrike" spc="-1">
              <a:latin typeface="Arial"/>
            </a:endParaRPr>
          </a:p>
          <a:p>
            <a:pPr>
              <a:lnSpc>
                <a:spcPct val="100000"/>
              </a:lnSpc>
              <a:spcBef>
                <a:spcPts val="641"/>
              </a:spcBef>
            </a:pPr>
            <a:endParaRPr lang="en-IN" sz="3200" b="0" strike="noStrike" spc="-1">
              <a:latin typeface="Arial"/>
            </a:endParaRPr>
          </a:p>
          <a:p>
            <a:pPr marL="343080" indent="-342360">
              <a:lnSpc>
                <a:spcPct val="100000"/>
              </a:lnSpc>
              <a:spcBef>
                <a:spcPts val="641"/>
              </a:spcBef>
              <a:buClr>
                <a:srgbClr val="000000"/>
              </a:buClr>
              <a:buFont typeface="Arial"/>
              <a:buChar char="•"/>
            </a:pPr>
            <a:r>
              <a:rPr lang="en-US" sz="3200" b="0" strike="noStrike" spc="-1">
                <a:solidFill>
                  <a:srgbClr val="000000"/>
                </a:solidFill>
                <a:latin typeface="Calibri"/>
              </a:rPr>
              <a:t>Mindset is about relationship with the data. </a:t>
            </a:r>
            <a:endParaRPr lang="en-IN" sz="3200" b="0" strike="noStrike" spc="-1">
              <a:latin typeface="Arial"/>
            </a:endParaRPr>
          </a:p>
          <a:p>
            <a:pPr>
              <a:lnSpc>
                <a:spcPct val="100000"/>
              </a:lnSpc>
              <a:spcBef>
                <a:spcPts val="641"/>
              </a:spcBef>
            </a:pPr>
            <a:endParaRPr lang="en-IN" sz="3200" b="0" strike="noStrike" spc="-1">
              <a:latin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CustomShape 1"/>
          <p:cNvSpPr/>
          <p:nvPr/>
        </p:nvSpPr>
        <p:spPr>
          <a:xfrm>
            <a:off x="4572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4400" b="0" strike="noStrike" spc="-1">
                <a:solidFill>
                  <a:srgbClr val="000000"/>
                </a:solidFill>
                <a:latin typeface="Calibri"/>
              </a:rPr>
              <a:t>Philosophy of  EDA</a:t>
            </a:r>
            <a:endParaRPr lang="en-IN" sz="4400" b="0" strike="noStrike" spc="-1">
              <a:latin typeface="Arial"/>
            </a:endParaRPr>
          </a:p>
        </p:txBody>
      </p:sp>
      <p:sp>
        <p:nvSpPr>
          <p:cNvPr id="140" name="CustomShape 2"/>
          <p:cNvSpPr/>
          <p:nvPr/>
        </p:nvSpPr>
        <p:spPr>
          <a:xfrm>
            <a:off x="457200" y="1600200"/>
            <a:ext cx="8228880" cy="4885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76000"/>
          </a:bodyPr>
          <a:lstStyle/>
          <a:p>
            <a:pPr marL="343080" indent="-342360">
              <a:lnSpc>
                <a:spcPct val="100000"/>
              </a:lnSpc>
              <a:spcBef>
                <a:spcPts val="641"/>
              </a:spcBef>
              <a:buClr>
                <a:srgbClr val="000000"/>
              </a:buClr>
              <a:buFont typeface="Arial"/>
              <a:buChar char="•"/>
            </a:pPr>
            <a:r>
              <a:rPr lang="en-US" sz="3200" b="0" strike="noStrike" spc="-1">
                <a:solidFill>
                  <a:srgbClr val="000000"/>
                </a:solidFill>
                <a:latin typeface="Calibri"/>
              </a:rPr>
              <a:t>Many reasons any one working with data should do EDA.</a:t>
            </a:r>
            <a:endParaRPr lang="en-IN" sz="3200" b="0" strike="noStrike" spc="-1">
              <a:latin typeface="Arial"/>
            </a:endParaRPr>
          </a:p>
          <a:p>
            <a:pPr>
              <a:lnSpc>
                <a:spcPct val="100000"/>
              </a:lnSpc>
              <a:spcBef>
                <a:spcPts val="641"/>
              </a:spcBef>
            </a:pPr>
            <a:endParaRPr lang="en-IN" sz="3200" b="0" strike="noStrike" spc="-1">
              <a:latin typeface="Arial"/>
            </a:endParaRPr>
          </a:p>
          <a:p>
            <a:pPr marL="343080" indent="-342360">
              <a:lnSpc>
                <a:spcPct val="100000"/>
              </a:lnSpc>
              <a:spcBef>
                <a:spcPts val="641"/>
              </a:spcBef>
              <a:buClr>
                <a:srgbClr val="000000"/>
              </a:buClr>
              <a:buFont typeface="Arial"/>
              <a:buChar char="•"/>
            </a:pPr>
            <a:r>
              <a:rPr lang="en-US" sz="3200" b="0" strike="noStrike" spc="-1">
                <a:solidFill>
                  <a:srgbClr val="000000"/>
                </a:solidFill>
                <a:latin typeface="Calibri"/>
              </a:rPr>
              <a:t>EDA helps with de-bugging the logging process.</a:t>
            </a:r>
            <a:endParaRPr lang="en-IN" sz="3200" b="0" strike="noStrike" spc="-1">
              <a:latin typeface="Arial"/>
            </a:endParaRPr>
          </a:p>
          <a:p>
            <a:pPr>
              <a:lnSpc>
                <a:spcPct val="100000"/>
              </a:lnSpc>
              <a:spcBef>
                <a:spcPts val="641"/>
              </a:spcBef>
            </a:pPr>
            <a:endParaRPr lang="en-IN" sz="3200" b="0" strike="noStrike" spc="-1">
              <a:latin typeface="Arial"/>
            </a:endParaRPr>
          </a:p>
          <a:p>
            <a:pPr marL="343080" indent="-342360">
              <a:lnSpc>
                <a:spcPct val="100000"/>
              </a:lnSpc>
              <a:spcBef>
                <a:spcPts val="641"/>
              </a:spcBef>
              <a:buClr>
                <a:srgbClr val="000000"/>
              </a:buClr>
              <a:buFont typeface="Arial"/>
              <a:buChar char="•"/>
            </a:pPr>
            <a:r>
              <a:rPr lang="en-US" sz="3200" b="0" strike="noStrike" spc="-1">
                <a:solidFill>
                  <a:srgbClr val="000000"/>
                </a:solidFill>
                <a:latin typeface="Calibri"/>
              </a:rPr>
              <a:t>EDA helps assuring the product is performing as intended.</a:t>
            </a:r>
            <a:endParaRPr lang="en-IN" sz="3200" b="0" strike="noStrike" spc="-1">
              <a:latin typeface="Arial"/>
            </a:endParaRPr>
          </a:p>
          <a:p>
            <a:pPr>
              <a:lnSpc>
                <a:spcPct val="100000"/>
              </a:lnSpc>
              <a:spcBef>
                <a:spcPts val="641"/>
              </a:spcBef>
            </a:pPr>
            <a:endParaRPr lang="en-IN" sz="3200" b="0" strike="noStrike" spc="-1">
              <a:latin typeface="Arial"/>
            </a:endParaRPr>
          </a:p>
          <a:p>
            <a:pPr marL="343080" indent="-342360">
              <a:lnSpc>
                <a:spcPct val="100000"/>
              </a:lnSpc>
              <a:spcBef>
                <a:spcPts val="641"/>
              </a:spcBef>
              <a:buClr>
                <a:srgbClr val="000000"/>
              </a:buClr>
              <a:buFont typeface="Arial"/>
              <a:buChar char="•"/>
            </a:pPr>
            <a:r>
              <a:rPr lang="en-US" sz="3200" b="0" strike="noStrike" spc="-1">
                <a:solidFill>
                  <a:srgbClr val="000000"/>
                </a:solidFill>
                <a:latin typeface="Calibri"/>
              </a:rPr>
              <a:t>EDA is done toward the beginning of the analysis. </a:t>
            </a:r>
            <a:endParaRPr lang="en-IN" sz="3200" b="0" strike="noStrike" spc="-1">
              <a:latin typeface="Arial"/>
            </a:endParaRPr>
          </a:p>
          <a:p>
            <a:pPr>
              <a:lnSpc>
                <a:spcPct val="100000"/>
              </a:lnSpc>
              <a:spcBef>
                <a:spcPts val="641"/>
              </a:spcBef>
            </a:pPr>
            <a:endParaRPr lang="en-IN" sz="3200" b="0" strike="noStrike" spc="-1">
              <a:latin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CustomShape 1"/>
          <p:cNvSpPr/>
          <p:nvPr/>
        </p:nvSpPr>
        <p:spPr>
          <a:xfrm>
            <a:off x="4572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4400" b="0" strike="noStrike" spc="-1">
                <a:solidFill>
                  <a:srgbClr val="000000"/>
                </a:solidFill>
                <a:latin typeface="Calibri"/>
              </a:rPr>
              <a:t>Data Science Process</a:t>
            </a:r>
            <a:endParaRPr lang="en-IN" sz="4400" b="0" strike="noStrike" spc="-1">
              <a:latin typeface="Arial"/>
            </a:endParaRPr>
          </a:p>
        </p:txBody>
      </p:sp>
      <p:pic>
        <p:nvPicPr>
          <p:cNvPr id="142" name="Content Placeholder 3"/>
          <p:cNvPicPr/>
          <p:nvPr/>
        </p:nvPicPr>
        <p:blipFill>
          <a:blip r:embed="rId2"/>
          <a:stretch/>
        </p:blipFill>
        <p:spPr>
          <a:xfrm>
            <a:off x="1049040" y="1869120"/>
            <a:ext cx="7058880" cy="4517640"/>
          </a:xfrm>
          <a:prstGeom prst="rect">
            <a:avLst/>
          </a:prstGeom>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CustomShape 1"/>
          <p:cNvSpPr/>
          <p:nvPr/>
        </p:nvSpPr>
        <p:spPr>
          <a:xfrm>
            <a:off x="4572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fontScale="70000"/>
          </a:bodyPr>
          <a:lstStyle/>
          <a:p>
            <a:pPr algn="ctr">
              <a:lnSpc>
                <a:spcPct val="100000"/>
              </a:lnSpc>
            </a:pPr>
            <a:r>
              <a:rPr lang="en-US" sz="4400" b="0" strike="noStrike" spc="-1">
                <a:solidFill>
                  <a:srgbClr val="000000"/>
                </a:solidFill>
                <a:latin typeface="Calibri"/>
              </a:rPr>
              <a:t>A Data Scientist’s Role in This process</a:t>
            </a:r>
            <a:endParaRPr lang="en-IN" sz="4400" b="0" strike="noStrike" spc="-1">
              <a:latin typeface="Arial"/>
            </a:endParaRPr>
          </a:p>
        </p:txBody>
      </p:sp>
      <p:pic>
        <p:nvPicPr>
          <p:cNvPr id="144" name="Content Placeholder 3"/>
          <p:cNvPicPr/>
          <p:nvPr/>
        </p:nvPicPr>
        <p:blipFill>
          <a:blip r:embed="rId2"/>
          <a:stretch/>
        </p:blipFill>
        <p:spPr>
          <a:xfrm>
            <a:off x="1479240" y="1680840"/>
            <a:ext cx="6642000" cy="4638600"/>
          </a:xfrm>
          <a:prstGeom prst="rect">
            <a:avLst/>
          </a:prstGeom>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CustomShape 1"/>
          <p:cNvSpPr/>
          <p:nvPr/>
        </p:nvSpPr>
        <p:spPr>
          <a:xfrm>
            <a:off x="685800" y="2130480"/>
            <a:ext cx="7771680" cy="1469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4400" spc="-1" dirty="0">
                <a:solidFill>
                  <a:srgbClr val="000000"/>
                </a:solidFill>
                <a:latin typeface="Calibri"/>
              </a:rPr>
              <a:t>Algorithms</a:t>
            </a:r>
            <a:endParaRPr lang="en-US" sz="4400" b="0" strike="noStrike" spc="-1" dirty="0">
              <a:latin typeface="Calibri"/>
            </a:endParaRPr>
          </a:p>
        </p:txBody>
      </p:sp>
      <p:sp>
        <p:nvSpPr>
          <p:cNvPr id="146" name="CustomShape 2"/>
          <p:cNvSpPr/>
          <p:nvPr/>
        </p:nvSpPr>
        <p:spPr>
          <a:xfrm>
            <a:off x="1371600" y="3886200"/>
            <a:ext cx="6400080" cy="1751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ctr">
              <a:spcBef>
                <a:spcPts val="641"/>
              </a:spcBef>
              <a:tabLst>
                <a:tab pos="0" algn="l"/>
              </a:tabLst>
            </a:pPr>
            <a:r>
              <a:rPr lang="en-US" sz="3200" spc="-1" dirty="0">
                <a:solidFill>
                  <a:srgbClr val="8B8B8B"/>
                </a:solidFill>
                <a:latin typeface="Calibri"/>
              </a:rPr>
              <a:t>Unit- II</a:t>
            </a:r>
            <a:endParaRPr lang="en-IN" sz="3200" spc="-1" dirty="0">
              <a:solidFill>
                <a:srgbClr val="000000"/>
              </a:solidFill>
              <a:latin typeface="Arial"/>
            </a:endParaRPr>
          </a:p>
          <a:p>
            <a:pPr algn="ctr">
              <a:spcBef>
                <a:spcPts val="641"/>
              </a:spcBef>
              <a:tabLst>
                <a:tab pos="0" algn="l"/>
              </a:tabLst>
            </a:pPr>
            <a:r>
              <a:rPr lang="en-US" sz="3200" spc="-1" dirty="0">
                <a:solidFill>
                  <a:srgbClr val="8B8B8B"/>
                </a:solidFill>
                <a:latin typeface="Calibri"/>
              </a:rPr>
              <a:t>Chapter</a:t>
            </a:r>
            <a:r>
              <a:rPr lang="en-US" sz="3200" b="0" strike="noStrike" spc="-1" dirty="0">
                <a:solidFill>
                  <a:srgbClr val="8B8B8B"/>
                </a:solidFill>
                <a:latin typeface="Calibri"/>
              </a:rPr>
              <a:t> 3</a:t>
            </a:r>
            <a:endParaRPr lang="en-IN" sz="3200" b="0" strike="noStrike" spc="-1" dirty="0">
              <a:latin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CustomShape 1"/>
          <p:cNvSpPr/>
          <p:nvPr/>
        </p:nvSpPr>
        <p:spPr>
          <a:xfrm>
            <a:off x="4572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4400" b="0" strike="noStrike" spc="-1">
                <a:solidFill>
                  <a:srgbClr val="000000"/>
                </a:solidFill>
                <a:latin typeface="Calibri"/>
              </a:rPr>
              <a:t>What is an algorithm?</a:t>
            </a:r>
            <a:endParaRPr lang="en-IN" sz="4400" b="0" strike="noStrike" spc="-1">
              <a:latin typeface="Arial"/>
            </a:endParaRPr>
          </a:p>
        </p:txBody>
      </p:sp>
      <p:sp>
        <p:nvSpPr>
          <p:cNvPr id="148" name="CustomShape 2"/>
          <p:cNvSpPr/>
          <p:nvPr/>
        </p:nvSpPr>
        <p:spPr>
          <a:xfrm>
            <a:off x="457200" y="1600200"/>
            <a:ext cx="8228880" cy="452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86000"/>
          </a:bodyPr>
          <a:lstStyle/>
          <a:p>
            <a:pPr marL="343080" indent="-342360">
              <a:lnSpc>
                <a:spcPct val="100000"/>
              </a:lnSpc>
              <a:spcBef>
                <a:spcPts val="641"/>
              </a:spcBef>
              <a:buClr>
                <a:srgbClr val="000000"/>
              </a:buClr>
              <a:buFont typeface="Arial"/>
              <a:buChar char="•"/>
            </a:pPr>
            <a:r>
              <a:rPr lang="en-US" sz="3200" b="0" strike="noStrike" spc="-1">
                <a:solidFill>
                  <a:srgbClr val="000000"/>
                </a:solidFill>
                <a:latin typeface="Calibri"/>
              </a:rPr>
              <a:t>Series of steps or rules to accomplish a tasks such as:</a:t>
            </a:r>
            <a:endParaRPr lang="en-IN" sz="3200" b="0" strike="noStrike" spc="-1">
              <a:latin typeface="Arial"/>
            </a:endParaRPr>
          </a:p>
          <a:p>
            <a:pPr marL="743040" lvl="1" indent="-285120">
              <a:lnSpc>
                <a:spcPct val="100000"/>
              </a:lnSpc>
              <a:spcBef>
                <a:spcPts val="561"/>
              </a:spcBef>
              <a:buClr>
                <a:srgbClr val="000000"/>
              </a:buClr>
              <a:buFont typeface="Arial"/>
              <a:buChar char="–"/>
            </a:pPr>
            <a:r>
              <a:rPr lang="en-US" sz="2800" b="0" strike="noStrike" spc="-1">
                <a:solidFill>
                  <a:srgbClr val="000000"/>
                </a:solidFill>
                <a:latin typeface="Calibri"/>
              </a:rPr>
              <a:t>Sorting</a:t>
            </a:r>
            <a:endParaRPr lang="en-IN" sz="2800" b="0" strike="noStrike" spc="-1">
              <a:latin typeface="Arial"/>
            </a:endParaRPr>
          </a:p>
          <a:p>
            <a:pPr marL="743040" lvl="1" indent="-285120">
              <a:lnSpc>
                <a:spcPct val="100000"/>
              </a:lnSpc>
              <a:spcBef>
                <a:spcPts val="561"/>
              </a:spcBef>
              <a:buClr>
                <a:srgbClr val="000000"/>
              </a:buClr>
              <a:buFont typeface="Arial"/>
              <a:buChar char="–"/>
            </a:pPr>
            <a:r>
              <a:rPr lang="en-US" sz="2800" b="0" strike="noStrike" spc="-1">
                <a:solidFill>
                  <a:srgbClr val="000000"/>
                </a:solidFill>
                <a:latin typeface="Calibri"/>
              </a:rPr>
              <a:t>Searching</a:t>
            </a:r>
            <a:endParaRPr lang="en-IN" sz="2800" b="0" strike="noStrike" spc="-1">
              <a:latin typeface="Arial"/>
            </a:endParaRPr>
          </a:p>
          <a:p>
            <a:pPr marL="743040" lvl="1" indent="-285120">
              <a:lnSpc>
                <a:spcPct val="100000"/>
              </a:lnSpc>
              <a:spcBef>
                <a:spcPts val="561"/>
              </a:spcBef>
              <a:buClr>
                <a:srgbClr val="000000"/>
              </a:buClr>
              <a:buFont typeface="Arial"/>
              <a:buChar char="–"/>
            </a:pPr>
            <a:r>
              <a:rPr lang="en-US" sz="2800" b="0" strike="noStrike" spc="-1">
                <a:solidFill>
                  <a:srgbClr val="000000"/>
                </a:solidFill>
                <a:latin typeface="Calibri"/>
              </a:rPr>
              <a:t>Graph-based computational problems</a:t>
            </a:r>
            <a:endParaRPr lang="en-IN" sz="2800" b="0" strike="noStrike" spc="-1">
              <a:latin typeface="Arial"/>
            </a:endParaRPr>
          </a:p>
          <a:p>
            <a:pPr marL="343080" indent="-342360">
              <a:lnSpc>
                <a:spcPct val="100000"/>
              </a:lnSpc>
              <a:spcBef>
                <a:spcPts val="641"/>
              </a:spcBef>
              <a:buClr>
                <a:srgbClr val="000000"/>
              </a:buClr>
              <a:buFont typeface="Arial"/>
              <a:buChar char="•"/>
            </a:pPr>
            <a:r>
              <a:rPr lang="en-US" sz="3200" b="0" strike="noStrike" spc="-1">
                <a:solidFill>
                  <a:srgbClr val="000000"/>
                </a:solidFill>
                <a:latin typeface="Calibri"/>
              </a:rPr>
              <a:t>Because one problem could be solved by several algorithms, the “best” is the one that can do it with most efficiency and least computational time.</a:t>
            </a:r>
            <a:endParaRPr lang="en-IN" sz="3200" b="0" strike="noStrike" spc="-1">
              <a:latin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CustomShape 1"/>
          <p:cNvSpPr/>
          <p:nvPr/>
        </p:nvSpPr>
        <p:spPr>
          <a:xfrm>
            <a:off x="4572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4400" b="0" strike="noStrike" spc="-1">
                <a:solidFill>
                  <a:srgbClr val="000000"/>
                </a:solidFill>
                <a:latin typeface="Calibri"/>
              </a:rPr>
              <a:t>Three Categories of Algorithms</a:t>
            </a:r>
            <a:endParaRPr lang="en-IN" sz="4400" b="0" strike="noStrike" spc="-1">
              <a:latin typeface="Arial"/>
            </a:endParaRPr>
          </a:p>
        </p:txBody>
      </p:sp>
      <p:sp>
        <p:nvSpPr>
          <p:cNvPr id="150" name="CustomShape 2"/>
          <p:cNvSpPr/>
          <p:nvPr/>
        </p:nvSpPr>
        <p:spPr>
          <a:xfrm>
            <a:off x="457200" y="1600200"/>
            <a:ext cx="8228880" cy="4885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343080" indent="-342360">
              <a:lnSpc>
                <a:spcPct val="100000"/>
              </a:lnSpc>
              <a:spcBef>
                <a:spcPts val="641"/>
              </a:spcBef>
              <a:buClr>
                <a:srgbClr val="000000"/>
              </a:buClr>
              <a:buFont typeface="Arial"/>
              <a:buChar char="•"/>
            </a:pPr>
            <a:r>
              <a:rPr lang="en-US" sz="3200" b="0" strike="noStrike" spc="-1">
                <a:solidFill>
                  <a:srgbClr val="000000"/>
                </a:solidFill>
                <a:latin typeface="Calibri"/>
              </a:rPr>
              <a:t>Data munging, preparation, and processing</a:t>
            </a:r>
            <a:endParaRPr lang="en-IN" sz="3200" b="0" strike="noStrike" spc="-1">
              <a:latin typeface="Arial"/>
            </a:endParaRPr>
          </a:p>
          <a:p>
            <a:pPr marL="743040" lvl="1" indent="-285120">
              <a:lnSpc>
                <a:spcPct val="100000"/>
              </a:lnSpc>
              <a:spcBef>
                <a:spcPts val="561"/>
              </a:spcBef>
              <a:buClr>
                <a:srgbClr val="000000"/>
              </a:buClr>
              <a:buFont typeface="Arial"/>
              <a:buChar char="–"/>
            </a:pPr>
            <a:r>
              <a:rPr lang="en-US" sz="2800" b="0" strike="noStrike" spc="-1">
                <a:solidFill>
                  <a:srgbClr val="000000"/>
                </a:solidFill>
                <a:latin typeface="Calibri"/>
              </a:rPr>
              <a:t>Sorting, MapReduce, Pregel</a:t>
            </a:r>
            <a:endParaRPr lang="en-IN" sz="2800" b="0" strike="noStrike" spc="-1">
              <a:latin typeface="Arial"/>
            </a:endParaRPr>
          </a:p>
          <a:p>
            <a:pPr marL="743040" lvl="1" indent="-285120">
              <a:lnSpc>
                <a:spcPct val="100000"/>
              </a:lnSpc>
              <a:spcBef>
                <a:spcPts val="561"/>
              </a:spcBef>
              <a:buClr>
                <a:srgbClr val="000000"/>
              </a:buClr>
              <a:buFont typeface="Arial"/>
              <a:buChar char="–"/>
            </a:pPr>
            <a:r>
              <a:rPr lang="en-US" sz="2800" b="0" strike="noStrike" spc="-1">
                <a:solidFill>
                  <a:srgbClr val="000000"/>
                </a:solidFill>
                <a:latin typeface="Calibri"/>
              </a:rPr>
              <a:t>Considered data engineering</a:t>
            </a:r>
            <a:endParaRPr lang="en-IN" sz="2800" b="0" strike="noStrike" spc="-1">
              <a:latin typeface="Arial"/>
            </a:endParaRPr>
          </a:p>
          <a:p>
            <a:pPr marL="343080" indent="-342360">
              <a:lnSpc>
                <a:spcPct val="100000"/>
              </a:lnSpc>
              <a:spcBef>
                <a:spcPts val="641"/>
              </a:spcBef>
              <a:buClr>
                <a:srgbClr val="000000"/>
              </a:buClr>
              <a:buFont typeface="Arial"/>
              <a:buChar char="•"/>
            </a:pPr>
            <a:r>
              <a:rPr lang="en-US" sz="3200" b="0" strike="noStrike" spc="-1">
                <a:solidFill>
                  <a:srgbClr val="000000"/>
                </a:solidFill>
                <a:latin typeface="Calibri"/>
              </a:rPr>
              <a:t>Optimization</a:t>
            </a:r>
            <a:endParaRPr lang="en-IN" sz="3200" b="0" strike="noStrike" spc="-1">
              <a:latin typeface="Arial"/>
            </a:endParaRPr>
          </a:p>
          <a:p>
            <a:pPr marL="743040" lvl="1" indent="-285120">
              <a:lnSpc>
                <a:spcPct val="100000"/>
              </a:lnSpc>
              <a:spcBef>
                <a:spcPts val="561"/>
              </a:spcBef>
              <a:buClr>
                <a:srgbClr val="000000"/>
              </a:buClr>
              <a:buFont typeface="Arial"/>
              <a:buChar char="–"/>
            </a:pPr>
            <a:r>
              <a:rPr lang="en-US" sz="2800" b="0" strike="noStrike" spc="-1">
                <a:solidFill>
                  <a:srgbClr val="000000"/>
                </a:solidFill>
                <a:latin typeface="Calibri"/>
              </a:rPr>
              <a:t>Parameter estimation</a:t>
            </a:r>
            <a:endParaRPr lang="en-IN" sz="2800" b="0" strike="noStrike" spc="-1">
              <a:latin typeface="Arial"/>
            </a:endParaRPr>
          </a:p>
          <a:p>
            <a:pPr marL="743040" lvl="1" indent="-285120">
              <a:lnSpc>
                <a:spcPct val="100000"/>
              </a:lnSpc>
              <a:spcBef>
                <a:spcPts val="561"/>
              </a:spcBef>
              <a:buClr>
                <a:srgbClr val="000000"/>
              </a:buClr>
              <a:buFont typeface="Arial"/>
              <a:buChar char="–"/>
            </a:pPr>
            <a:r>
              <a:rPr lang="en-US" sz="2800" b="0" strike="noStrike" spc="-1">
                <a:solidFill>
                  <a:srgbClr val="000000"/>
                </a:solidFill>
                <a:latin typeface="Calibri"/>
              </a:rPr>
              <a:t>Newton’s Method, least squares</a:t>
            </a:r>
            <a:endParaRPr lang="en-IN" sz="2800" b="0" strike="noStrike" spc="-1">
              <a:latin typeface="Arial"/>
            </a:endParaRPr>
          </a:p>
          <a:p>
            <a:pPr marL="343080" indent="-342360">
              <a:lnSpc>
                <a:spcPct val="100000"/>
              </a:lnSpc>
              <a:spcBef>
                <a:spcPts val="641"/>
              </a:spcBef>
              <a:buClr>
                <a:srgbClr val="000000"/>
              </a:buClr>
              <a:buFont typeface="Arial"/>
              <a:buChar char="•"/>
            </a:pPr>
            <a:r>
              <a:rPr lang="en-US" sz="3200" b="0" strike="noStrike" spc="-1">
                <a:solidFill>
                  <a:srgbClr val="000000"/>
                </a:solidFill>
                <a:latin typeface="Calibri"/>
              </a:rPr>
              <a:t>Machine learning</a:t>
            </a:r>
            <a:endParaRPr lang="en-IN" sz="3200" b="0" strike="noStrike" spc="-1">
              <a:latin typeface="Arial"/>
            </a:endParaRPr>
          </a:p>
          <a:p>
            <a:pPr marL="743040" lvl="1" indent="-285120">
              <a:lnSpc>
                <a:spcPct val="100000"/>
              </a:lnSpc>
              <a:spcBef>
                <a:spcPts val="561"/>
              </a:spcBef>
              <a:buClr>
                <a:srgbClr val="000000"/>
              </a:buClr>
              <a:buFont typeface="Arial"/>
              <a:buChar char="–"/>
            </a:pPr>
            <a:r>
              <a:rPr lang="en-US" sz="2800" b="0" strike="noStrike" spc="-1">
                <a:solidFill>
                  <a:srgbClr val="000000"/>
                </a:solidFill>
                <a:latin typeface="Calibri"/>
              </a:rPr>
              <a:t>Predict, classify, cluster</a:t>
            </a:r>
            <a:endParaRPr lang="en-IN" sz="2800" b="0" strike="noStrike" spc="-1">
              <a:latin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CustomShape 1"/>
          <p:cNvSpPr/>
          <p:nvPr/>
        </p:nvSpPr>
        <p:spPr>
          <a:xfrm>
            <a:off x="4572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4400" b="0" strike="noStrike" spc="-1">
                <a:solidFill>
                  <a:srgbClr val="000000"/>
                </a:solidFill>
                <a:latin typeface="Calibri"/>
              </a:rPr>
              <a:t>Data Scientists</a:t>
            </a:r>
            <a:endParaRPr lang="en-IN" sz="4400" b="0" strike="noStrike" spc="-1">
              <a:latin typeface="Arial"/>
            </a:endParaRPr>
          </a:p>
        </p:txBody>
      </p:sp>
      <p:sp>
        <p:nvSpPr>
          <p:cNvPr id="152" name="CustomShape 2"/>
          <p:cNvSpPr/>
          <p:nvPr/>
        </p:nvSpPr>
        <p:spPr>
          <a:xfrm>
            <a:off x="457200" y="1600200"/>
            <a:ext cx="8228880" cy="1333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343080" indent="-342360">
              <a:lnSpc>
                <a:spcPct val="100000"/>
              </a:lnSpc>
              <a:spcBef>
                <a:spcPts val="641"/>
              </a:spcBef>
              <a:buClr>
                <a:srgbClr val="000000"/>
              </a:buClr>
              <a:buFont typeface="Arial"/>
              <a:buChar char="•"/>
            </a:pPr>
            <a:r>
              <a:rPr lang="en-US" sz="3200" b="0" strike="noStrike" spc="-1">
                <a:solidFill>
                  <a:srgbClr val="000000"/>
                </a:solidFill>
                <a:latin typeface="Calibri"/>
              </a:rPr>
              <a:t>Good data scientists use both </a:t>
            </a:r>
            <a:r>
              <a:rPr lang="en-US" sz="3200" b="0" u="sng" strike="noStrike" spc="-1">
                <a:solidFill>
                  <a:srgbClr val="000000"/>
                </a:solidFill>
                <a:uFillTx/>
                <a:latin typeface="Calibri"/>
              </a:rPr>
              <a:t>statistical modeling</a:t>
            </a:r>
            <a:r>
              <a:rPr lang="en-US" sz="3200" b="0" strike="noStrike" spc="-1">
                <a:solidFill>
                  <a:srgbClr val="000000"/>
                </a:solidFill>
                <a:latin typeface="Calibri"/>
              </a:rPr>
              <a:t> and </a:t>
            </a:r>
            <a:r>
              <a:rPr lang="en-US" sz="3200" b="0" u="sng" strike="noStrike" spc="-1">
                <a:solidFill>
                  <a:srgbClr val="000000"/>
                </a:solidFill>
                <a:uFillTx/>
                <a:latin typeface="Calibri"/>
              </a:rPr>
              <a:t>machine learning algorithms</a:t>
            </a:r>
            <a:r>
              <a:rPr lang="en-US" sz="3200" b="0" strike="noStrike" spc="-1">
                <a:solidFill>
                  <a:srgbClr val="000000"/>
                </a:solidFill>
                <a:latin typeface="Calibri"/>
              </a:rPr>
              <a:t>.</a:t>
            </a:r>
            <a:endParaRPr lang="en-IN" sz="3200" b="0" strike="noStrike" spc="-1">
              <a:latin typeface="Arial"/>
            </a:endParaRPr>
          </a:p>
          <a:p>
            <a:pPr>
              <a:lnSpc>
                <a:spcPct val="100000"/>
              </a:lnSpc>
              <a:spcBef>
                <a:spcPts val="641"/>
              </a:spcBef>
            </a:pPr>
            <a:endParaRPr lang="en-IN" sz="3200" b="0" strike="noStrike" spc="-1">
              <a:latin typeface="Arial"/>
            </a:endParaRPr>
          </a:p>
        </p:txBody>
      </p:sp>
      <p:sp>
        <p:nvSpPr>
          <p:cNvPr id="153" name="CustomShape 3"/>
          <p:cNvSpPr/>
          <p:nvPr/>
        </p:nvSpPr>
        <p:spPr>
          <a:xfrm>
            <a:off x="173141" y="2934720"/>
            <a:ext cx="4402978" cy="3191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342900" indent="-342265">
              <a:lnSpc>
                <a:spcPct val="100000"/>
              </a:lnSpc>
              <a:spcBef>
                <a:spcPts val="641"/>
              </a:spcBef>
              <a:buClr>
                <a:srgbClr val="000000"/>
              </a:buClr>
              <a:buFont typeface="Arial"/>
              <a:buChar char="•"/>
            </a:pPr>
            <a:r>
              <a:rPr lang="en-US" sz="2800" b="0" strike="noStrike" spc="-1" dirty="0">
                <a:solidFill>
                  <a:srgbClr val="000000"/>
                </a:solidFill>
                <a:latin typeface="Calibri"/>
                <a:ea typeface="DejaVu Sans"/>
              </a:rPr>
              <a:t>Statisticians:</a:t>
            </a:r>
            <a:endParaRPr lang="en-IN" sz="2800" b="0" strike="noStrike" spc="-1">
              <a:latin typeface="Arial"/>
            </a:endParaRPr>
          </a:p>
          <a:p>
            <a:pPr marL="742950" lvl="1" indent="-285115">
              <a:lnSpc>
                <a:spcPct val="100000"/>
              </a:lnSpc>
              <a:spcBef>
                <a:spcPts val="561"/>
              </a:spcBef>
              <a:buClr>
                <a:srgbClr val="000000"/>
              </a:buClr>
              <a:buFont typeface="Arial"/>
              <a:buChar char="–"/>
            </a:pPr>
            <a:r>
              <a:rPr lang="en-US" sz="2400" b="0" strike="noStrike" spc="-1" dirty="0">
                <a:solidFill>
                  <a:srgbClr val="000000"/>
                </a:solidFill>
                <a:latin typeface="Calibri"/>
                <a:ea typeface="DejaVu Sans"/>
              </a:rPr>
              <a:t>Want to apply parameters to real world scenarios.</a:t>
            </a:r>
            <a:endParaRPr lang="en-IN" sz="2400" b="0" strike="noStrike" spc="-1">
              <a:latin typeface="Arial"/>
            </a:endParaRPr>
          </a:p>
          <a:p>
            <a:pPr marL="742950" lvl="1" indent="-285115">
              <a:lnSpc>
                <a:spcPct val="100000"/>
              </a:lnSpc>
              <a:spcBef>
                <a:spcPts val="561"/>
              </a:spcBef>
              <a:buClr>
                <a:srgbClr val="000000"/>
              </a:buClr>
              <a:buFont typeface="Arial"/>
              <a:buChar char="–"/>
            </a:pPr>
            <a:r>
              <a:rPr lang="en-US" sz="2400" b="0" strike="noStrike" spc="-1" dirty="0">
                <a:solidFill>
                  <a:srgbClr val="000000"/>
                </a:solidFill>
                <a:latin typeface="Calibri"/>
                <a:ea typeface="DejaVu Sans"/>
              </a:rPr>
              <a:t>Provide confidence intervals and have uncertainty in these.</a:t>
            </a:r>
            <a:endParaRPr lang="en-IN" sz="2400" b="0" strike="noStrike" spc="-1">
              <a:latin typeface="Arial"/>
            </a:endParaRPr>
          </a:p>
          <a:p>
            <a:pPr marL="742950" lvl="1" indent="-285115">
              <a:lnSpc>
                <a:spcPct val="100000"/>
              </a:lnSpc>
              <a:spcBef>
                <a:spcPts val="561"/>
              </a:spcBef>
              <a:buClr>
                <a:srgbClr val="000000"/>
              </a:buClr>
              <a:buFont typeface="Arial"/>
              <a:buChar char="–"/>
            </a:pPr>
            <a:r>
              <a:rPr lang="en-US" sz="2400" b="0" strike="noStrike" spc="-1" dirty="0">
                <a:solidFill>
                  <a:srgbClr val="000000"/>
                </a:solidFill>
                <a:latin typeface="Calibri"/>
                <a:ea typeface="DejaVu Sans"/>
              </a:rPr>
              <a:t>Make explicit assumptions about data generation.</a:t>
            </a:r>
            <a:endParaRPr lang="en-IN" sz="2400" b="0" strike="noStrike" spc="-1">
              <a:latin typeface="Arial"/>
            </a:endParaRPr>
          </a:p>
        </p:txBody>
      </p:sp>
      <p:sp>
        <p:nvSpPr>
          <p:cNvPr id="154" name="CustomShape 4"/>
          <p:cNvSpPr/>
          <p:nvPr/>
        </p:nvSpPr>
        <p:spPr>
          <a:xfrm>
            <a:off x="4648320" y="2934720"/>
            <a:ext cx="4037760" cy="3191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343080" indent="-342360">
              <a:lnSpc>
                <a:spcPct val="100000"/>
              </a:lnSpc>
              <a:spcBef>
                <a:spcPts val="439"/>
              </a:spcBef>
              <a:buClr>
                <a:srgbClr val="000000"/>
              </a:buClr>
              <a:buFont typeface="Arial"/>
              <a:buChar char="•"/>
            </a:pPr>
            <a:r>
              <a:rPr lang="en-US" sz="2200" b="0" strike="noStrike" spc="-1">
                <a:solidFill>
                  <a:srgbClr val="000000"/>
                </a:solidFill>
                <a:latin typeface="Calibri"/>
                <a:ea typeface="DejaVu Sans"/>
              </a:rPr>
              <a:t>Software engineers:</a:t>
            </a:r>
            <a:endParaRPr lang="en-IN" sz="2200" b="0" strike="noStrike" spc="-1">
              <a:latin typeface="Arial"/>
            </a:endParaRPr>
          </a:p>
          <a:p>
            <a:pPr marL="743040" lvl="1" indent="-285120">
              <a:lnSpc>
                <a:spcPct val="100000"/>
              </a:lnSpc>
              <a:spcBef>
                <a:spcPts val="439"/>
              </a:spcBef>
              <a:buClr>
                <a:srgbClr val="000000"/>
              </a:buClr>
              <a:buFont typeface="Arial"/>
              <a:buChar char="–"/>
            </a:pPr>
            <a:r>
              <a:rPr lang="en-US" sz="2200" b="0" strike="noStrike" spc="-1">
                <a:solidFill>
                  <a:srgbClr val="000000"/>
                </a:solidFill>
                <a:latin typeface="Calibri"/>
                <a:ea typeface="DejaVu Sans"/>
              </a:rPr>
              <a:t>Want to create production code into a model without interpret parameters.</a:t>
            </a:r>
            <a:endParaRPr lang="en-IN" sz="2200" b="0" strike="noStrike" spc="-1">
              <a:latin typeface="Arial"/>
            </a:endParaRPr>
          </a:p>
          <a:p>
            <a:pPr marL="743040" lvl="1" indent="-285120">
              <a:lnSpc>
                <a:spcPct val="100000"/>
              </a:lnSpc>
              <a:spcBef>
                <a:spcPts val="439"/>
              </a:spcBef>
              <a:buClr>
                <a:srgbClr val="000000"/>
              </a:buClr>
              <a:buFont typeface="Arial"/>
              <a:buChar char="–"/>
            </a:pPr>
            <a:r>
              <a:rPr lang="en-US" sz="2200" b="0" strike="noStrike" spc="-1">
                <a:solidFill>
                  <a:srgbClr val="000000"/>
                </a:solidFill>
                <a:latin typeface="Calibri"/>
                <a:ea typeface="DejaVu Sans"/>
              </a:rPr>
              <a:t>Machine learning algorithms don’t have notions of uncertainty.</a:t>
            </a:r>
            <a:endParaRPr lang="en-IN" sz="2200" b="0" strike="noStrike" spc="-1">
              <a:latin typeface="Arial"/>
            </a:endParaRPr>
          </a:p>
          <a:p>
            <a:pPr marL="743040" lvl="1" indent="-285120">
              <a:lnSpc>
                <a:spcPct val="100000"/>
              </a:lnSpc>
              <a:spcBef>
                <a:spcPts val="439"/>
              </a:spcBef>
              <a:buClr>
                <a:srgbClr val="000000"/>
              </a:buClr>
              <a:buFont typeface="Arial"/>
              <a:buChar char="–"/>
            </a:pPr>
            <a:r>
              <a:rPr lang="en-US" sz="2200" b="0" strike="noStrike" spc="-1">
                <a:solidFill>
                  <a:srgbClr val="000000"/>
                </a:solidFill>
                <a:latin typeface="Calibri"/>
                <a:ea typeface="DejaVu Sans"/>
              </a:rPr>
              <a:t>Don</a:t>
            </a:r>
            <a:r>
              <a:rPr lang="fr-FR" sz="2200" b="0" strike="noStrike" spc="-1">
                <a:solidFill>
                  <a:srgbClr val="000000"/>
                </a:solidFill>
                <a:latin typeface="Calibri"/>
                <a:ea typeface="DejaVu Sans"/>
              </a:rPr>
              <a:t>’</a:t>
            </a:r>
            <a:r>
              <a:rPr lang="en-US" sz="2200" b="0" strike="noStrike" spc="-1">
                <a:solidFill>
                  <a:srgbClr val="000000"/>
                </a:solidFill>
                <a:latin typeface="Calibri"/>
                <a:ea typeface="DejaVu Sans"/>
              </a:rPr>
              <a:t>t make assumptions of probability distribution – implicit.</a:t>
            </a:r>
            <a:endParaRPr lang="en-IN" sz="2200" b="0" strike="noStrike" spc="-1">
              <a:latin typeface="Arial"/>
            </a:endParaRPr>
          </a:p>
          <a:p>
            <a:pPr>
              <a:lnSpc>
                <a:spcPct val="100000"/>
              </a:lnSpc>
              <a:spcBef>
                <a:spcPts val="439"/>
              </a:spcBef>
            </a:pPr>
            <a:endParaRPr lang="en-IN" sz="2200" b="0" strike="noStrike" spc="-1">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CustomShape 1"/>
          <p:cNvSpPr/>
          <p:nvPr/>
        </p:nvSpPr>
        <p:spPr>
          <a:xfrm>
            <a:off x="4572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4400" b="0" strike="noStrike" spc="-1">
                <a:solidFill>
                  <a:srgbClr val="000000"/>
                </a:solidFill>
                <a:latin typeface="Calibri"/>
              </a:rPr>
              <a:t>Big Data and Data Science Hype</a:t>
            </a:r>
            <a:endParaRPr lang="en-IN" sz="4400" b="0" strike="noStrike" spc="-1">
              <a:latin typeface="Arial"/>
            </a:endParaRPr>
          </a:p>
        </p:txBody>
      </p:sp>
      <p:sp>
        <p:nvSpPr>
          <p:cNvPr id="88" name="CustomShape 2"/>
          <p:cNvSpPr/>
          <p:nvPr/>
        </p:nvSpPr>
        <p:spPr>
          <a:xfrm>
            <a:off x="457200" y="1600200"/>
            <a:ext cx="8228880" cy="452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343080" indent="-342360">
              <a:lnSpc>
                <a:spcPct val="100000"/>
              </a:lnSpc>
              <a:spcBef>
                <a:spcPts val="641"/>
              </a:spcBef>
              <a:buClr>
                <a:srgbClr val="000000"/>
              </a:buClr>
              <a:buFont typeface="Arial"/>
              <a:buChar char="•"/>
            </a:pPr>
            <a:r>
              <a:rPr lang="en-US" sz="3200" b="0" strike="noStrike" spc="-1">
                <a:solidFill>
                  <a:srgbClr val="000000"/>
                </a:solidFill>
                <a:latin typeface="Calibri"/>
              </a:rPr>
              <a:t>Big Data, how big? </a:t>
            </a:r>
            <a:endParaRPr lang="en-IN" sz="3200" b="0" strike="noStrike" spc="-1">
              <a:latin typeface="Arial"/>
            </a:endParaRPr>
          </a:p>
          <a:p>
            <a:pPr marL="343080" indent="-342360">
              <a:lnSpc>
                <a:spcPct val="100000"/>
              </a:lnSpc>
              <a:spcBef>
                <a:spcPts val="641"/>
              </a:spcBef>
              <a:buClr>
                <a:srgbClr val="000000"/>
              </a:buClr>
              <a:buFont typeface="Arial"/>
              <a:buChar char="•"/>
            </a:pPr>
            <a:r>
              <a:rPr lang="en-US" sz="3200" b="0" strike="noStrike" spc="-1">
                <a:solidFill>
                  <a:srgbClr val="000000"/>
                </a:solidFill>
                <a:latin typeface="Calibri"/>
              </a:rPr>
              <a:t>Data Science, who is doing it? </a:t>
            </a:r>
            <a:endParaRPr lang="en-IN" sz="3200" b="0" strike="noStrike" spc="-1">
              <a:latin typeface="Arial"/>
            </a:endParaRPr>
          </a:p>
          <a:p>
            <a:pPr marL="343080" indent="-342360">
              <a:lnSpc>
                <a:spcPct val="100000"/>
              </a:lnSpc>
              <a:spcBef>
                <a:spcPts val="641"/>
              </a:spcBef>
              <a:buClr>
                <a:srgbClr val="000000"/>
              </a:buClr>
              <a:buFont typeface="Arial"/>
              <a:buChar char="•"/>
            </a:pPr>
            <a:r>
              <a:rPr lang="en-US" sz="3200" b="0" strike="noStrike" spc="-1">
                <a:solidFill>
                  <a:srgbClr val="000000"/>
                </a:solidFill>
                <a:latin typeface="Calibri"/>
              </a:rPr>
              <a:t>Academia have been doing this for years</a:t>
            </a:r>
            <a:endParaRPr lang="en-IN" sz="3200" b="0" strike="noStrike" spc="-1">
              <a:latin typeface="Arial"/>
            </a:endParaRPr>
          </a:p>
          <a:p>
            <a:pPr marL="343080" indent="-342360">
              <a:lnSpc>
                <a:spcPct val="100000"/>
              </a:lnSpc>
              <a:spcBef>
                <a:spcPts val="641"/>
              </a:spcBef>
              <a:buClr>
                <a:srgbClr val="000000"/>
              </a:buClr>
              <a:buFont typeface="Arial"/>
              <a:buChar char="•"/>
            </a:pPr>
            <a:r>
              <a:rPr lang="en-US" sz="3200" b="0" strike="noStrike" spc="-1">
                <a:solidFill>
                  <a:srgbClr val="000000"/>
                </a:solidFill>
                <a:latin typeface="Calibri"/>
              </a:rPr>
              <a:t>Statisticians have been doing this work.</a:t>
            </a:r>
            <a:endParaRPr lang="en-IN" sz="3200" b="0" strike="noStrike" spc="-1">
              <a:latin typeface="Arial"/>
            </a:endParaRPr>
          </a:p>
          <a:p>
            <a:pPr algn="ctr">
              <a:lnSpc>
                <a:spcPct val="100000"/>
              </a:lnSpc>
              <a:spcBef>
                <a:spcPts val="641"/>
              </a:spcBef>
              <a:tabLst>
                <a:tab pos="0" algn="l"/>
              </a:tabLst>
            </a:pPr>
            <a:r>
              <a:rPr lang="en-US" sz="3200" b="0" u="sng" strike="noStrike" spc="-1">
                <a:solidFill>
                  <a:srgbClr val="000000"/>
                </a:solidFill>
                <a:uFillTx/>
                <a:latin typeface="Calibri"/>
              </a:rPr>
              <a:t>Conclusion</a:t>
            </a:r>
            <a:r>
              <a:rPr lang="en-US" sz="3200" b="0" strike="noStrike" spc="-1">
                <a:solidFill>
                  <a:srgbClr val="000000"/>
                </a:solidFill>
                <a:latin typeface="Calibri"/>
              </a:rPr>
              <a:t>: The terms have lost their basic meaning and now are too ambiguous, thus, today they are now meaningless.</a:t>
            </a:r>
            <a:endParaRPr lang="en-IN" sz="3200" b="0" strike="noStrike" spc="-1">
              <a:latin typeface="Arial"/>
            </a:endParaRPr>
          </a:p>
          <a:p>
            <a:pPr>
              <a:lnSpc>
                <a:spcPct val="100000"/>
              </a:lnSpc>
              <a:spcBef>
                <a:spcPts val="641"/>
              </a:spcBef>
              <a:tabLst>
                <a:tab pos="0" algn="l"/>
              </a:tabLst>
            </a:pPr>
            <a:endParaRPr lang="en-IN" sz="3200" b="0" strike="noStrike" spc="-1">
              <a:latin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CustomShape 1"/>
          <p:cNvSpPr/>
          <p:nvPr/>
        </p:nvSpPr>
        <p:spPr>
          <a:xfrm>
            <a:off x="4572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4400" b="0" strike="noStrike" spc="-1">
                <a:solidFill>
                  <a:srgbClr val="000000"/>
                </a:solidFill>
                <a:latin typeface="Calibri"/>
              </a:rPr>
              <a:t>Linear Regression (supervised)</a:t>
            </a:r>
            <a:endParaRPr lang="en-IN" sz="4400" b="0" strike="noStrike" spc="-1">
              <a:latin typeface="Arial"/>
            </a:endParaRPr>
          </a:p>
        </p:txBody>
      </p:sp>
      <p:sp>
        <p:nvSpPr>
          <p:cNvPr id="156" name="CustomShape 2"/>
          <p:cNvSpPr/>
          <p:nvPr/>
        </p:nvSpPr>
        <p:spPr>
          <a:xfrm>
            <a:off x="457200" y="1600200"/>
            <a:ext cx="8228880" cy="452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343080" indent="-342360">
              <a:lnSpc>
                <a:spcPct val="100000"/>
              </a:lnSpc>
              <a:spcBef>
                <a:spcPts val="641"/>
              </a:spcBef>
              <a:buClr>
                <a:srgbClr val="000000"/>
              </a:buClr>
              <a:buFont typeface="Arial"/>
              <a:buChar char="•"/>
            </a:pPr>
            <a:r>
              <a:rPr lang="en-US" sz="3200" b="0" strike="noStrike" spc="-1">
                <a:solidFill>
                  <a:srgbClr val="000000"/>
                </a:solidFill>
                <a:latin typeface="Calibri"/>
              </a:rPr>
              <a:t>Determine if there is causation and build a model if we think so.</a:t>
            </a:r>
            <a:endParaRPr lang="en-IN" sz="3200" b="0" strike="noStrike" spc="-1">
              <a:latin typeface="Arial"/>
            </a:endParaRPr>
          </a:p>
          <a:p>
            <a:pPr marL="343080" indent="-342360">
              <a:lnSpc>
                <a:spcPct val="100000"/>
              </a:lnSpc>
              <a:spcBef>
                <a:spcPts val="641"/>
              </a:spcBef>
              <a:buClr>
                <a:srgbClr val="000000"/>
              </a:buClr>
              <a:buFont typeface="Arial"/>
              <a:buChar char="•"/>
            </a:pPr>
            <a:r>
              <a:rPr lang="en-US" sz="3200" b="0" strike="noStrike" spc="-1">
                <a:solidFill>
                  <a:srgbClr val="000000"/>
                </a:solidFill>
                <a:latin typeface="Calibri"/>
              </a:rPr>
              <a:t>Does X (explanatory var) cause Y (response var)?</a:t>
            </a:r>
            <a:endParaRPr lang="en-IN" sz="3200" b="0" strike="noStrike" spc="-1">
              <a:latin typeface="Arial"/>
            </a:endParaRPr>
          </a:p>
          <a:p>
            <a:pPr marL="343080" indent="-342360">
              <a:lnSpc>
                <a:spcPct val="100000"/>
              </a:lnSpc>
              <a:spcBef>
                <a:spcPts val="641"/>
              </a:spcBef>
              <a:buClr>
                <a:srgbClr val="000000"/>
              </a:buClr>
              <a:buFont typeface="Arial"/>
              <a:buChar char="•"/>
            </a:pPr>
            <a:r>
              <a:rPr lang="en-US" sz="3200" b="0" strike="noStrike" spc="-1">
                <a:solidFill>
                  <a:srgbClr val="000000"/>
                </a:solidFill>
                <a:latin typeface="Calibri"/>
              </a:rPr>
              <a:t>Assumptions:</a:t>
            </a:r>
            <a:endParaRPr lang="en-IN" sz="3200" b="0" strike="noStrike" spc="-1">
              <a:latin typeface="Arial"/>
            </a:endParaRPr>
          </a:p>
          <a:p>
            <a:pPr marL="743040" lvl="1" indent="-285120">
              <a:lnSpc>
                <a:spcPct val="100000"/>
              </a:lnSpc>
              <a:spcBef>
                <a:spcPts val="561"/>
              </a:spcBef>
              <a:buClr>
                <a:srgbClr val="000000"/>
              </a:buClr>
              <a:buFont typeface="Arial"/>
              <a:buChar char="–"/>
            </a:pPr>
            <a:r>
              <a:rPr lang="en-US" sz="2800" b="0" strike="noStrike" spc="-1">
                <a:solidFill>
                  <a:srgbClr val="000000"/>
                </a:solidFill>
                <a:latin typeface="Calibri"/>
              </a:rPr>
              <a:t>Quantitative variables</a:t>
            </a:r>
            <a:endParaRPr lang="en-IN" sz="2800" b="0" strike="noStrike" spc="-1">
              <a:latin typeface="Arial"/>
            </a:endParaRPr>
          </a:p>
          <a:p>
            <a:pPr marL="743040" lvl="1" indent="-285120">
              <a:lnSpc>
                <a:spcPct val="100000"/>
              </a:lnSpc>
              <a:spcBef>
                <a:spcPts val="561"/>
              </a:spcBef>
              <a:buClr>
                <a:srgbClr val="000000"/>
              </a:buClr>
              <a:buFont typeface="Arial"/>
              <a:buChar char="–"/>
            </a:pPr>
            <a:r>
              <a:rPr lang="en-US" sz="2800" b="0" strike="noStrike" spc="-1">
                <a:solidFill>
                  <a:srgbClr val="000000"/>
                </a:solidFill>
                <a:latin typeface="Calibri"/>
              </a:rPr>
              <a:t>Linear form</a:t>
            </a:r>
            <a:endParaRPr lang="en-IN" sz="2800" b="0" strike="noStrike" spc="-1">
              <a:latin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CustomShape 1"/>
          <p:cNvSpPr/>
          <p:nvPr/>
        </p:nvSpPr>
        <p:spPr>
          <a:xfrm>
            <a:off x="4572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4400" b="0" strike="noStrike" spc="-1">
                <a:solidFill>
                  <a:srgbClr val="000000"/>
                </a:solidFill>
                <a:latin typeface="Calibri"/>
              </a:rPr>
              <a:t>Linear Regression (supervised)</a:t>
            </a:r>
            <a:endParaRPr lang="en-IN" sz="4400" b="0" strike="noStrike" spc="-1">
              <a:latin typeface="Arial"/>
            </a:endParaRPr>
          </a:p>
        </p:txBody>
      </p:sp>
      <p:sp>
        <p:nvSpPr>
          <p:cNvPr id="158" name="CustomShape 2"/>
          <p:cNvSpPr/>
          <p:nvPr/>
        </p:nvSpPr>
        <p:spPr>
          <a:xfrm>
            <a:off x="457200" y="1600200"/>
            <a:ext cx="8228880" cy="452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86000"/>
          </a:bodyPr>
          <a:lstStyle/>
          <a:p>
            <a:pPr marL="343080" indent="-342360">
              <a:lnSpc>
                <a:spcPct val="100000"/>
              </a:lnSpc>
              <a:spcBef>
                <a:spcPts val="641"/>
              </a:spcBef>
              <a:buClr>
                <a:srgbClr val="000000"/>
              </a:buClr>
              <a:buFont typeface="Arial"/>
              <a:buChar char="•"/>
            </a:pPr>
            <a:r>
              <a:rPr lang="en-US" sz="3200" b="0" strike="noStrike" spc="-1">
                <a:solidFill>
                  <a:srgbClr val="000000"/>
                </a:solidFill>
                <a:latin typeface="Calibri"/>
              </a:rPr>
              <a:t>Steps:</a:t>
            </a:r>
            <a:endParaRPr lang="en-IN" sz="3200" b="0" strike="noStrike" spc="-1">
              <a:latin typeface="Arial"/>
            </a:endParaRPr>
          </a:p>
          <a:p>
            <a:pPr marL="743040" lvl="1" indent="-285120">
              <a:lnSpc>
                <a:spcPct val="100000"/>
              </a:lnSpc>
              <a:spcBef>
                <a:spcPts val="561"/>
              </a:spcBef>
              <a:buClr>
                <a:srgbClr val="000000"/>
              </a:buClr>
              <a:buFont typeface="Arial"/>
              <a:buChar char="–"/>
            </a:pPr>
            <a:r>
              <a:rPr lang="en-US" sz="2800" b="0" strike="noStrike" spc="-1">
                <a:solidFill>
                  <a:srgbClr val="000000"/>
                </a:solidFill>
                <a:latin typeface="Calibri"/>
              </a:rPr>
              <a:t>Create a scatterplot of data</a:t>
            </a:r>
            <a:endParaRPr lang="en-IN" sz="2800" b="0" strike="noStrike" spc="-1">
              <a:latin typeface="Arial"/>
            </a:endParaRPr>
          </a:p>
          <a:p>
            <a:pPr marL="743040" lvl="1" indent="-285120">
              <a:lnSpc>
                <a:spcPct val="100000"/>
              </a:lnSpc>
              <a:spcBef>
                <a:spcPts val="561"/>
              </a:spcBef>
              <a:buClr>
                <a:srgbClr val="000000"/>
              </a:buClr>
              <a:buFont typeface="Arial"/>
              <a:buChar char="–"/>
            </a:pPr>
            <a:r>
              <a:rPr lang="en-US" sz="2800" b="0" strike="noStrike" spc="-1">
                <a:solidFill>
                  <a:srgbClr val="000000"/>
                </a:solidFill>
                <a:latin typeface="Calibri"/>
              </a:rPr>
              <a:t>Ensure that data looks linear (maybe apply transformation?)</a:t>
            </a:r>
            <a:endParaRPr lang="en-IN" sz="2800" b="0" strike="noStrike" spc="-1">
              <a:latin typeface="Arial"/>
            </a:endParaRPr>
          </a:p>
          <a:p>
            <a:pPr marL="743040" lvl="1" indent="-285120">
              <a:lnSpc>
                <a:spcPct val="100000"/>
              </a:lnSpc>
              <a:spcBef>
                <a:spcPts val="561"/>
              </a:spcBef>
              <a:buClr>
                <a:srgbClr val="000000"/>
              </a:buClr>
              <a:buFont typeface="Arial"/>
              <a:buChar char="–"/>
            </a:pPr>
            <a:r>
              <a:rPr lang="en-US" sz="2800" b="0" strike="noStrike" spc="-1">
                <a:solidFill>
                  <a:srgbClr val="000000"/>
                </a:solidFill>
                <a:latin typeface="Calibri"/>
              </a:rPr>
              <a:t>Find “line of least squares” or fit line.</a:t>
            </a:r>
            <a:endParaRPr lang="en-IN" sz="2800" b="0" strike="noStrike" spc="-1">
              <a:latin typeface="Arial"/>
            </a:endParaRPr>
          </a:p>
          <a:p>
            <a:pPr marL="1143000" lvl="2" indent="-227880">
              <a:lnSpc>
                <a:spcPct val="100000"/>
              </a:lnSpc>
              <a:spcBef>
                <a:spcPts val="479"/>
              </a:spcBef>
              <a:buClr>
                <a:srgbClr val="000000"/>
              </a:buClr>
              <a:buFont typeface="Arial"/>
              <a:buChar char="•"/>
            </a:pPr>
            <a:r>
              <a:rPr lang="en-US" sz="2400" b="0" strike="noStrike" spc="-1">
                <a:solidFill>
                  <a:srgbClr val="000000"/>
                </a:solidFill>
                <a:latin typeface="Calibri"/>
              </a:rPr>
              <a:t>This is the line that has the lowest sum of all of the residuals (actual values – expected values)</a:t>
            </a:r>
            <a:endParaRPr lang="en-IN" sz="2400" b="0" strike="noStrike" spc="-1">
              <a:latin typeface="Arial"/>
            </a:endParaRPr>
          </a:p>
          <a:p>
            <a:pPr marL="743040" lvl="1" indent="-285120">
              <a:lnSpc>
                <a:spcPct val="100000"/>
              </a:lnSpc>
              <a:spcBef>
                <a:spcPts val="561"/>
              </a:spcBef>
              <a:buClr>
                <a:srgbClr val="000000"/>
              </a:buClr>
              <a:buFont typeface="Arial"/>
              <a:buChar char="–"/>
            </a:pPr>
            <a:r>
              <a:rPr lang="en-US" sz="2800" b="0" strike="noStrike" spc="-1">
                <a:solidFill>
                  <a:srgbClr val="000000"/>
                </a:solidFill>
                <a:latin typeface="Calibri"/>
              </a:rPr>
              <a:t>Check your model for “goodness” with R-squared, p-values, etc.</a:t>
            </a:r>
            <a:endParaRPr lang="en-IN" sz="2800" b="0" strike="noStrike" spc="-1">
              <a:latin typeface="Arial"/>
            </a:endParaRPr>
          </a:p>
          <a:p>
            <a:pPr marL="743040" lvl="1" indent="-285120">
              <a:lnSpc>
                <a:spcPct val="100000"/>
              </a:lnSpc>
              <a:spcBef>
                <a:spcPts val="561"/>
              </a:spcBef>
              <a:buClr>
                <a:srgbClr val="000000"/>
              </a:buClr>
              <a:buFont typeface="Arial"/>
              <a:buChar char="–"/>
            </a:pPr>
            <a:r>
              <a:rPr lang="en-US" sz="2800" b="0" strike="noStrike" spc="-1">
                <a:solidFill>
                  <a:srgbClr val="000000"/>
                </a:solidFill>
                <a:latin typeface="Calibri"/>
              </a:rPr>
              <a:t>Apply your model within reason.</a:t>
            </a:r>
            <a:endParaRPr lang="en-IN" sz="2800" b="0" strike="noStrike" spc="-1">
              <a:latin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CustomShape 1"/>
          <p:cNvSpPr/>
          <p:nvPr/>
        </p:nvSpPr>
        <p:spPr>
          <a:xfrm>
            <a:off x="4572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fontScale="70000"/>
          </a:bodyPr>
          <a:lstStyle/>
          <a:p>
            <a:pPr algn="ctr">
              <a:lnSpc>
                <a:spcPct val="100000"/>
              </a:lnSpc>
            </a:pPr>
            <a:r>
              <a:rPr lang="en-US" sz="4400" b="0" strike="noStrike" spc="-1">
                <a:solidFill>
                  <a:srgbClr val="000000"/>
                </a:solidFill>
                <a:latin typeface="Calibri"/>
              </a:rPr>
              <a:t>k-Nearest Neighbor/k-NN (supervised)</a:t>
            </a:r>
            <a:endParaRPr lang="en-IN" sz="4400" b="0" strike="noStrike" spc="-1">
              <a:latin typeface="Arial"/>
            </a:endParaRPr>
          </a:p>
        </p:txBody>
      </p:sp>
      <p:sp>
        <p:nvSpPr>
          <p:cNvPr id="160" name="CustomShape 2"/>
          <p:cNvSpPr/>
          <p:nvPr/>
        </p:nvSpPr>
        <p:spPr>
          <a:xfrm>
            <a:off x="457200" y="1600200"/>
            <a:ext cx="8228880" cy="452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77000"/>
          </a:bodyPr>
          <a:lstStyle/>
          <a:p>
            <a:pPr marL="343080" indent="-342360">
              <a:lnSpc>
                <a:spcPct val="100000"/>
              </a:lnSpc>
              <a:spcBef>
                <a:spcPts val="641"/>
              </a:spcBef>
              <a:buClr>
                <a:srgbClr val="000000"/>
              </a:buClr>
              <a:buFont typeface="Arial"/>
              <a:buChar char="•"/>
            </a:pPr>
            <a:r>
              <a:rPr lang="en-US" sz="3200" b="0" strike="noStrike" spc="-1">
                <a:solidFill>
                  <a:srgbClr val="000000"/>
                </a:solidFill>
                <a:latin typeface="Calibri"/>
              </a:rPr>
              <a:t>Used when you have many objects that are classified into categories but have some unclassified objects (e.g. movie ratings).</a:t>
            </a:r>
            <a:endParaRPr lang="en-IN" sz="3200" b="0" strike="noStrike" spc="-1">
              <a:latin typeface="Arial"/>
            </a:endParaRPr>
          </a:p>
          <a:p>
            <a:pPr marL="343080" indent="-342360">
              <a:lnSpc>
                <a:spcPct val="100000"/>
              </a:lnSpc>
              <a:spcBef>
                <a:spcPts val="641"/>
              </a:spcBef>
              <a:buClr>
                <a:srgbClr val="000000"/>
              </a:buClr>
              <a:buFont typeface="Arial"/>
              <a:buChar char="•"/>
            </a:pPr>
            <a:r>
              <a:rPr lang="en-US" sz="3200" b="0" strike="noStrike" spc="-1">
                <a:solidFill>
                  <a:srgbClr val="000000"/>
                </a:solidFill>
                <a:latin typeface="Calibri"/>
              </a:rPr>
              <a:t>Assumptions:</a:t>
            </a:r>
            <a:endParaRPr lang="en-IN" sz="3200" b="0" strike="noStrike" spc="-1">
              <a:latin typeface="Arial"/>
            </a:endParaRPr>
          </a:p>
          <a:p>
            <a:pPr marL="743040" lvl="1" indent="-285120">
              <a:lnSpc>
                <a:spcPct val="100000"/>
              </a:lnSpc>
              <a:spcBef>
                <a:spcPts val="561"/>
              </a:spcBef>
              <a:buClr>
                <a:srgbClr val="000000"/>
              </a:buClr>
              <a:buFont typeface="Arial"/>
              <a:buChar char="–"/>
            </a:pPr>
            <a:r>
              <a:rPr lang="en-US" sz="2800" b="0" strike="noStrike" spc="-1">
                <a:solidFill>
                  <a:srgbClr val="000000"/>
                </a:solidFill>
                <a:latin typeface="Calibri"/>
              </a:rPr>
              <a:t>Data is of the type where “distance” make sense.</a:t>
            </a:r>
            <a:endParaRPr lang="en-IN" sz="2800" b="0" strike="noStrike" spc="-1">
              <a:latin typeface="Arial"/>
            </a:endParaRPr>
          </a:p>
          <a:p>
            <a:pPr marL="743040" lvl="1" indent="-285120">
              <a:lnSpc>
                <a:spcPct val="100000"/>
              </a:lnSpc>
              <a:spcBef>
                <a:spcPts val="561"/>
              </a:spcBef>
              <a:buClr>
                <a:srgbClr val="000000"/>
              </a:buClr>
              <a:buFont typeface="Arial"/>
              <a:buChar char="–"/>
            </a:pPr>
            <a:r>
              <a:rPr lang="en-US" sz="2800" b="0" strike="noStrike" spc="-1">
                <a:solidFill>
                  <a:srgbClr val="000000"/>
                </a:solidFill>
                <a:latin typeface="Calibri"/>
              </a:rPr>
              <a:t>Training data is in two or more classes.</a:t>
            </a:r>
            <a:endParaRPr lang="en-IN" sz="2800" b="0" strike="noStrike" spc="-1">
              <a:latin typeface="Arial"/>
            </a:endParaRPr>
          </a:p>
          <a:p>
            <a:pPr marL="743040" lvl="1" indent="-285120">
              <a:lnSpc>
                <a:spcPct val="100000"/>
              </a:lnSpc>
              <a:spcBef>
                <a:spcPts val="561"/>
              </a:spcBef>
              <a:buClr>
                <a:srgbClr val="000000"/>
              </a:buClr>
              <a:buFont typeface="Arial"/>
              <a:buChar char="–"/>
            </a:pPr>
            <a:r>
              <a:rPr lang="en-US" sz="2800" b="0" strike="noStrike" spc="-1">
                <a:solidFill>
                  <a:srgbClr val="000000"/>
                </a:solidFill>
                <a:latin typeface="Calibri"/>
              </a:rPr>
              <a:t>Observed features and the labels are associated (not necessarily).</a:t>
            </a:r>
            <a:endParaRPr lang="en-IN" sz="2800" b="0" strike="noStrike" spc="-1">
              <a:latin typeface="Arial"/>
            </a:endParaRPr>
          </a:p>
          <a:p>
            <a:pPr marL="743040" lvl="1" indent="-285120">
              <a:lnSpc>
                <a:spcPct val="100000"/>
              </a:lnSpc>
              <a:spcBef>
                <a:spcPts val="561"/>
              </a:spcBef>
              <a:buClr>
                <a:srgbClr val="000000"/>
              </a:buClr>
              <a:buFont typeface="Arial"/>
              <a:buChar char="–"/>
            </a:pPr>
            <a:r>
              <a:rPr lang="en-US" sz="2800" b="0" strike="noStrike" spc="-1">
                <a:solidFill>
                  <a:srgbClr val="000000"/>
                </a:solidFill>
                <a:latin typeface="Calibri"/>
              </a:rPr>
              <a:t>You pick k.</a:t>
            </a:r>
            <a:endParaRPr lang="en-IN" sz="2800" b="0" strike="noStrike" spc="-1">
              <a:latin typeface="Arial"/>
            </a:endParaRPr>
          </a:p>
          <a:p>
            <a:pPr>
              <a:lnSpc>
                <a:spcPct val="100000"/>
              </a:lnSpc>
              <a:spcBef>
                <a:spcPts val="641"/>
              </a:spcBef>
            </a:pPr>
            <a:endParaRPr lang="en-IN" sz="2800" b="0" strike="noStrike" spc="-1">
              <a:latin typeface="Arial"/>
            </a:endParaRPr>
          </a:p>
          <a:p>
            <a:pPr>
              <a:lnSpc>
                <a:spcPct val="100000"/>
              </a:lnSpc>
              <a:spcBef>
                <a:spcPts val="641"/>
              </a:spcBef>
            </a:pPr>
            <a:endParaRPr lang="en-IN" sz="2800" b="0" strike="noStrike" spc="-1">
              <a:latin typeface="Arial"/>
            </a:endParaRPr>
          </a:p>
          <a:p>
            <a:pPr>
              <a:lnSpc>
                <a:spcPct val="100000"/>
              </a:lnSpc>
              <a:spcBef>
                <a:spcPts val="641"/>
              </a:spcBef>
            </a:pPr>
            <a:endParaRPr lang="en-IN" sz="2800" b="0" strike="noStrike" spc="-1">
              <a:latin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CustomShape 1"/>
          <p:cNvSpPr/>
          <p:nvPr/>
        </p:nvSpPr>
        <p:spPr>
          <a:xfrm>
            <a:off x="4572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fontScale="70000"/>
          </a:bodyPr>
          <a:lstStyle/>
          <a:p>
            <a:pPr algn="ctr">
              <a:lnSpc>
                <a:spcPct val="100000"/>
              </a:lnSpc>
            </a:pPr>
            <a:r>
              <a:rPr lang="en-US" sz="4400" b="0" strike="noStrike" spc="-1">
                <a:solidFill>
                  <a:srgbClr val="000000"/>
                </a:solidFill>
                <a:latin typeface="Calibri"/>
              </a:rPr>
              <a:t>k-Nearest Neighbor/k-NN (supervised)</a:t>
            </a:r>
            <a:endParaRPr lang="en-IN" sz="4400" b="0" strike="noStrike" spc="-1">
              <a:latin typeface="Arial"/>
            </a:endParaRPr>
          </a:p>
        </p:txBody>
      </p:sp>
      <p:sp>
        <p:nvSpPr>
          <p:cNvPr id="162" name="CustomShape 2"/>
          <p:cNvSpPr/>
          <p:nvPr/>
        </p:nvSpPr>
        <p:spPr>
          <a:xfrm>
            <a:off x="457200" y="1600200"/>
            <a:ext cx="8228880" cy="452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83000"/>
          </a:bodyPr>
          <a:lstStyle/>
          <a:p>
            <a:pPr marL="343080" indent="-342360">
              <a:lnSpc>
                <a:spcPct val="100000"/>
              </a:lnSpc>
              <a:spcBef>
                <a:spcPts val="641"/>
              </a:spcBef>
              <a:buClr>
                <a:srgbClr val="000000"/>
              </a:buClr>
              <a:buFont typeface="Arial"/>
              <a:buChar char="•"/>
            </a:pPr>
            <a:r>
              <a:rPr lang="en-US" sz="3200" b="0" strike="noStrike" spc="-1">
                <a:solidFill>
                  <a:srgbClr val="000000"/>
                </a:solidFill>
                <a:latin typeface="Calibri"/>
              </a:rPr>
              <a:t>Pick a k value (usually a low odd number, but up to you to pick).</a:t>
            </a:r>
            <a:endParaRPr lang="en-IN" sz="3200" b="0" strike="noStrike" spc="-1">
              <a:latin typeface="Arial"/>
            </a:endParaRPr>
          </a:p>
          <a:p>
            <a:pPr marL="343080" indent="-342360">
              <a:lnSpc>
                <a:spcPct val="100000"/>
              </a:lnSpc>
              <a:spcBef>
                <a:spcPts val="641"/>
              </a:spcBef>
              <a:buClr>
                <a:srgbClr val="000000"/>
              </a:buClr>
              <a:buFont typeface="Arial"/>
              <a:buChar char="•"/>
            </a:pPr>
            <a:r>
              <a:rPr lang="en-US" sz="3200" b="0" strike="noStrike" spc="-1">
                <a:solidFill>
                  <a:srgbClr val="000000"/>
                </a:solidFill>
                <a:latin typeface="Calibri"/>
              </a:rPr>
              <a:t>Find the closest number of k points to the unclassified point (using various distance measurement techniques).</a:t>
            </a:r>
            <a:endParaRPr lang="en-IN" sz="3200" b="0" strike="noStrike" spc="-1">
              <a:latin typeface="Arial"/>
            </a:endParaRPr>
          </a:p>
          <a:p>
            <a:pPr marL="343080" indent="-342360">
              <a:lnSpc>
                <a:spcPct val="100000"/>
              </a:lnSpc>
              <a:spcBef>
                <a:spcPts val="641"/>
              </a:spcBef>
              <a:buClr>
                <a:srgbClr val="000000"/>
              </a:buClr>
              <a:buFont typeface="Arial"/>
              <a:buChar char="•"/>
            </a:pPr>
            <a:r>
              <a:rPr lang="en-US" sz="3200" b="0" strike="noStrike" spc="-1">
                <a:solidFill>
                  <a:srgbClr val="000000"/>
                </a:solidFill>
                <a:latin typeface="Calibri"/>
              </a:rPr>
              <a:t>Assign the new point to the class where the majority of closest points lie.</a:t>
            </a:r>
            <a:endParaRPr lang="en-IN" sz="3200" b="0" strike="noStrike" spc="-1">
              <a:latin typeface="Arial"/>
            </a:endParaRPr>
          </a:p>
          <a:p>
            <a:pPr marL="343080" indent="-342360">
              <a:lnSpc>
                <a:spcPct val="100000"/>
              </a:lnSpc>
              <a:spcBef>
                <a:spcPts val="641"/>
              </a:spcBef>
              <a:buClr>
                <a:srgbClr val="000000"/>
              </a:buClr>
              <a:buFont typeface="Arial"/>
              <a:buChar char="•"/>
            </a:pPr>
            <a:r>
              <a:rPr lang="en-US" sz="3200" b="0" strike="noStrike" spc="-1">
                <a:solidFill>
                  <a:srgbClr val="000000"/>
                </a:solidFill>
                <a:latin typeface="Calibri"/>
              </a:rPr>
              <a:t>Run algorithm again and again using different k’s.</a:t>
            </a:r>
            <a:endParaRPr lang="en-IN" sz="3200" b="0" strike="noStrike" spc="-1">
              <a:latin typeface="Arial"/>
            </a:endParaRPr>
          </a:p>
          <a:p>
            <a:pPr>
              <a:lnSpc>
                <a:spcPct val="100000"/>
              </a:lnSpc>
              <a:spcBef>
                <a:spcPts val="641"/>
              </a:spcBef>
            </a:pPr>
            <a:endParaRPr lang="en-IN" sz="3200" b="0" strike="noStrike" spc="-1">
              <a:latin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CustomShape 1"/>
          <p:cNvSpPr/>
          <p:nvPr/>
        </p:nvSpPr>
        <p:spPr>
          <a:xfrm>
            <a:off x="4572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4400" b="0" strike="noStrike" spc="-1">
                <a:solidFill>
                  <a:srgbClr val="000000"/>
                </a:solidFill>
                <a:latin typeface="Calibri"/>
              </a:rPr>
              <a:t>k-means (unsupervised)</a:t>
            </a:r>
            <a:endParaRPr lang="en-IN" sz="4400" b="0" strike="noStrike" spc="-1">
              <a:latin typeface="Arial"/>
            </a:endParaRPr>
          </a:p>
        </p:txBody>
      </p:sp>
      <p:sp>
        <p:nvSpPr>
          <p:cNvPr id="164" name="CustomShape 2"/>
          <p:cNvSpPr/>
          <p:nvPr/>
        </p:nvSpPr>
        <p:spPr>
          <a:xfrm>
            <a:off x="457200" y="1600200"/>
            <a:ext cx="8228880" cy="452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343080" indent="-342360">
              <a:lnSpc>
                <a:spcPct val="100000"/>
              </a:lnSpc>
              <a:spcBef>
                <a:spcPts val="641"/>
              </a:spcBef>
              <a:buClr>
                <a:srgbClr val="000000"/>
              </a:buClr>
              <a:buFont typeface="Arial"/>
              <a:buChar char="•"/>
            </a:pPr>
            <a:r>
              <a:rPr lang="en-US" sz="3200" b="0" strike="noStrike" spc="-1">
                <a:solidFill>
                  <a:srgbClr val="000000"/>
                </a:solidFill>
                <a:latin typeface="Calibri"/>
              </a:rPr>
              <a:t>Goal is to segment data into clusters or strata</a:t>
            </a:r>
            <a:endParaRPr lang="en-IN" sz="3200" b="0" strike="noStrike" spc="-1">
              <a:latin typeface="Arial"/>
            </a:endParaRPr>
          </a:p>
          <a:p>
            <a:pPr marL="743040" lvl="1" indent="-285120">
              <a:lnSpc>
                <a:spcPct val="100000"/>
              </a:lnSpc>
              <a:spcBef>
                <a:spcPts val="561"/>
              </a:spcBef>
              <a:buClr>
                <a:srgbClr val="000000"/>
              </a:buClr>
              <a:buFont typeface="Arial"/>
              <a:buChar char="–"/>
            </a:pPr>
            <a:r>
              <a:rPr lang="en-US" sz="2800" b="0" strike="noStrike" spc="-1">
                <a:solidFill>
                  <a:srgbClr val="000000"/>
                </a:solidFill>
                <a:latin typeface="Calibri"/>
              </a:rPr>
              <a:t>Important for marketing research where you need to determine your sample space.</a:t>
            </a:r>
            <a:endParaRPr lang="en-IN" sz="2800" b="0" strike="noStrike" spc="-1">
              <a:latin typeface="Arial"/>
            </a:endParaRPr>
          </a:p>
          <a:p>
            <a:pPr marL="343080" indent="-342360">
              <a:lnSpc>
                <a:spcPct val="100000"/>
              </a:lnSpc>
              <a:spcBef>
                <a:spcPts val="641"/>
              </a:spcBef>
              <a:buClr>
                <a:srgbClr val="000000"/>
              </a:buClr>
              <a:buFont typeface="Arial"/>
              <a:buChar char="•"/>
            </a:pPr>
            <a:r>
              <a:rPr lang="en-US" sz="3200" b="0" strike="noStrike" spc="-1">
                <a:solidFill>
                  <a:srgbClr val="000000"/>
                </a:solidFill>
                <a:latin typeface="Calibri"/>
              </a:rPr>
              <a:t>Assumptions:</a:t>
            </a:r>
            <a:endParaRPr lang="en-IN" sz="3200" b="0" strike="noStrike" spc="-1">
              <a:latin typeface="Arial"/>
            </a:endParaRPr>
          </a:p>
          <a:p>
            <a:pPr marL="743040" lvl="1" indent="-285120">
              <a:lnSpc>
                <a:spcPct val="100000"/>
              </a:lnSpc>
              <a:spcBef>
                <a:spcPts val="561"/>
              </a:spcBef>
              <a:buClr>
                <a:srgbClr val="000000"/>
              </a:buClr>
              <a:buFont typeface="Arial"/>
              <a:buChar char="–"/>
            </a:pPr>
            <a:r>
              <a:rPr lang="en-US" sz="2800" b="0" strike="noStrike" spc="-1">
                <a:solidFill>
                  <a:srgbClr val="000000"/>
                </a:solidFill>
                <a:latin typeface="Calibri"/>
              </a:rPr>
              <a:t>Labels are not known.</a:t>
            </a:r>
            <a:endParaRPr lang="en-IN" sz="2800" b="0" strike="noStrike" spc="-1">
              <a:latin typeface="Arial"/>
            </a:endParaRPr>
          </a:p>
          <a:p>
            <a:pPr marL="743040" lvl="1" indent="-285120">
              <a:lnSpc>
                <a:spcPct val="100000"/>
              </a:lnSpc>
              <a:spcBef>
                <a:spcPts val="561"/>
              </a:spcBef>
              <a:buClr>
                <a:srgbClr val="000000"/>
              </a:buClr>
              <a:buFont typeface="Arial"/>
              <a:buChar char="–"/>
            </a:pPr>
            <a:r>
              <a:rPr lang="en-US" sz="2800" b="0" strike="noStrike" spc="-1">
                <a:solidFill>
                  <a:srgbClr val="000000"/>
                </a:solidFill>
                <a:latin typeface="Calibri"/>
              </a:rPr>
              <a:t>You pick k (more of an art than a science).</a:t>
            </a:r>
            <a:endParaRPr lang="en-IN" sz="2800" b="0" strike="noStrike" spc="-1">
              <a:latin typeface="Arial"/>
            </a:endParaRPr>
          </a:p>
          <a:p>
            <a:pPr>
              <a:lnSpc>
                <a:spcPct val="100000"/>
              </a:lnSpc>
            </a:pPr>
            <a:endParaRPr lang="en-IN" sz="2800" b="0" strike="noStrike" spc="-1">
              <a:latin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CustomShape 1"/>
          <p:cNvSpPr/>
          <p:nvPr/>
        </p:nvSpPr>
        <p:spPr>
          <a:xfrm>
            <a:off x="4572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4400" b="0" strike="noStrike" spc="-1">
                <a:solidFill>
                  <a:srgbClr val="000000"/>
                </a:solidFill>
                <a:latin typeface="Calibri"/>
              </a:rPr>
              <a:t>k-means (unsupervised)</a:t>
            </a:r>
            <a:endParaRPr lang="en-IN" sz="4400" b="0" strike="noStrike" spc="-1">
              <a:latin typeface="Arial"/>
            </a:endParaRPr>
          </a:p>
        </p:txBody>
      </p:sp>
      <p:sp>
        <p:nvSpPr>
          <p:cNvPr id="166" name="CustomShape 2"/>
          <p:cNvSpPr/>
          <p:nvPr/>
        </p:nvSpPr>
        <p:spPr>
          <a:xfrm>
            <a:off x="457200" y="1600200"/>
            <a:ext cx="8228880" cy="452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343080" indent="-342360">
              <a:lnSpc>
                <a:spcPct val="100000"/>
              </a:lnSpc>
              <a:spcBef>
                <a:spcPts val="641"/>
              </a:spcBef>
              <a:buClr>
                <a:srgbClr val="000000"/>
              </a:buClr>
              <a:buFont typeface="Arial"/>
              <a:buChar char="•"/>
            </a:pPr>
            <a:r>
              <a:rPr lang="en-US" sz="3200" b="0" strike="noStrike" spc="-1">
                <a:solidFill>
                  <a:srgbClr val="000000"/>
                </a:solidFill>
                <a:latin typeface="Calibri"/>
              </a:rPr>
              <a:t>Randomly pick k centroids (centers of data) and place them near “clusters” of data.</a:t>
            </a:r>
            <a:endParaRPr lang="en-IN" sz="3200" b="0" strike="noStrike" spc="-1">
              <a:latin typeface="Arial"/>
            </a:endParaRPr>
          </a:p>
          <a:p>
            <a:pPr marL="343080" indent="-342360">
              <a:lnSpc>
                <a:spcPct val="100000"/>
              </a:lnSpc>
              <a:spcBef>
                <a:spcPts val="641"/>
              </a:spcBef>
              <a:buClr>
                <a:srgbClr val="000000"/>
              </a:buClr>
              <a:buFont typeface="Arial"/>
              <a:buChar char="•"/>
            </a:pPr>
            <a:r>
              <a:rPr lang="en-US" sz="3200" b="0" strike="noStrike" spc="-1">
                <a:solidFill>
                  <a:srgbClr val="000000"/>
                </a:solidFill>
                <a:latin typeface="Calibri"/>
              </a:rPr>
              <a:t>Assign each data point to a centroid.</a:t>
            </a:r>
            <a:endParaRPr lang="en-IN" sz="3200" b="0" strike="noStrike" spc="-1">
              <a:latin typeface="Arial"/>
            </a:endParaRPr>
          </a:p>
          <a:p>
            <a:pPr marL="343080" indent="-342360">
              <a:lnSpc>
                <a:spcPct val="100000"/>
              </a:lnSpc>
              <a:spcBef>
                <a:spcPts val="641"/>
              </a:spcBef>
              <a:buClr>
                <a:srgbClr val="000000"/>
              </a:buClr>
              <a:buFont typeface="Arial"/>
              <a:buChar char="•"/>
            </a:pPr>
            <a:r>
              <a:rPr lang="en-US" sz="3200" b="0" strike="noStrike" spc="-1">
                <a:solidFill>
                  <a:srgbClr val="000000"/>
                </a:solidFill>
                <a:latin typeface="Calibri"/>
              </a:rPr>
              <a:t>Move the centroids to the average location of the data points assigned to it.</a:t>
            </a:r>
            <a:endParaRPr lang="en-IN" sz="3200" b="0" strike="noStrike" spc="-1">
              <a:latin typeface="Arial"/>
            </a:endParaRPr>
          </a:p>
          <a:p>
            <a:pPr marL="343080" indent="-342360">
              <a:lnSpc>
                <a:spcPct val="100000"/>
              </a:lnSpc>
              <a:spcBef>
                <a:spcPts val="641"/>
              </a:spcBef>
              <a:buClr>
                <a:srgbClr val="000000"/>
              </a:buClr>
              <a:buFont typeface="Arial"/>
              <a:buChar char="•"/>
            </a:pPr>
            <a:r>
              <a:rPr lang="en-US" sz="3200" b="0" strike="noStrike" spc="-1">
                <a:solidFill>
                  <a:srgbClr val="000000"/>
                </a:solidFill>
                <a:latin typeface="Calibri"/>
              </a:rPr>
              <a:t>Repeat the previous two steps until the data point assignments don’t change.</a:t>
            </a:r>
            <a:endParaRPr lang="en-IN" sz="3200" b="0" strike="noStrike" spc="-1">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CustomShape 1"/>
          <p:cNvSpPr/>
          <p:nvPr/>
        </p:nvSpPr>
        <p:spPr>
          <a:xfrm>
            <a:off x="4572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4400" b="0" strike="noStrike" spc="-1">
                <a:solidFill>
                  <a:srgbClr val="000000"/>
                </a:solidFill>
                <a:latin typeface="Calibri"/>
              </a:rPr>
              <a:t>Getting Past the Hype / Why Now</a:t>
            </a:r>
            <a:endParaRPr lang="en-IN" sz="4400" b="0" strike="noStrike" spc="-1">
              <a:latin typeface="Arial"/>
            </a:endParaRPr>
          </a:p>
        </p:txBody>
      </p:sp>
      <p:sp>
        <p:nvSpPr>
          <p:cNvPr id="90" name="CustomShape 2"/>
          <p:cNvSpPr/>
          <p:nvPr/>
        </p:nvSpPr>
        <p:spPr>
          <a:xfrm>
            <a:off x="457200" y="1600200"/>
            <a:ext cx="8228880" cy="452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42000"/>
          </a:bodyPr>
          <a:lstStyle/>
          <a:p>
            <a:pPr marL="343080" indent="-342360">
              <a:lnSpc>
                <a:spcPct val="100000"/>
              </a:lnSpc>
              <a:spcBef>
                <a:spcPts val="641"/>
              </a:spcBef>
              <a:buClr>
                <a:srgbClr val="000000"/>
              </a:buClr>
              <a:buFont typeface="Arial"/>
              <a:buChar char="•"/>
            </a:pPr>
            <a:r>
              <a:rPr lang="en-US" sz="3200" b="1" u="sng" strike="noStrike" spc="-1">
                <a:solidFill>
                  <a:srgbClr val="000000"/>
                </a:solidFill>
                <a:uFillTx/>
                <a:latin typeface="Calibri"/>
              </a:rPr>
              <a:t>The Hype:</a:t>
            </a:r>
            <a:r>
              <a:rPr lang="en-US" sz="3200" b="0" strike="noStrike" spc="-1">
                <a:solidFill>
                  <a:srgbClr val="000000"/>
                </a:solidFill>
                <a:latin typeface="Calibri"/>
              </a:rPr>
              <a:t> Understanding the cultural phenomenon of data science and how others were experiencing it.  Study how companies, and universities are “doing data science”.</a:t>
            </a:r>
            <a:endParaRPr lang="en-IN" sz="3200" b="0" strike="noStrike" spc="-1">
              <a:latin typeface="Arial"/>
            </a:endParaRPr>
          </a:p>
          <a:p>
            <a:pPr marL="343080" indent="-342360">
              <a:lnSpc>
                <a:spcPct val="100000"/>
              </a:lnSpc>
              <a:spcBef>
                <a:spcPts val="641"/>
              </a:spcBef>
              <a:buClr>
                <a:srgbClr val="000000"/>
              </a:buClr>
              <a:buFont typeface="Arial"/>
              <a:buChar char="•"/>
            </a:pPr>
            <a:r>
              <a:rPr lang="en-US" sz="3200" b="1" u="sng" strike="noStrike" spc="-1">
                <a:solidFill>
                  <a:srgbClr val="000000"/>
                </a:solidFill>
                <a:uFillTx/>
                <a:latin typeface="Calibri"/>
              </a:rPr>
              <a:t>Why Now:</a:t>
            </a:r>
            <a:r>
              <a:rPr lang="en-US" sz="3200" b="0" strike="noStrike" spc="-1">
                <a:solidFill>
                  <a:srgbClr val="000000"/>
                </a:solidFill>
                <a:latin typeface="Calibri"/>
              </a:rPr>
              <a:t> Technology makes this possible: infrastructure for large-scale data processing, increased memory, and bandwidth, as well as a cultural acceptance of technology in the fabric of our lives. This wasn't true a decade ago. </a:t>
            </a:r>
            <a:endParaRPr lang="en-IN" sz="3200" b="0" strike="noStrike" spc="-1">
              <a:latin typeface="Arial"/>
            </a:endParaRPr>
          </a:p>
          <a:p>
            <a:pPr marL="343080" indent="-342360">
              <a:lnSpc>
                <a:spcPct val="100000"/>
              </a:lnSpc>
              <a:spcBef>
                <a:spcPts val="641"/>
              </a:spcBef>
              <a:buClr>
                <a:srgbClr val="000000"/>
              </a:buClr>
              <a:buFont typeface="Arial"/>
              <a:buChar char="•"/>
            </a:pPr>
            <a:r>
              <a:rPr lang="en-US" sz="3200" b="0" strike="noStrike" spc="-1">
                <a:solidFill>
                  <a:srgbClr val="000000"/>
                </a:solidFill>
                <a:latin typeface="Calibri"/>
              </a:rPr>
              <a:t>Consideration should be to the ethical and technical responsibilities for the people responsible for the process. </a:t>
            </a:r>
            <a:endParaRPr lang="en-IN" sz="3200" b="0" strike="noStrike" spc="-1">
              <a:latin typeface="Arial"/>
            </a:endParaRPr>
          </a:p>
          <a:p>
            <a:pPr>
              <a:lnSpc>
                <a:spcPct val="100000"/>
              </a:lnSpc>
              <a:spcBef>
                <a:spcPts val="641"/>
              </a:spcBef>
            </a:pPr>
            <a:endParaRPr lang="en-IN" sz="3200" b="0" strike="noStrike" spc="-1">
              <a:latin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CustomShape 1"/>
          <p:cNvSpPr/>
          <p:nvPr/>
        </p:nvSpPr>
        <p:spPr>
          <a:xfrm>
            <a:off x="4572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4400" b="0" strike="noStrike" spc="-1">
                <a:solidFill>
                  <a:srgbClr val="000000"/>
                </a:solidFill>
                <a:latin typeface="Calibri"/>
              </a:rPr>
              <a:t>Datafication</a:t>
            </a:r>
            <a:endParaRPr lang="en-IN" sz="4400" b="0" strike="noStrike" spc="-1">
              <a:latin typeface="Arial"/>
            </a:endParaRPr>
          </a:p>
        </p:txBody>
      </p:sp>
      <p:sp>
        <p:nvSpPr>
          <p:cNvPr id="92" name="CustomShape 2"/>
          <p:cNvSpPr/>
          <p:nvPr/>
        </p:nvSpPr>
        <p:spPr>
          <a:xfrm>
            <a:off x="457200" y="1600200"/>
            <a:ext cx="8228880" cy="452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343080" indent="-342360">
              <a:lnSpc>
                <a:spcPct val="100000"/>
              </a:lnSpc>
              <a:spcBef>
                <a:spcPts val="641"/>
              </a:spcBef>
              <a:buClr>
                <a:srgbClr val="000000"/>
              </a:buClr>
              <a:buFont typeface="Arial"/>
              <a:buChar char="•"/>
            </a:pPr>
            <a:r>
              <a:rPr lang="en-US" sz="3200" b="1" u="sng" strike="noStrike" spc="-1">
                <a:solidFill>
                  <a:srgbClr val="000000"/>
                </a:solidFill>
                <a:uFillTx/>
                <a:latin typeface="Calibri"/>
              </a:rPr>
              <a:t>Definition</a:t>
            </a:r>
            <a:r>
              <a:rPr lang="en-US" sz="3200" b="0" strike="noStrike" spc="-1">
                <a:solidFill>
                  <a:srgbClr val="000000"/>
                </a:solidFill>
                <a:latin typeface="Calibri"/>
              </a:rPr>
              <a:t>: A process of "taking all aspects of life and turning them into data:' </a:t>
            </a:r>
            <a:endParaRPr lang="en-IN" sz="3200" b="0" strike="noStrike" spc="-1">
              <a:latin typeface="Arial"/>
            </a:endParaRPr>
          </a:p>
          <a:p>
            <a:pPr>
              <a:lnSpc>
                <a:spcPct val="100000"/>
              </a:lnSpc>
              <a:spcBef>
                <a:spcPts val="641"/>
              </a:spcBef>
              <a:tabLst>
                <a:tab pos="0" algn="l"/>
              </a:tabLst>
            </a:pPr>
            <a:endParaRPr lang="en-IN" sz="3200" b="0" strike="noStrike" spc="-1">
              <a:latin typeface="Arial"/>
            </a:endParaRPr>
          </a:p>
          <a:p>
            <a:pPr marL="343080" indent="-342360">
              <a:lnSpc>
                <a:spcPct val="100000"/>
              </a:lnSpc>
              <a:spcBef>
                <a:spcPts val="641"/>
              </a:spcBef>
              <a:buClr>
                <a:srgbClr val="000000"/>
              </a:buClr>
              <a:buFont typeface="Arial"/>
              <a:buChar char="•"/>
              <a:tabLst>
                <a:tab pos="0" algn="l"/>
              </a:tabLst>
            </a:pPr>
            <a:r>
              <a:rPr lang="en-US" sz="3200" b="0" u="sng" strike="noStrike" spc="-1">
                <a:solidFill>
                  <a:srgbClr val="000000"/>
                </a:solidFill>
                <a:uFillTx/>
                <a:latin typeface="Calibri"/>
              </a:rPr>
              <a:t>For Example: </a:t>
            </a:r>
            <a:endParaRPr lang="en-IN" sz="3200" b="0" strike="noStrike" spc="-1">
              <a:latin typeface="Arial"/>
            </a:endParaRPr>
          </a:p>
          <a:p>
            <a:pPr marL="743040" lvl="1" indent="-285120">
              <a:lnSpc>
                <a:spcPct val="100000"/>
              </a:lnSpc>
              <a:spcBef>
                <a:spcPts val="561"/>
              </a:spcBef>
              <a:buClr>
                <a:srgbClr val="000000"/>
              </a:buClr>
              <a:buFont typeface="Arial"/>
              <a:buChar char="–"/>
              <a:tabLst>
                <a:tab pos="0" algn="l"/>
              </a:tabLst>
            </a:pPr>
            <a:r>
              <a:rPr lang="en-US" sz="2800" b="0" strike="noStrike" spc="-1">
                <a:solidFill>
                  <a:srgbClr val="000000"/>
                </a:solidFill>
                <a:latin typeface="Calibri"/>
              </a:rPr>
              <a:t>"Google's augmented-reality glasses “</a:t>
            </a:r>
            <a:r>
              <a:rPr lang="en-US" sz="2800" b="1" i="1" strike="noStrike" spc="-1">
                <a:solidFill>
                  <a:srgbClr val="FF0000"/>
                </a:solidFill>
                <a:latin typeface="Calibri"/>
              </a:rPr>
              <a:t>datafy</a:t>
            </a:r>
            <a:r>
              <a:rPr lang="en-US" sz="2800" b="0" strike="noStrike" spc="-1">
                <a:solidFill>
                  <a:srgbClr val="000000"/>
                </a:solidFill>
                <a:latin typeface="Calibri"/>
              </a:rPr>
              <a:t>” the gaze. </a:t>
            </a:r>
            <a:endParaRPr lang="en-IN" sz="2800" b="0" strike="noStrike" spc="-1">
              <a:latin typeface="Arial"/>
            </a:endParaRPr>
          </a:p>
          <a:p>
            <a:pPr marL="743040" lvl="1" indent="-285120">
              <a:lnSpc>
                <a:spcPct val="100000"/>
              </a:lnSpc>
              <a:spcBef>
                <a:spcPts val="561"/>
              </a:spcBef>
              <a:buClr>
                <a:srgbClr val="000000"/>
              </a:buClr>
              <a:buFont typeface="Arial"/>
              <a:buChar char="–"/>
              <a:tabLst>
                <a:tab pos="0" algn="l"/>
              </a:tabLst>
            </a:pPr>
            <a:r>
              <a:rPr lang="en-US" sz="2800" b="0" strike="noStrike" spc="-1">
                <a:solidFill>
                  <a:srgbClr val="000000"/>
                </a:solidFill>
                <a:latin typeface="Calibri"/>
              </a:rPr>
              <a:t>Twitter “</a:t>
            </a:r>
            <a:r>
              <a:rPr lang="en-US" sz="2800" b="1" i="1" strike="noStrike" spc="-1">
                <a:solidFill>
                  <a:srgbClr val="FF0000"/>
                </a:solidFill>
                <a:latin typeface="Calibri"/>
              </a:rPr>
              <a:t>datafies</a:t>
            </a:r>
            <a:r>
              <a:rPr lang="en-US" sz="2800" b="0" strike="noStrike" spc="-1">
                <a:solidFill>
                  <a:srgbClr val="000000"/>
                </a:solidFill>
                <a:latin typeface="Calibri"/>
              </a:rPr>
              <a:t>” stray thoughts. </a:t>
            </a:r>
            <a:endParaRPr lang="en-IN" sz="2800" b="0" strike="noStrike" spc="-1">
              <a:latin typeface="Arial"/>
            </a:endParaRPr>
          </a:p>
          <a:p>
            <a:pPr marL="743040" lvl="1" indent="-285120">
              <a:lnSpc>
                <a:spcPct val="100000"/>
              </a:lnSpc>
              <a:spcBef>
                <a:spcPts val="561"/>
              </a:spcBef>
              <a:buClr>
                <a:srgbClr val="000000"/>
              </a:buClr>
              <a:buFont typeface="Arial"/>
              <a:buChar char="–"/>
              <a:tabLst>
                <a:tab pos="0" algn="l"/>
              </a:tabLst>
            </a:pPr>
            <a:r>
              <a:rPr lang="en-US" sz="2800" b="0" strike="noStrike" spc="-1">
                <a:solidFill>
                  <a:srgbClr val="000000"/>
                </a:solidFill>
                <a:latin typeface="Calibri"/>
              </a:rPr>
              <a:t>Linkedin “</a:t>
            </a:r>
            <a:r>
              <a:rPr lang="en-US" sz="2800" b="1" i="1" strike="noStrike" spc="-1">
                <a:solidFill>
                  <a:srgbClr val="FF0000"/>
                </a:solidFill>
                <a:latin typeface="Calibri"/>
              </a:rPr>
              <a:t>datafies</a:t>
            </a:r>
            <a:r>
              <a:rPr lang="en-US" sz="2800" b="0" strike="noStrike" spc="-1">
                <a:solidFill>
                  <a:srgbClr val="000000"/>
                </a:solidFill>
                <a:latin typeface="Calibri"/>
              </a:rPr>
              <a:t>” professional networks:' </a:t>
            </a:r>
            <a:endParaRPr lang="en-IN" sz="2800" b="0" strike="noStrike" spc="-1">
              <a:latin typeface="Arial"/>
            </a:endParaRPr>
          </a:p>
          <a:p>
            <a:pPr>
              <a:lnSpc>
                <a:spcPct val="100000"/>
              </a:lnSpc>
              <a:spcBef>
                <a:spcPts val="641"/>
              </a:spcBef>
              <a:tabLst>
                <a:tab pos="0" algn="l"/>
              </a:tabLst>
            </a:pPr>
            <a:endParaRPr lang="en-IN" sz="2800" b="0" strike="noStrike" spc="-1">
              <a:latin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CustomShape 1"/>
          <p:cNvSpPr/>
          <p:nvPr/>
        </p:nvSpPr>
        <p:spPr>
          <a:xfrm>
            <a:off x="4572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4400" b="0" strike="noStrike" spc="-1">
                <a:solidFill>
                  <a:srgbClr val="000000"/>
                </a:solidFill>
                <a:latin typeface="Calibri"/>
              </a:rPr>
              <a:t>Current Landscape of Data Science</a:t>
            </a:r>
            <a:endParaRPr lang="en-IN" sz="4400" b="0" strike="noStrike" spc="-1">
              <a:latin typeface="Arial"/>
            </a:endParaRPr>
          </a:p>
        </p:txBody>
      </p:sp>
      <p:sp>
        <p:nvSpPr>
          <p:cNvPr id="94" name="CustomShape 2"/>
          <p:cNvSpPr/>
          <p:nvPr/>
        </p:nvSpPr>
        <p:spPr>
          <a:xfrm>
            <a:off x="457200" y="1600200"/>
            <a:ext cx="8228880" cy="452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343080" indent="-342360">
              <a:lnSpc>
                <a:spcPct val="100000"/>
              </a:lnSpc>
              <a:spcBef>
                <a:spcPts val="641"/>
              </a:spcBef>
              <a:buClr>
                <a:srgbClr val="000000"/>
              </a:buClr>
              <a:buFont typeface="Arial"/>
              <a:buChar char="•"/>
            </a:pPr>
            <a:r>
              <a:rPr lang="en-US" sz="3200" b="0" strike="noStrike" spc="-1">
                <a:solidFill>
                  <a:srgbClr val="000000"/>
                </a:solidFill>
                <a:latin typeface="Calibri"/>
              </a:rPr>
              <a:t>Drew Conway's Venn diagram of data science from 20l0, </a:t>
            </a:r>
            <a:endParaRPr lang="en-IN" sz="3200" b="0" strike="noStrike" spc="-1">
              <a:latin typeface="Arial"/>
            </a:endParaRPr>
          </a:p>
          <a:p>
            <a:pPr>
              <a:lnSpc>
                <a:spcPct val="100000"/>
              </a:lnSpc>
              <a:spcBef>
                <a:spcPts val="641"/>
              </a:spcBef>
            </a:pPr>
            <a:endParaRPr lang="en-IN" sz="3200" b="0" strike="noStrike" spc="-1">
              <a:latin typeface="Arial"/>
            </a:endParaRPr>
          </a:p>
        </p:txBody>
      </p:sp>
      <p:sp>
        <p:nvSpPr>
          <p:cNvPr id="95" name="CustomShape 3"/>
          <p:cNvSpPr/>
          <p:nvPr/>
        </p:nvSpPr>
        <p:spPr>
          <a:xfrm>
            <a:off x="2749320" y="2732760"/>
            <a:ext cx="2507400" cy="2233800"/>
          </a:xfrm>
          <a:prstGeom prst="ellipse">
            <a:avLst/>
          </a:prstGeom>
          <a:solidFill>
            <a:schemeClr val="accent2">
              <a:lumMod val="40000"/>
              <a:lumOff val="60000"/>
              <a:alpha val="55000"/>
            </a:schemeClr>
          </a:solidFill>
          <a:ln>
            <a:solidFill>
              <a:srgbClr val="4A7EBB"/>
            </a:solidFill>
            <a:round/>
          </a:ln>
          <a:effectLst>
            <a:outerShdw blurRad="40000" dist="2304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96" name="CustomShape 4"/>
          <p:cNvSpPr/>
          <p:nvPr/>
        </p:nvSpPr>
        <p:spPr>
          <a:xfrm>
            <a:off x="4429080" y="2732760"/>
            <a:ext cx="2507400" cy="2233800"/>
          </a:xfrm>
          <a:prstGeom prst="ellipse">
            <a:avLst/>
          </a:prstGeom>
          <a:solidFill>
            <a:schemeClr val="accent3">
              <a:lumMod val="40000"/>
              <a:lumOff val="60000"/>
              <a:alpha val="50000"/>
            </a:schemeClr>
          </a:solidFill>
          <a:ln>
            <a:solidFill>
              <a:srgbClr val="4A7EBB"/>
            </a:solidFill>
            <a:round/>
          </a:ln>
          <a:effectLst>
            <a:outerShdw blurRad="40000" dist="2304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97" name="CustomShape 5"/>
          <p:cNvSpPr/>
          <p:nvPr/>
        </p:nvSpPr>
        <p:spPr>
          <a:xfrm>
            <a:off x="3496320" y="3891600"/>
            <a:ext cx="2507400" cy="2233800"/>
          </a:xfrm>
          <a:prstGeom prst="ellipse">
            <a:avLst/>
          </a:prstGeom>
          <a:solidFill>
            <a:schemeClr val="accent6">
              <a:lumMod val="20000"/>
              <a:lumOff val="80000"/>
              <a:alpha val="47000"/>
            </a:schemeClr>
          </a:solidFill>
          <a:ln>
            <a:solidFill>
              <a:srgbClr val="4A7EBB"/>
            </a:solidFill>
            <a:round/>
          </a:ln>
          <a:effectLst>
            <a:outerShdw blurRad="40000" dist="2304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98" name="CustomShape 6"/>
          <p:cNvSpPr/>
          <p:nvPr/>
        </p:nvSpPr>
        <p:spPr>
          <a:xfrm rot="18417000">
            <a:off x="2711520" y="3386880"/>
            <a:ext cx="2251440" cy="943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2800" b="1" strike="noStrike" spc="-1">
                <a:solidFill>
                  <a:srgbClr val="F9F3DD"/>
                </a:solidFill>
                <a:latin typeface="Calibri"/>
                <a:ea typeface="DejaVu Sans"/>
              </a:rPr>
              <a:t>Hacking Skills</a:t>
            </a:r>
            <a:endParaRPr lang="en-IN" sz="2800" b="0" strike="noStrike" spc="-1">
              <a:latin typeface="Arial"/>
            </a:endParaRPr>
          </a:p>
        </p:txBody>
      </p:sp>
      <p:sp>
        <p:nvSpPr>
          <p:cNvPr id="99" name="CustomShape 7"/>
          <p:cNvSpPr/>
          <p:nvPr/>
        </p:nvSpPr>
        <p:spPr>
          <a:xfrm rot="2925600">
            <a:off x="5031720" y="3038760"/>
            <a:ext cx="2251440" cy="943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2800" b="1" strike="noStrike" spc="-1">
                <a:solidFill>
                  <a:srgbClr val="F9F3DD"/>
                </a:solidFill>
                <a:latin typeface="Calibri"/>
                <a:ea typeface="DejaVu Sans"/>
              </a:rPr>
              <a:t>Math and Statistics </a:t>
            </a:r>
            <a:endParaRPr lang="en-IN" sz="2800" b="0" strike="noStrike" spc="-1">
              <a:latin typeface="Arial"/>
            </a:endParaRPr>
          </a:p>
        </p:txBody>
      </p:sp>
      <p:sp>
        <p:nvSpPr>
          <p:cNvPr id="100" name="CustomShape 8"/>
          <p:cNvSpPr/>
          <p:nvPr/>
        </p:nvSpPr>
        <p:spPr>
          <a:xfrm>
            <a:off x="3752280" y="4958280"/>
            <a:ext cx="2251440" cy="1370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2800" b="1" strike="noStrike" spc="-1">
                <a:solidFill>
                  <a:srgbClr val="F9F3DD"/>
                </a:solidFill>
                <a:latin typeface="Calibri"/>
                <a:ea typeface="DejaVu Sans"/>
              </a:rPr>
              <a:t>Substantive</a:t>
            </a:r>
            <a:endParaRPr lang="en-IN" sz="2800" b="0" strike="noStrike" spc="-1">
              <a:latin typeface="Arial"/>
            </a:endParaRPr>
          </a:p>
          <a:p>
            <a:pPr algn="ctr">
              <a:lnSpc>
                <a:spcPct val="100000"/>
              </a:lnSpc>
            </a:pPr>
            <a:r>
              <a:rPr lang="en-US" sz="2800" b="1" strike="noStrike" spc="-1">
                <a:solidFill>
                  <a:srgbClr val="F9F3DD"/>
                </a:solidFill>
                <a:latin typeface="Calibri"/>
                <a:ea typeface="DejaVu Sans"/>
              </a:rPr>
              <a:t>Expertise</a:t>
            </a:r>
            <a:endParaRPr lang="en-IN" sz="2800" b="0" strike="noStrike" spc="-1">
              <a:latin typeface="Arial"/>
            </a:endParaRPr>
          </a:p>
        </p:txBody>
      </p:sp>
      <p:sp>
        <p:nvSpPr>
          <p:cNvPr id="101" name="CustomShape 9"/>
          <p:cNvSpPr/>
          <p:nvPr/>
        </p:nvSpPr>
        <p:spPr>
          <a:xfrm>
            <a:off x="4227840" y="3322440"/>
            <a:ext cx="1221120" cy="516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1400" b="1" strike="noStrike" spc="-1">
                <a:solidFill>
                  <a:srgbClr val="054697"/>
                </a:solidFill>
                <a:latin typeface="Calibri"/>
                <a:ea typeface="DejaVu Sans"/>
              </a:rPr>
              <a:t>Machine </a:t>
            </a:r>
            <a:endParaRPr lang="en-IN" sz="1400" b="0" strike="noStrike" spc="-1">
              <a:latin typeface="Arial"/>
            </a:endParaRPr>
          </a:p>
          <a:p>
            <a:pPr algn="ctr">
              <a:lnSpc>
                <a:spcPct val="100000"/>
              </a:lnSpc>
            </a:pPr>
            <a:r>
              <a:rPr lang="en-US" sz="1400" b="1" strike="noStrike" spc="-1">
                <a:solidFill>
                  <a:srgbClr val="054697"/>
                </a:solidFill>
                <a:latin typeface="Calibri"/>
                <a:ea typeface="DejaVu Sans"/>
              </a:rPr>
              <a:t>Learning</a:t>
            </a:r>
            <a:endParaRPr lang="en-IN" sz="1400" b="0" strike="noStrike" spc="-1">
              <a:latin typeface="Arial"/>
            </a:endParaRPr>
          </a:p>
        </p:txBody>
      </p:sp>
      <p:sp>
        <p:nvSpPr>
          <p:cNvPr id="102" name="CustomShape 10"/>
          <p:cNvSpPr/>
          <p:nvPr/>
        </p:nvSpPr>
        <p:spPr>
          <a:xfrm>
            <a:off x="4323600" y="3846600"/>
            <a:ext cx="1125360" cy="516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1400" b="1" strike="noStrike" spc="-1">
                <a:solidFill>
                  <a:srgbClr val="054697"/>
                </a:solidFill>
                <a:latin typeface="Calibri"/>
                <a:ea typeface="DejaVu Sans"/>
              </a:rPr>
              <a:t>Data </a:t>
            </a:r>
            <a:endParaRPr lang="en-IN" sz="1400" b="0" strike="noStrike" spc="-1">
              <a:latin typeface="Arial"/>
            </a:endParaRPr>
          </a:p>
          <a:p>
            <a:pPr algn="ctr">
              <a:lnSpc>
                <a:spcPct val="100000"/>
              </a:lnSpc>
            </a:pPr>
            <a:r>
              <a:rPr lang="en-US" sz="1400" b="1" strike="noStrike" spc="-1">
                <a:solidFill>
                  <a:srgbClr val="054697"/>
                </a:solidFill>
                <a:latin typeface="Calibri"/>
                <a:ea typeface="DejaVu Sans"/>
              </a:rPr>
              <a:t>Science</a:t>
            </a:r>
            <a:endParaRPr lang="en-IN" sz="1400" b="0" strike="noStrike" spc="-1">
              <a:latin typeface="Arial"/>
            </a:endParaRPr>
          </a:p>
        </p:txBody>
      </p:sp>
      <p:sp>
        <p:nvSpPr>
          <p:cNvPr id="103" name="CustomShape 11"/>
          <p:cNvSpPr/>
          <p:nvPr/>
        </p:nvSpPr>
        <p:spPr>
          <a:xfrm rot="3115200">
            <a:off x="4799520" y="4346280"/>
            <a:ext cx="1303560" cy="516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1400" b="1" strike="noStrike" spc="-1">
                <a:solidFill>
                  <a:srgbClr val="054697"/>
                </a:solidFill>
                <a:latin typeface="Calibri"/>
                <a:ea typeface="DejaVu Sans"/>
              </a:rPr>
              <a:t>Traditional Research</a:t>
            </a:r>
            <a:endParaRPr lang="en-IN" sz="1400" b="0" strike="noStrike" spc="-1">
              <a:latin typeface="Arial"/>
            </a:endParaRPr>
          </a:p>
        </p:txBody>
      </p:sp>
      <p:sp>
        <p:nvSpPr>
          <p:cNvPr id="104" name="CustomShape 12"/>
          <p:cNvSpPr/>
          <p:nvPr/>
        </p:nvSpPr>
        <p:spPr>
          <a:xfrm rot="19046400">
            <a:off x="3561840" y="4192560"/>
            <a:ext cx="1139400" cy="639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1800" b="1" strike="noStrike" spc="-1">
                <a:solidFill>
                  <a:srgbClr val="054697"/>
                </a:solidFill>
                <a:latin typeface="Calibri"/>
                <a:ea typeface="DejaVu Sans"/>
              </a:rPr>
              <a:t>Danger Zone</a:t>
            </a:r>
            <a:endParaRPr lang="en-IN" sz="1800" b="0" strike="noStrike" spc="-1">
              <a:latin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CustomShape 1"/>
          <p:cNvSpPr/>
          <p:nvPr/>
        </p:nvSpPr>
        <p:spPr>
          <a:xfrm>
            <a:off x="4572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4400" b="0" strike="noStrike" spc="-1">
                <a:solidFill>
                  <a:srgbClr val="000000"/>
                </a:solidFill>
                <a:latin typeface="Calibri"/>
              </a:rPr>
              <a:t>Data Science Jobs</a:t>
            </a:r>
            <a:endParaRPr lang="en-IN" sz="4400" b="0" strike="noStrike" spc="-1">
              <a:latin typeface="Arial"/>
            </a:endParaRPr>
          </a:p>
        </p:txBody>
      </p:sp>
      <p:sp>
        <p:nvSpPr>
          <p:cNvPr id="106" name="CustomShape 2"/>
          <p:cNvSpPr/>
          <p:nvPr/>
        </p:nvSpPr>
        <p:spPr>
          <a:xfrm>
            <a:off x="457200" y="1600200"/>
            <a:ext cx="8228880" cy="452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53000"/>
          </a:bodyPr>
          <a:lstStyle/>
          <a:p>
            <a:pPr>
              <a:lnSpc>
                <a:spcPct val="100000"/>
              </a:lnSpc>
              <a:spcBef>
                <a:spcPts val="641"/>
              </a:spcBef>
              <a:tabLst>
                <a:tab pos="0" algn="l"/>
              </a:tabLst>
            </a:pPr>
            <a:r>
              <a:rPr lang="en-US" sz="3200" b="1" u="sng" strike="noStrike" spc="-1">
                <a:solidFill>
                  <a:srgbClr val="000000"/>
                </a:solidFill>
                <a:uFillTx/>
                <a:latin typeface="Calibri"/>
              </a:rPr>
              <a:t>Job descriptions: </a:t>
            </a:r>
            <a:endParaRPr lang="en-IN" sz="3200" b="0" strike="noStrike" spc="-1">
              <a:latin typeface="Arial"/>
            </a:endParaRPr>
          </a:p>
          <a:p>
            <a:pPr marL="343080" indent="-342360">
              <a:lnSpc>
                <a:spcPct val="100000"/>
              </a:lnSpc>
              <a:spcBef>
                <a:spcPts val="641"/>
              </a:spcBef>
              <a:buClr>
                <a:srgbClr val="000000"/>
              </a:buClr>
              <a:buFont typeface="Arial"/>
              <a:buChar char="•"/>
              <a:tabLst>
                <a:tab pos="0" algn="l"/>
              </a:tabLst>
            </a:pPr>
            <a:r>
              <a:rPr lang="en-US" sz="3200" b="0" strike="noStrike" spc="-1">
                <a:solidFill>
                  <a:srgbClr val="000000"/>
                </a:solidFill>
                <a:latin typeface="Calibri"/>
              </a:rPr>
              <a:t>experts in computer science, </a:t>
            </a:r>
            <a:endParaRPr lang="en-IN" sz="3200" b="0" strike="noStrike" spc="-1">
              <a:latin typeface="Arial"/>
            </a:endParaRPr>
          </a:p>
          <a:p>
            <a:pPr marL="343080" indent="-342360">
              <a:lnSpc>
                <a:spcPct val="100000"/>
              </a:lnSpc>
              <a:spcBef>
                <a:spcPts val="641"/>
              </a:spcBef>
              <a:buClr>
                <a:srgbClr val="000000"/>
              </a:buClr>
              <a:buFont typeface="Arial"/>
              <a:buChar char="•"/>
              <a:tabLst>
                <a:tab pos="0" algn="l"/>
              </a:tabLst>
            </a:pPr>
            <a:r>
              <a:rPr lang="en-US" sz="3200" b="0" strike="noStrike" spc="-1">
                <a:solidFill>
                  <a:srgbClr val="000000"/>
                </a:solidFill>
                <a:latin typeface="Calibri"/>
              </a:rPr>
              <a:t>statistics, </a:t>
            </a:r>
            <a:endParaRPr lang="en-IN" sz="3200" b="0" strike="noStrike" spc="-1">
              <a:latin typeface="Arial"/>
            </a:endParaRPr>
          </a:p>
          <a:p>
            <a:pPr marL="343080" indent="-342360">
              <a:lnSpc>
                <a:spcPct val="100000"/>
              </a:lnSpc>
              <a:spcBef>
                <a:spcPts val="641"/>
              </a:spcBef>
              <a:buClr>
                <a:srgbClr val="000000"/>
              </a:buClr>
              <a:buFont typeface="Arial"/>
              <a:buChar char="•"/>
              <a:tabLst>
                <a:tab pos="0" algn="l"/>
              </a:tabLst>
            </a:pPr>
            <a:r>
              <a:rPr lang="en-US" sz="3200" b="0" strike="noStrike" spc="-1">
                <a:solidFill>
                  <a:srgbClr val="000000"/>
                </a:solidFill>
                <a:latin typeface="Calibri"/>
              </a:rPr>
              <a:t>communication, </a:t>
            </a:r>
            <a:endParaRPr lang="en-IN" sz="3200" b="0" strike="noStrike" spc="-1">
              <a:latin typeface="Arial"/>
            </a:endParaRPr>
          </a:p>
          <a:p>
            <a:pPr marL="343080" indent="-342360">
              <a:lnSpc>
                <a:spcPct val="100000"/>
              </a:lnSpc>
              <a:spcBef>
                <a:spcPts val="641"/>
              </a:spcBef>
              <a:buClr>
                <a:srgbClr val="000000"/>
              </a:buClr>
              <a:buFont typeface="Arial"/>
              <a:buChar char="•"/>
              <a:tabLst>
                <a:tab pos="0" algn="l"/>
              </a:tabLst>
            </a:pPr>
            <a:r>
              <a:rPr lang="en-US" sz="3200" b="0" strike="noStrike" spc="-1">
                <a:solidFill>
                  <a:srgbClr val="000000"/>
                </a:solidFill>
                <a:latin typeface="Calibri"/>
              </a:rPr>
              <a:t>data visualization, </a:t>
            </a:r>
            <a:r>
              <a:rPr lang="en-US" sz="3200" b="0" i="1" strike="noStrike" spc="-1">
                <a:solidFill>
                  <a:srgbClr val="000000"/>
                </a:solidFill>
                <a:latin typeface="Calibri"/>
              </a:rPr>
              <a:t>and </a:t>
            </a:r>
            <a:r>
              <a:rPr lang="en-US" sz="3200" b="0" strike="noStrike" spc="-1">
                <a:solidFill>
                  <a:srgbClr val="000000"/>
                </a:solidFill>
                <a:latin typeface="Calibri"/>
              </a:rPr>
              <a:t>to have </a:t>
            </a:r>
            <a:endParaRPr lang="en-IN" sz="3200" b="0" strike="noStrike" spc="-1">
              <a:latin typeface="Arial"/>
            </a:endParaRPr>
          </a:p>
          <a:p>
            <a:pPr marL="343080" indent="-342360">
              <a:lnSpc>
                <a:spcPct val="100000"/>
              </a:lnSpc>
              <a:spcBef>
                <a:spcPts val="641"/>
              </a:spcBef>
              <a:buClr>
                <a:srgbClr val="000000"/>
              </a:buClr>
              <a:buFont typeface="Arial"/>
              <a:buChar char="•"/>
              <a:tabLst>
                <a:tab pos="0" algn="l"/>
              </a:tabLst>
            </a:pPr>
            <a:r>
              <a:rPr lang="en-US" sz="3200" b="0" strike="noStrike" spc="-1">
                <a:solidFill>
                  <a:srgbClr val="000000"/>
                </a:solidFill>
                <a:latin typeface="Calibri"/>
              </a:rPr>
              <a:t>extensive domain expertise. </a:t>
            </a:r>
            <a:endParaRPr lang="en-IN" sz="3200" b="0" strike="noStrike" spc="-1">
              <a:latin typeface="Arial"/>
            </a:endParaRPr>
          </a:p>
          <a:p>
            <a:pPr algn="ctr">
              <a:lnSpc>
                <a:spcPct val="100000"/>
              </a:lnSpc>
              <a:spcBef>
                <a:spcPts val="641"/>
              </a:spcBef>
              <a:tabLst>
                <a:tab pos="0" algn="l"/>
              </a:tabLst>
            </a:pPr>
            <a:r>
              <a:rPr lang="en-US" sz="3200" b="1" u="sng" strike="noStrike" spc="-1">
                <a:solidFill>
                  <a:srgbClr val="000000"/>
                </a:solidFill>
                <a:uFillTx/>
                <a:latin typeface="Calibri"/>
              </a:rPr>
              <a:t>Observation</a:t>
            </a:r>
            <a:r>
              <a:rPr lang="en-US" sz="3200" b="0" strike="noStrike" spc="-1">
                <a:solidFill>
                  <a:srgbClr val="000000"/>
                </a:solidFill>
                <a:latin typeface="Calibri"/>
              </a:rPr>
              <a:t>: Nobody is an expert in everything, which is why it makes more sense to create teams of people who have different profiles and different expertise-together, as a team, they can specialize in all those things. </a:t>
            </a:r>
            <a:endParaRPr lang="en-IN" sz="3200" b="0" strike="noStrike" spc="-1">
              <a:latin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CustomShape 1"/>
          <p:cNvSpPr/>
          <p:nvPr/>
        </p:nvSpPr>
        <p:spPr>
          <a:xfrm>
            <a:off x="4572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4400" b="0" strike="noStrike" spc="-1">
                <a:solidFill>
                  <a:srgbClr val="000000"/>
                </a:solidFill>
                <a:latin typeface="Calibri"/>
              </a:rPr>
              <a:t>Data Science Profile</a:t>
            </a:r>
            <a:endParaRPr lang="en-IN" sz="4400" b="0" strike="noStrike" spc="-1">
              <a:latin typeface="Arial"/>
            </a:endParaRPr>
          </a:p>
        </p:txBody>
      </p:sp>
      <p:pic>
        <p:nvPicPr>
          <p:cNvPr id="108" name="Content Placeholder 3"/>
          <p:cNvPicPr/>
          <p:nvPr/>
        </p:nvPicPr>
        <p:blipFill>
          <a:blip r:embed="rId2"/>
          <a:srcRect l="-20360" r="-20360"/>
          <a:stretch/>
        </p:blipFill>
        <p:spPr>
          <a:xfrm>
            <a:off x="457200" y="1600200"/>
            <a:ext cx="8228880" cy="4525200"/>
          </a:xfrm>
          <a:prstGeom prst="rect">
            <a:avLst/>
          </a:prstGeom>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CustomShape 1"/>
          <p:cNvSpPr/>
          <p:nvPr/>
        </p:nvSpPr>
        <p:spPr>
          <a:xfrm>
            <a:off x="4572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4400" b="0" strike="noStrike" spc="-1">
                <a:solidFill>
                  <a:srgbClr val="000000"/>
                </a:solidFill>
                <a:latin typeface="Calibri"/>
              </a:rPr>
              <a:t>Data Science </a:t>
            </a:r>
            <a:r>
              <a:rPr lang="en-US" sz="4400" b="0" strike="noStrike" spc="-1">
                <a:solidFill>
                  <a:srgbClr val="FF0000"/>
                </a:solidFill>
                <a:latin typeface="Calibri"/>
              </a:rPr>
              <a:t>Team</a:t>
            </a:r>
            <a:endParaRPr lang="en-IN" sz="4400" b="0" strike="noStrike" spc="-1">
              <a:latin typeface="Arial"/>
            </a:endParaRPr>
          </a:p>
        </p:txBody>
      </p:sp>
      <p:pic>
        <p:nvPicPr>
          <p:cNvPr id="110" name="Content Placeholder 3"/>
          <p:cNvPicPr/>
          <p:nvPr/>
        </p:nvPicPr>
        <p:blipFill>
          <a:blip r:embed="rId2"/>
          <a:srcRect l="-46069" r="-46069"/>
          <a:stretch/>
        </p:blipFill>
        <p:spPr>
          <a:xfrm>
            <a:off x="0" y="1285920"/>
            <a:ext cx="9143280" cy="4982400"/>
          </a:xfrm>
          <a:prstGeom prst="rect">
            <a:avLst/>
          </a:prstGeom>
          <a:ln>
            <a:noFill/>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772</TotalTime>
  <Words>1638</Words>
  <Application>Microsoft Office PowerPoint</Application>
  <PresentationFormat>On-screen Show (4:3)</PresentationFormat>
  <Paragraphs>196</Paragraphs>
  <Slides>35</Slides>
  <Notes>1</Notes>
  <HiddenSlides>0</HiddenSlides>
  <ScaleCrop>false</ScaleCrop>
  <HeadingPairs>
    <vt:vector size="4" baseType="variant">
      <vt:variant>
        <vt:lpstr>Theme</vt:lpstr>
      </vt:variant>
      <vt:variant>
        <vt:i4>2</vt:i4>
      </vt:variant>
      <vt:variant>
        <vt:lpstr>Slide Titles</vt:lpstr>
      </vt:variant>
      <vt:variant>
        <vt:i4>35</vt:i4>
      </vt:variant>
    </vt:vector>
  </HeadingPairs>
  <TitlesOfParts>
    <vt:vector size="37" baseType="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Doing Data Science</dc:title>
  <dc:subject/>
  <dc:creator>Steven Lindo</dc:creator>
  <dc:description/>
  <cp:lastModifiedBy/>
  <cp:revision>87</cp:revision>
  <dcterms:created xsi:type="dcterms:W3CDTF">2014-09-26T15:21:11Z</dcterms:created>
  <dcterms:modified xsi:type="dcterms:W3CDTF">2025-08-05T08:57:41Z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1</vt:i4>
  </property>
  <property fmtid="{D5CDD505-2E9C-101B-9397-08002B2CF9AE}" pid="8" name="PresentationFormat">
    <vt:lpwstr>On-screen Show (4:3)</vt:lpwstr>
  </property>
  <property fmtid="{D5CDD505-2E9C-101B-9397-08002B2CF9AE}" pid="9" name="ScaleCrop">
    <vt:bool>false</vt:bool>
  </property>
  <property fmtid="{D5CDD505-2E9C-101B-9397-08002B2CF9AE}" pid="10" name="ShareDoc">
    <vt:bool>false</vt:bool>
  </property>
  <property fmtid="{D5CDD505-2E9C-101B-9397-08002B2CF9AE}" pid="11" name="Slides">
    <vt:i4>37</vt:i4>
  </property>
</Properties>
</file>