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DA"/>
    <a:srgbClr val="9E8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5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3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8472">
                <a:alpha val="66000"/>
              </a:srgbClr>
            </a:gs>
            <a:gs pos="83000">
              <a:srgbClr val="EEECDA"/>
            </a:gs>
            <a:gs pos="57000">
              <a:srgbClr val="EEECDA"/>
            </a:gs>
            <a:gs pos="100000">
              <a:srgbClr val="EEECD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002E-CD45-454E-BB3D-03C187BAF2A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ECE7-1777-48C1-9F64-E4DB0EF5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CF7E6-376E-AA02-178C-6225EE59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912" y="1089026"/>
            <a:ext cx="8243887" cy="4107606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8000" b="0" i="0" u="none" strike="noStrike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Retail Sales and Inventory Management</a:t>
            </a:r>
            <a:r>
              <a:rPr lang="en-US" sz="8000" dirty="0">
                <a:latin typeface="Bahnschrift SemiLight" panose="020B0502040204020203" pitchFamily="34" charset="0"/>
              </a:rPr>
              <a:t> </a:t>
            </a:r>
            <a:endParaRPr lang="en-IN" sz="8000" dirty="0">
              <a:latin typeface="Bahnschrift Semi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1BE96-1999-CC02-9B80-417635FBE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17" y="5633138"/>
            <a:ext cx="3109882" cy="271671"/>
          </a:xfrm>
        </p:spPr>
        <p:txBody>
          <a:bodyPr wrap="square" anchor="t">
            <a:normAutofit fontScale="40000" lnSpcReduction="20000"/>
          </a:bodyPr>
          <a:lstStyle/>
          <a:p>
            <a:pPr algn="l"/>
            <a:r>
              <a:rPr lang="en-IN" sz="4000" dirty="0">
                <a:solidFill>
                  <a:schemeClr val="tx1">
                    <a:alpha val="60000"/>
                  </a:schemeClr>
                </a:solidFill>
              </a:rPr>
              <a:t>Submitted by: Vighneswar Anil</a:t>
            </a:r>
          </a:p>
        </p:txBody>
      </p:sp>
    </p:spTree>
    <p:extLst>
      <p:ext uri="{BB962C8B-B14F-4D97-AF65-F5344CB8AC3E}">
        <p14:creationId xmlns:p14="http://schemas.microsoft.com/office/powerpoint/2010/main" val="289564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2AFB-4FBF-67A9-BF8C-E6F273E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Insights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69BF-807B-3827-6A2F-F54071EF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Weekends have higher no. of sales than weekdays</a:t>
            </a:r>
          </a:p>
          <a:p>
            <a:r>
              <a:rPr lang="en-IN" sz="2400" dirty="0"/>
              <a:t>Stores with more area sell higher volume of products</a:t>
            </a:r>
          </a:p>
          <a:p>
            <a:r>
              <a:rPr lang="en-IN" sz="2400" dirty="0"/>
              <a:t>Shops are Overstocked</a:t>
            </a:r>
          </a:p>
          <a:p>
            <a:r>
              <a:rPr lang="en-IN" sz="2400" dirty="0"/>
              <a:t>Mid-size stores are more number</a:t>
            </a:r>
          </a:p>
          <a:p>
            <a:r>
              <a:rPr lang="en-IN" sz="2400" dirty="0"/>
              <a:t>Most effective promotion is PR14</a:t>
            </a:r>
          </a:p>
          <a:p>
            <a:r>
              <a:rPr lang="en-IN" sz="2400" dirty="0"/>
              <a:t>Shop type with most sales is ST04</a:t>
            </a:r>
          </a:p>
          <a:p>
            <a:r>
              <a:rPr lang="en-IN" sz="2400" dirty="0"/>
              <a:t>P0051 is the Top Product</a:t>
            </a:r>
          </a:p>
          <a:p>
            <a:r>
              <a:rPr lang="en-IN" sz="2400" dirty="0"/>
              <a:t>S0026 is the Top Seller</a:t>
            </a:r>
          </a:p>
          <a:p>
            <a:r>
              <a:rPr lang="en-IN" sz="2400" dirty="0"/>
              <a:t>C014 has most no. of Stores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76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2AFB-4FBF-67A9-BF8C-E6F273E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Solution Benefits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2DCB05-ECF6-68B5-B2B0-5E5EB8CF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Increased Revenue: </a:t>
            </a:r>
            <a:r>
              <a:rPr lang="en-US" sz="1900" dirty="0"/>
              <a:t>By leveraging data-driven insights, the retail company can optimize pricing, promotions, and product assortments, leading to higher sales and revenue growth.</a:t>
            </a:r>
          </a:p>
          <a:p>
            <a:r>
              <a:rPr lang="en-US" dirty="0"/>
              <a:t>Cost Savings: </a:t>
            </a:r>
            <a:r>
              <a:rPr lang="en-US" sz="1900" dirty="0"/>
              <a:t>Improved inventory management minimizes excess stock and reduces storage costs, while efficient operations lower overall operational expenses.</a:t>
            </a:r>
          </a:p>
          <a:p>
            <a:r>
              <a:rPr lang="en-US" dirty="0"/>
              <a:t>Customer Satisfaction: </a:t>
            </a:r>
            <a:r>
              <a:rPr lang="en-US" sz="1900" dirty="0"/>
              <a:t>Enhanced product availability and targeted promotions increase customer satisfaction and loyalty, leading to repeat business and positive brand perception.</a:t>
            </a:r>
          </a:p>
          <a:p>
            <a:r>
              <a:rPr lang="en-US" dirty="0"/>
              <a:t>Competitive Advantage: </a:t>
            </a:r>
            <a:r>
              <a:rPr lang="en-US" sz="1900" dirty="0"/>
              <a:t>Real-time analytics and insights allow the company to quickly respond to market trends and consumer demands, providing a competitive edge over rivals.</a:t>
            </a:r>
          </a:p>
          <a:p>
            <a:r>
              <a:rPr lang="en-US" dirty="0"/>
              <a:t>Strategic Planning: </a:t>
            </a:r>
            <a:r>
              <a:rPr lang="en-US" sz="1800" dirty="0"/>
              <a:t>Access to detailed performance metrics and trends supports better strategic planning and forecasting, enabling the company to set realistic goals and allocate resources effectively.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7184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2AFB-4FBF-67A9-BF8C-E6F273E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orbel" panose="020B0503020204020204" pitchFamily="34" charset="0"/>
              </a:rPr>
              <a:t>Challenges Faced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2DCB05-ECF6-68B5-B2B0-5E5EB8CFF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Large Quantity of Data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Lack of Context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Resource Limitations and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9925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E2AFB-4FBF-67A9-BF8C-E6F273EC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B15CFA2-D404-6039-BA2D-CEC45F33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A999-48DD-5A8F-7B21-462ABE11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Bahnschrift SemiLight" panose="020B0502040204020203" pitchFamily="34" charset="0"/>
              </a:rPr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9C2C-F506-BD01-DB3A-E6FE43E5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7"/>
            <a:ext cx="10515600" cy="437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Retailers often struggle with inefficient processing of data, hindering effective sales and inventory management. 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The solution aims to build a comprehensive data pipeline using Azure Data Factory for streamlined data ingestion. 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We will store raw data in Azure Cosmos DB from multiple locations and </a:t>
            </a:r>
            <a:r>
              <a:rPr lang="en-US" dirty="0" err="1">
                <a:latin typeface="Corbel" panose="020B0503020204020204" pitchFamily="34" charset="0"/>
              </a:rPr>
              <a:t>PySpark</a:t>
            </a:r>
            <a:r>
              <a:rPr lang="en-US" dirty="0">
                <a:latin typeface="Corbel" panose="020B0503020204020204" pitchFamily="34" charset="0"/>
              </a:rPr>
              <a:t> for data cleaning and transformation. SQL-based materialized views will be created in Azure SQL Database for efficient reporting, Interactive dashboards in Databricks.</a:t>
            </a:r>
            <a:endParaRPr lang="en-I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3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A999-48DD-5A8F-7B21-462ABE1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823"/>
            <a:ext cx="10515600" cy="86887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 SemiLight" panose="020B0502040204020203" pitchFamily="34" charset="0"/>
              </a:rPr>
              <a:t>Details of Input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6F0039-A41A-7D81-8FFC-43D4A2303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3963"/>
            <a:ext cx="8971625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Sales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daily sales data of a Turkish Retail Company from 2017 to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Unique identifier for each store.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Unique identifier for each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Sales date (YYYY-MM-DD).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Quantity of products sold.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Total revenue generated for the day.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sz="1600" dirty="0"/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tock quantity.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Sale price of the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promo_type_1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Type of promotion applied.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promotion-related columns.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8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A999-48DD-5A8F-7B21-462ABE1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823"/>
            <a:ext cx="10515600" cy="86887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 SemiLight" panose="020B0502040204020203" pitchFamily="34" charset="0"/>
              </a:rPr>
              <a:t>Details of Input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6F0039-A41A-7D81-8FFC-43D4A2303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1761"/>
            <a:ext cx="89716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latin typeface="Corbel" panose="020B0503020204020204" pitchFamily="34" charset="0"/>
              </a:rPr>
              <a:t>P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roduct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details about product hierarchy and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Unique identifier for each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Length of the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Depth of the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Width of the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identifiers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latin typeface="Corbel" panose="020B0503020204020204" pitchFamily="34" charset="0"/>
              </a:rPr>
              <a:t>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tore Data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Contains information about store locations and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Unique identifier for each store.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Unique identifier for each city.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storetype_id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Identifier for the type of store.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store_size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Size of the store.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1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A999-48DD-5A8F-7B21-462ABE1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823"/>
            <a:ext cx="10515600" cy="86887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 SemiLight" panose="020B0502040204020203" pitchFamily="34" charset="0"/>
              </a:rPr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6F0039-A41A-7D81-8FFC-43D4A2303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2874" y="2008483"/>
            <a:ext cx="862021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Data Factory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Azure Cosmos DB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Blob Storage Service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Data</a:t>
            </a:r>
            <a:r>
              <a:rPr lang="en-US" altLang="en-US" sz="2400" dirty="0">
                <a:latin typeface="Arial" panose="020B0604020202020204" pitchFamily="34" charset="0"/>
              </a:rPr>
              <a:t>bricks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SQL service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1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FA999-48DD-5A8F-7B21-462ABE1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1DE30-1ECD-76D4-8525-28411E1C7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92124" y="1095660"/>
            <a:ext cx="11007395" cy="513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1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025D6-6CE0-5B4C-576E-BB685DF2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54" y="955738"/>
            <a:ext cx="4686138" cy="2590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488E2-0E2D-A294-82CB-C6838209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23" y="3406075"/>
            <a:ext cx="966853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2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4D1F2-C40A-C85E-4892-CE887C1FEF6E}"/>
              </a:ext>
            </a:extLst>
          </p:cNvPr>
          <p:cNvSpPr txBox="1"/>
          <p:nvPr/>
        </p:nvSpPr>
        <p:spPr>
          <a:xfrm>
            <a:off x="1420427" y="1910463"/>
            <a:ext cx="9743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Reading the Sales data from cosmos landing zone.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Checking inferred datatypes and making necessary typecasting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Dropping irrelevant columns</a:t>
            </a: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Optimisations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Checking Duplicates.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Count of Records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Checking for nulls and handling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creating new columns from 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Reading Product Data from Landing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Checking for nulls and handling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Reading Store Data from the Landing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Checking for nulls and handling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Joining 3 Datasets into a single dataframe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Writing the Cleaned Data to Azure Blob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D3FA0-1842-7BDF-3979-8175A95BEA43}"/>
              </a:ext>
            </a:extLst>
          </p:cNvPr>
          <p:cNvSpPr txBox="1"/>
          <p:nvPr/>
        </p:nvSpPr>
        <p:spPr>
          <a:xfrm>
            <a:off x="1420427" y="800860"/>
            <a:ext cx="6312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6781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FA999-48DD-5A8F-7B21-462ABE1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1294"/>
            <a:ext cx="3315111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03-CF3F-1FE1-ED3E-98A528A2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11" y="601917"/>
            <a:ext cx="8599490" cy="56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2254</TotalTime>
  <Words>593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Bahnschrift SemiLight</vt:lpstr>
      <vt:lpstr>Constantia</vt:lpstr>
      <vt:lpstr>Corbel</vt:lpstr>
      <vt:lpstr>Franklin Gothic Book</vt:lpstr>
      <vt:lpstr>Office Theme</vt:lpstr>
      <vt:lpstr>Retail Sales and Inventory Management </vt:lpstr>
      <vt:lpstr>Problem Overview</vt:lpstr>
      <vt:lpstr>Details of Input Data</vt:lpstr>
      <vt:lpstr>Details of Input Data</vt:lpstr>
      <vt:lpstr>Tech Stack</vt:lpstr>
      <vt:lpstr>Pipeline</vt:lpstr>
      <vt:lpstr>PowerPoint Presentation</vt:lpstr>
      <vt:lpstr>PowerPoint Presentation</vt:lpstr>
      <vt:lpstr>Dashboard</vt:lpstr>
      <vt:lpstr>Insights</vt:lpstr>
      <vt:lpstr>Solution Benefits</vt:lpstr>
      <vt:lpstr>Challenges Faced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and Inventory Management </dc:title>
  <dc:creator>Vighneswar Anil(UST,IN)</dc:creator>
  <cp:lastModifiedBy>Vighneswar Anil(UST,IN)</cp:lastModifiedBy>
  <cp:revision>3</cp:revision>
  <dcterms:created xsi:type="dcterms:W3CDTF">2024-10-04T14:54:27Z</dcterms:created>
  <dcterms:modified xsi:type="dcterms:W3CDTF">2024-10-06T14:39:02Z</dcterms:modified>
</cp:coreProperties>
</file>