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3" r:id="rId11"/>
    <p:sldId id="270" r:id="rId12"/>
    <p:sldId id="271" r:id="rId13"/>
    <p:sldId id="272" r:id="rId14"/>
    <p:sldId id="264" r:id="rId15"/>
    <p:sldId id="269"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thish.c@presidencyuniversity.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8" y="578499"/>
            <a:ext cx="10396935" cy="1969960"/>
          </a:xfrm>
        </p:spPr>
        <p:txBody>
          <a:bodyPr/>
          <a:lstStyle/>
          <a:p>
            <a:pPr algn="ctr"/>
            <a:r>
              <a:rPr lang="en-GB" sz="3200" dirty="0">
                <a:gradFill>
                  <a:gsLst>
                    <a:gs pos="0">
                      <a:srgbClr val="012D86"/>
                    </a:gs>
                    <a:gs pos="100000">
                      <a:srgbClr val="0E2557"/>
                    </a:gs>
                  </a:gsLst>
                  <a:lin scaled="0"/>
                </a:gradFill>
                <a:latin typeface="Cambria" panose="02040503050406030204" pitchFamily="18" charset="0"/>
                <a:ea typeface="Cambria" panose="02040503050406030204" pitchFamily="18" charset="0"/>
              </a:rPr>
              <a:t>BIRTH/DEATH REGISTRATION INTERGRATION WITH SERVICES</a:t>
            </a:r>
            <a:endParaRPr lang="en-GB" sz="3200" dirty="0"/>
          </a:p>
        </p:txBody>
      </p:sp>
      <p:sp>
        <p:nvSpPr>
          <p:cNvPr id="3" name="Subtitle 2"/>
          <p:cNvSpPr>
            <a:spLocks noGrp="1"/>
          </p:cNvSpPr>
          <p:nvPr>
            <p:ph type="subTitle" idx="1"/>
          </p:nvPr>
        </p:nvSpPr>
        <p:spPr>
          <a:xfrm>
            <a:off x="790468" y="2090057"/>
            <a:ext cx="3970594" cy="1001255"/>
          </a:xfrm>
        </p:spPr>
        <p:txBody>
          <a:bodyPr/>
          <a:lstStyle/>
          <a:p>
            <a:pPr algn="l"/>
            <a:r>
              <a:rPr lang="en-GB" dirty="0"/>
              <a:t>Batch Number:108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4880620"/>
              </p:ext>
            </p:extLst>
          </p:nvPr>
        </p:nvGraphicFramePr>
        <p:xfrm>
          <a:off x="790468" y="2873829"/>
          <a:ext cx="5465097" cy="2267334"/>
        </p:xfrm>
        <a:graphic>
          <a:graphicData uri="http://schemas.openxmlformats.org/drawingml/2006/table">
            <a:tbl>
              <a:tblPr firstRow="1" bandRow="1">
                <a:tableStyleId>{2D5ABB26-0587-4C30-8999-92F81FD0307C}</a:tableStyleId>
              </a:tblPr>
              <a:tblGrid>
                <a:gridCol w="2102866">
                  <a:extLst>
                    <a:ext uri="{9D8B030D-6E8A-4147-A177-3AD203B41FA5}">
                      <a16:colId xmlns:a16="http://schemas.microsoft.com/office/drawing/2014/main" val="3331634959"/>
                    </a:ext>
                  </a:extLst>
                </a:gridCol>
                <a:gridCol w="3362231">
                  <a:extLst>
                    <a:ext uri="{9D8B030D-6E8A-4147-A177-3AD203B41FA5}">
                      <a16:colId xmlns:a16="http://schemas.microsoft.com/office/drawing/2014/main" val="2054911721"/>
                    </a:ext>
                  </a:extLst>
                </a:gridCol>
              </a:tblGrid>
              <a:tr h="377889">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7889">
                <a:tc>
                  <a:txBody>
                    <a:bodyPr/>
                    <a:lstStyle/>
                    <a:p>
                      <a:pPr algn="ctr"/>
                      <a:r>
                        <a:rPr lang="en-GB" dirty="0"/>
                        <a:t>20211CSE0083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M.ANIL RAJ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7889">
                <a:tc>
                  <a:txBody>
                    <a:bodyPr/>
                    <a:lstStyle/>
                    <a:p>
                      <a:pPr algn="ctr"/>
                      <a:r>
                        <a:rPr lang="en-GB" dirty="0"/>
                        <a:t>20211CSE0132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V.DINESH VARDHAN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7889">
                <a:tc>
                  <a:txBody>
                    <a:bodyPr/>
                    <a:lstStyle/>
                    <a:p>
                      <a:pPr algn="ctr"/>
                      <a:r>
                        <a:rPr lang="en-GB" dirty="0"/>
                        <a:t>20211CSE0733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Y.SAI PRAGNA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7889">
                <a:tc>
                  <a:txBody>
                    <a:bodyPr/>
                    <a:lstStyle/>
                    <a:p>
                      <a:pPr algn="ctr"/>
                      <a:r>
                        <a:rPr lang="en-GB" dirty="0"/>
                        <a:t>20211CSE0735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K.SREYA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7889">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Dr./Mr./Ms./Prof.</a:t>
            </a: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DR.JOTHISH C   </a:t>
            </a: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hlinkClick r:id="rId2"/>
              </a:rPr>
              <a:t>jothish.c@presidencyuniversity.in</a:t>
            </a: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9567063366</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sz="1800" dirty="0"/>
              <a:t>The integration of birth/death registration with various services is expected to deliver the following outcomes:</a:t>
            </a:r>
            <a:endParaRPr lang="en-GB" sz="1800" dirty="0"/>
          </a:p>
          <a:p>
            <a:r>
              <a:rPr lang="en-US" sz="1800" dirty="0"/>
              <a:t>Improved Efficiency and Accuracy:</a:t>
            </a:r>
          </a:p>
          <a:p>
            <a:r>
              <a:rPr lang="en-US" sz="1800" dirty="0"/>
              <a:t>Reduced manual labor: Automation of tasks will minimize the need for manual data entry and processing.</a:t>
            </a:r>
          </a:p>
          <a:p>
            <a:r>
              <a:rPr lang="en-US" sz="1800" dirty="0"/>
              <a:t>Better user experience: Citizens will have a more convenient and efficient experience when interacting with government agencies.</a:t>
            </a:r>
          </a:p>
          <a:p>
            <a:r>
              <a:rPr lang="en-US" sz="1800" dirty="0"/>
              <a:t>Health outcomes assessment: Health trends and disease patterns can be studied to identify areas for improvement.</a:t>
            </a:r>
          </a:p>
          <a:p>
            <a:r>
              <a:rPr lang="en-US" sz="1800" dirty="0"/>
              <a:t>Prevented Fraud and Improved Security: </a:t>
            </a:r>
          </a:p>
          <a:p>
            <a:r>
              <a:rPr lang="en-US" sz="1800" dirty="0"/>
              <a:t>Reduced identity theft: The risk of identity theft and fraudulent use of birth and death records will be minimized. </a:t>
            </a:r>
          </a:p>
          <a:p>
            <a:r>
              <a:rPr lang="en-US" sz="1800" dirty="0"/>
              <a:t>Overall, the integration of birth/death registration is expected to lead to a more efficient, accurate, and effective system for managing vital records, benefiting both citizens and government agencies.</a:t>
            </a:r>
          </a:p>
          <a:p>
            <a:endParaRPr lang="en-US" sz="1800" dirty="0"/>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F2304F-BB12-96A3-D5F1-2E9D1F3C96F9}"/>
              </a:ext>
            </a:extLst>
          </p:cNvPr>
          <p:cNvPicPr>
            <a:picLocks noChangeAspect="1"/>
          </p:cNvPicPr>
          <p:nvPr/>
        </p:nvPicPr>
        <p:blipFill>
          <a:blip r:embed="rId2"/>
          <a:stretch>
            <a:fillRect/>
          </a:stretch>
        </p:blipFill>
        <p:spPr>
          <a:xfrm>
            <a:off x="951723" y="1603682"/>
            <a:ext cx="3016372" cy="3818586"/>
          </a:xfrm>
          <a:prstGeom prst="rect">
            <a:avLst/>
          </a:prstGeom>
        </p:spPr>
      </p:pic>
      <p:pic>
        <p:nvPicPr>
          <p:cNvPr id="5" name="Picture 4">
            <a:extLst>
              <a:ext uri="{FF2B5EF4-FFF2-40B4-BE49-F238E27FC236}">
                <a16:creationId xmlns:a16="http://schemas.microsoft.com/office/drawing/2014/main" id="{CBD25FEE-1885-65FC-1B8D-9D64B1567E54}"/>
              </a:ext>
            </a:extLst>
          </p:cNvPr>
          <p:cNvPicPr>
            <a:picLocks noChangeAspect="1"/>
          </p:cNvPicPr>
          <p:nvPr/>
        </p:nvPicPr>
        <p:blipFill>
          <a:blip r:embed="rId3"/>
          <a:stretch>
            <a:fillRect/>
          </a:stretch>
        </p:blipFill>
        <p:spPr>
          <a:xfrm>
            <a:off x="7075714" y="1532586"/>
            <a:ext cx="3228394" cy="3792828"/>
          </a:xfrm>
          <a:prstGeom prst="rect">
            <a:avLst/>
          </a:prstGeom>
        </p:spPr>
      </p:pic>
    </p:spTree>
    <p:extLst>
      <p:ext uri="{BB962C8B-B14F-4D97-AF65-F5344CB8AC3E}">
        <p14:creationId xmlns:p14="http://schemas.microsoft.com/office/powerpoint/2010/main" val="33856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40AC59-6412-7459-2394-0594A4BEED09}"/>
              </a:ext>
            </a:extLst>
          </p:cNvPr>
          <p:cNvPicPr>
            <a:picLocks noChangeAspect="1"/>
          </p:cNvPicPr>
          <p:nvPr/>
        </p:nvPicPr>
        <p:blipFill>
          <a:blip r:embed="rId2"/>
          <a:stretch>
            <a:fillRect/>
          </a:stretch>
        </p:blipFill>
        <p:spPr>
          <a:xfrm>
            <a:off x="634481" y="1612946"/>
            <a:ext cx="3682788" cy="4005330"/>
          </a:xfrm>
          <a:prstGeom prst="rect">
            <a:avLst/>
          </a:prstGeom>
        </p:spPr>
      </p:pic>
      <p:pic>
        <p:nvPicPr>
          <p:cNvPr id="7" name="Picture 6">
            <a:extLst>
              <a:ext uri="{FF2B5EF4-FFF2-40B4-BE49-F238E27FC236}">
                <a16:creationId xmlns:a16="http://schemas.microsoft.com/office/drawing/2014/main" id="{8577BFB7-7223-CAD6-1274-B78B0765F7EF}"/>
              </a:ext>
            </a:extLst>
          </p:cNvPr>
          <p:cNvPicPr>
            <a:picLocks noChangeAspect="1"/>
          </p:cNvPicPr>
          <p:nvPr/>
        </p:nvPicPr>
        <p:blipFill>
          <a:blip r:embed="rId3"/>
          <a:stretch>
            <a:fillRect/>
          </a:stretch>
        </p:blipFill>
        <p:spPr>
          <a:xfrm>
            <a:off x="7272182" y="1612946"/>
            <a:ext cx="2814210" cy="4443211"/>
          </a:xfrm>
          <a:prstGeom prst="rect">
            <a:avLst/>
          </a:prstGeom>
        </p:spPr>
      </p:pic>
    </p:spTree>
    <p:extLst>
      <p:ext uri="{BB962C8B-B14F-4D97-AF65-F5344CB8AC3E}">
        <p14:creationId xmlns:p14="http://schemas.microsoft.com/office/powerpoint/2010/main" val="44486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330F49-FDC4-F743-2722-AD0F7D5D5D32}"/>
              </a:ext>
            </a:extLst>
          </p:cNvPr>
          <p:cNvPicPr>
            <a:picLocks noChangeAspect="1"/>
          </p:cNvPicPr>
          <p:nvPr/>
        </p:nvPicPr>
        <p:blipFill>
          <a:blip r:embed="rId2"/>
          <a:stretch>
            <a:fillRect/>
          </a:stretch>
        </p:blipFill>
        <p:spPr>
          <a:xfrm>
            <a:off x="6111291" y="1358854"/>
            <a:ext cx="4534590" cy="4681470"/>
          </a:xfrm>
          <a:prstGeom prst="rect">
            <a:avLst/>
          </a:prstGeom>
        </p:spPr>
      </p:pic>
      <p:sp>
        <p:nvSpPr>
          <p:cNvPr id="9" name="TextBox 8">
            <a:extLst>
              <a:ext uri="{FF2B5EF4-FFF2-40B4-BE49-F238E27FC236}">
                <a16:creationId xmlns:a16="http://schemas.microsoft.com/office/drawing/2014/main" id="{D4B6D8FD-363B-E967-B7AB-A70826D85FB5}"/>
              </a:ext>
            </a:extLst>
          </p:cNvPr>
          <p:cNvSpPr txBox="1"/>
          <p:nvPr/>
        </p:nvSpPr>
        <p:spPr>
          <a:xfrm>
            <a:off x="764639" y="1036947"/>
            <a:ext cx="6097554"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rPr>
              <a:t> </a:t>
            </a:r>
            <a:endParaRPr lang="en-IN" dirty="0"/>
          </a:p>
        </p:txBody>
      </p:sp>
      <p:pic>
        <p:nvPicPr>
          <p:cNvPr id="14" name="Picture 13">
            <a:extLst>
              <a:ext uri="{FF2B5EF4-FFF2-40B4-BE49-F238E27FC236}">
                <a16:creationId xmlns:a16="http://schemas.microsoft.com/office/drawing/2014/main" id="{69577965-6509-7A5C-4D82-B1616B4C80C0}"/>
              </a:ext>
            </a:extLst>
          </p:cNvPr>
          <p:cNvPicPr>
            <a:picLocks noChangeAspect="1"/>
          </p:cNvPicPr>
          <p:nvPr/>
        </p:nvPicPr>
        <p:blipFill>
          <a:blip r:embed="rId3"/>
          <a:stretch>
            <a:fillRect/>
          </a:stretch>
        </p:blipFill>
        <p:spPr>
          <a:xfrm>
            <a:off x="1464906" y="1498131"/>
            <a:ext cx="2619099" cy="4322922"/>
          </a:xfrm>
          <a:prstGeom prst="rect">
            <a:avLst/>
          </a:prstGeom>
        </p:spPr>
      </p:pic>
    </p:spTree>
    <p:extLst>
      <p:ext uri="{BB962C8B-B14F-4D97-AF65-F5344CB8AC3E}">
        <p14:creationId xmlns:p14="http://schemas.microsoft.com/office/powerpoint/2010/main" val="393573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847461"/>
            <a:ext cx="10668000" cy="4248537"/>
          </a:xfrm>
        </p:spPr>
        <p:txBody>
          <a:bodyPr>
            <a:normAutofit/>
          </a:bodyPr>
          <a:lstStyle/>
          <a:p>
            <a:r>
              <a:rPr lang="en-US" sz="2000" dirty="0"/>
              <a:t>The integration of birth/death registration with various services offers numerous benefits for both citizens and government agencies. By automating tasks, reducing errors, and improving data accuracy, it can significantly enhance the efficiency and effectiveness of public services.</a:t>
            </a:r>
          </a:p>
          <a:p>
            <a:r>
              <a:rPr lang="en-US" sz="2000" dirty="0"/>
              <a:t>Continuously monitor and evaluate the effectiveness of the integrated system. By addressing these challenges and implementing effective strategies, it is possible to realize the full potential of birth/death registration integration and create a more efficient, equitable, and responsive public service system.</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D534-F0FA-8BC1-43D4-6BEFD5919BB5}"/>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Content Placeholder 2">
            <a:extLst>
              <a:ext uri="{FF2B5EF4-FFF2-40B4-BE49-F238E27FC236}">
                <a16:creationId xmlns:a16="http://schemas.microsoft.com/office/drawing/2014/main" id="{51070331-4A46-23A1-7159-7BE2272F34AA}"/>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0" indent="0">
              <a:buNone/>
            </a:pPr>
            <a:r>
              <a:rPr lang="en-US" dirty="0"/>
              <a:t> </a:t>
            </a:r>
          </a:p>
          <a:p>
            <a:pPr marL="0" indent="0">
              <a:buNone/>
            </a:pPr>
            <a:r>
              <a:rPr lang="en-US" dirty="0"/>
              <a:t>https://github.com/anilvijiwada/Birth-Death-registration-intergration-with-services.git</a:t>
            </a:r>
            <a:endParaRPr lang="en-IN" dirty="0"/>
          </a:p>
        </p:txBody>
      </p:sp>
    </p:spTree>
    <p:extLst>
      <p:ext uri="{BB962C8B-B14F-4D97-AF65-F5344CB8AC3E}">
        <p14:creationId xmlns:p14="http://schemas.microsoft.com/office/powerpoint/2010/main" val="138124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indent="-342900">
              <a:spcBef>
                <a:spcPts val="0"/>
              </a:spcBef>
              <a:buFont typeface="Wingdings" pitchFamily="2" charset="2"/>
              <a:buChar char="Ø"/>
            </a:pPr>
            <a:r>
              <a:rPr lang="en-US" dirty="0" err="1">
                <a:latin typeface="Cambria" panose="02040503050406030204" pitchFamily="18" charset="0"/>
                <a:ea typeface="Cambria" panose="02040503050406030204" pitchFamily="18" charset="0"/>
              </a:rPr>
              <a:t>mSIGA</a:t>
            </a:r>
            <a:r>
              <a:rPr lang="en-US" dirty="0">
                <a:latin typeface="Cambria" panose="02040503050406030204" pitchFamily="18" charset="0"/>
                <a:ea typeface="Cambria" panose="02040503050406030204" pitchFamily="18" charset="0"/>
              </a:rPr>
              <a:t> - mobile application for birth and death registration in hospitals and remote population areas</a:t>
            </a:r>
          </a:p>
          <a:p>
            <a:pPr marL="495300" indent="-342900">
              <a:spcBef>
                <a:spcPts val="0"/>
              </a:spcBef>
              <a:buFont typeface="Wingdings" pitchFamily="2" charset="2"/>
              <a:buChar char="Ø"/>
            </a:pPr>
            <a:r>
              <a:rPr lang="en-US" dirty="0">
                <a:latin typeface="Cambria" panose="02040503050406030204" pitchFamily="18" charset="0"/>
                <a:ea typeface="Cambria" panose="02040503050406030204" pitchFamily="18" charset="0"/>
              </a:rPr>
              <a:t>Birth/Death Online Registration Integration with Services</a:t>
            </a:r>
          </a:p>
          <a:p>
            <a:pPr marL="152400" indent="0">
              <a:spcBef>
                <a:spcPts val="0"/>
              </a:spcBef>
              <a:buNone/>
            </a:pPr>
            <a:r>
              <a:rPr lang="en-US" dirty="0">
                <a:latin typeface="Cambria" panose="02040503050406030204" pitchFamily="18" charset="0"/>
                <a:ea typeface="Cambria" panose="02040503050406030204" pitchFamily="18" charset="0"/>
              </a:rPr>
              <a:t>  Authors-Shubham Gupta, </a:t>
            </a:r>
            <a:r>
              <a:rPr lang="en-US" dirty="0" err="1">
                <a:latin typeface="Cambria" panose="02040503050406030204" pitchFamily="18" charset="0"/>
                <a:ea typeface="Cambria" panose="02040503050406030204" pitchFamily="18" charset="0"/>
              </a:rPr>
              <a:t>Rishav</a:t>
            </a:r>
            <a:r>
              <a:rPr lang="en-US" dirty="0">
                <a:latin typeface="Cambria" panose="02040503050406030204" pitchFamily="18" charset="0"/>
                <a:ea typeface="Cambria" panose="02040503050406030204" pitchFamily="18" charset="0"/>
              </a:rPr>
              <a:t> Singh, Shubham Chaudhary, </a:t>
            </a:r>
            <a:r>
              <a:rPr lang="en-US" dirty="0" err="1">
                <a:latin typeface="Cambria" panose="02040503050406030204" pitchFamily="18" charset="0"/>
                <a:ea typeface="Cambria" panose="02040503050406030204" pitchFamily="18" charset="0"/>
              </a:rPr>
              <a:t>Ruban</a:t>
            </a:r>
            <a:r>
              <a:rPr lang="en-US" dirty="0">
                <a:latin typeface="Cambria" panose="02040503050406030204" pitchFamily="18" charset="0"/>
                <a:ea typeface="Cambria" panose="02040503050406030204" pitchFamily="18" charset="0"/>
              </a:rPr>
              <a:t> Ahmed, Mr. </a:t>
            </a:r>
            <a:r>
              <a:rPr lang="en-US" dirty="0" err="1">
                <a:latin typeface="Cambria" panose="02040503050406030204" pitchFamily="18" charset="0"/>
                <a:ea typeface="Cambria" panose="02040503050406030204" pitchFamily="18" charset="0"/>
              </a:rPr>
              <a:t>Vinesh</a:t>
            </a:r>
            <a:r>
              <a:rPr lang="en-US" dirty="0">
                <a:latin typeface="Cambria" panose="02040503050406030204" pitchFamily="18" charset="0"/>
                <a:ea typeface="Cambria" panose="02040503050406030204" pitchFamily="18" charset="0"/>
              </a:rPr>
              <a:t> Kumar </a:t>
            </a:r>
          </a:p>
          <a:p>
            <a:pPr marL="152400" indent="0">
              <a:spcBef>
                <a:spcPts val="0"/>
              </a:spcBef>
              <a:buNone/>
            </a:pPr>
            <a:r>
              <a:rPr lang="en-GB" sz="2000" dirty="0"/>
              <a:t>* </a:t>
            </a:r>
            <a:r>
              <a:rPr lang="en-GB" sz="2000" dirty="0" err="1"/>
              <a:t>eGo</a:t>
            </a:r>
            <a:r>
              <a:rPr lang="en-GB" sz="2000" dirty="0"/>
              <a:t> </a:t>
            </a:r>
            <a:r>
              <a:rPr lang="en-GB" sz="2000" dirty="0" err="1"/>
              <a:t>mdms</a:t>
            </a:r>
            <a:r>
              <a:rPr lang="en-GB" sz="2000" dirty="0"/>
              <a:t> :-&gt; </a:t>
            </a:r>
            <a:r>
              <a:rPr lang="en-GB" sz="2000" dirty="0" err="1"/>
              <a:t>egov.mdms.host</a:t>
            </a:r>
            <a:r>
              <a:rPr lang="en-GB" sz="2000" dirty="0"/>
              <a:t> =https://dev.digit.org/eGov -*</a:t>
            </a:r>
            <a:r>
              <a:rPr lang="en-GB" sz="2000" dirty="0" err="1"/>
              <a:t>idGen</a:t>
            </a:r>
            <a:r>
              <a:rPr lang="en-GB" sz="2000" dirty="0"/>
              <a:t> :&gt; *</a:t>
            </a:r>
            <a:r>
              <a:rPr lang="en-GB" sz="2000" dirty="0" err="1"/>
              <a:t>egov.idgen.host</a:t>
            </a:r>
            <a:r>
              <a:rPr lang="en-GB" sz="2000" dirty="0"/>
              <a:t> =https://dev.digit.org/* localization *service :-&gt; *</a:t>
            </a:r>
            <a:r>
              <a:rPr lang="en-GB" sz="2000" dirty="0" err="1"/>
              <a:t>egov.localization.host</a:t>
            </a:r>
            <a:r>
              <a:rPr lang="en-GB" sz="2000" dirty="0"/>
              <a:t> =https://dev.digit.org/</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1800" dirty="0"/>
              <a:t>The integration of birth/death registration with various services can significantly improve the efficiency and accuracy of these processes. By connecting birth and death records to other relevant systems, it becomes possible to automate tasks, reduce paperwork, and provide better services to citizens.</a:t>
            </a:r>
          </a:p>
          <a:p>
            <a:pPr marL="0" indent="0">
              <a:buNone/>
            </a:pPr>
            <a:r>
              <a:rPr lang="en-US" sz="1800" dirty="0"/>
              <a:t>Key areas for integration: </a:t>
            </a:r>
          </a:p>
          <a:p>
            <a:r>
              <a:rPr lang="en-US" sz="1800" dirty="0"/>
              <a:t>Healthcare:  </a:t>
            </a:r>
          </a:p>
          <a:p>
            <a:r>
              <a:rPr lang="en-US" sz="1800" dirty="0"/>
              <a:t>Linking birth records to immunization schedules and health checkups.   </a:t>
            </a:r>
          </a:p>
          <a:p>
            <a:r>
              <a:rPr lang="en-US" sz="1800" dirty="0"/>
              <a:t>Benefits of integration:</a:t>
            </a:r>
          </a:p>
          <a:p>
            <a:r>
              <a:rPr lang="en-US" sz="1800" dirty="0"/>
              <a:t>Improved efficiency: Automation of tasks reduces manual labor and speeds up processes.</a:t>
            </a:r>
          </a:p>
          <a:p>
            <a:r>
              <a:rPr lang="en-US" sz="1800" dirty="0"/>
              <a:t>Challenges and considerations: </a:t>
            </a:r>
          </a:p>
          <a:p>
            <a:r>
              <a:rPr lang="en-US" sz="1800" dirty="0"/>
              <a:t>Data privacy and security: Ensuring the protection of sensitive personal information is crucial.</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62000" y="1152332"/>
            <a:ext cx="10668000" cy="4952997"/>
          </a:xfrm>
        </p:spPr>
        <p:txBody>
          <a:bodyPr>
            <a:normAutofit/>
          </a:bodyPr>
          <a:lstStyle/>
          <a:p>
            <a:pPr marL="0" indent="0">
              <a:buNone/>
            </a:pPr>
            <a:r>
              <a:rPr lang="en-US" sz="2000" dirty="0"/>
              <a:t>The integration of birth and death registration with various services has become increasingly important in recent years. By connecting these records to other relevant systems, it is possible to automate tasks, reduce paperwork, and provide better services to citizens. This literature review explores the key areas of integration, benefits, challenges, and best practices.</a:t>
            </a:r>
          </a:p>
          <a:p>
            <a:pPr marL="0" indent="0">
              <a:buNone/>
            </a:pPr>
            <a:endParaRPr lang="en-US" sz="20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600" dirty="0"/>
              <a:t>1. Data Standardization and Harmonization:</a:t>
            </a:r>
          </a:p>
          <a:p>
            <a:r>
              <a:rPr lang="en-US" sz="1600" dirty="0"/>
              <a:t>Develop a common data model: Establish a standardized data model for birth and death records, ensuring consistency across different systems and agencies.</a:t>
            </a:r>
          </a:p>
          <a:p>
            <a:r>
              <a:rPr lang="en-US" sz="1600" dirty="0"/>
              <a:t>Harmonize data elements: Standardize data elements such as names, dates, places of birth/death, and other relevant information.</a:t>
            </a:r>
          </a:p>
          <a:p>
            <a:r>
              <a:rPr lang="en-US" sz="1600" dirty="0"/>
              <a:t>2. System Integration and Interoperability:</a:t>
            </a:r>
          </a:p>
          <a:p>
            <a:r>
              <a:rPr lang="en-US" sz="1600" dirty="0"/>
              <a:t>Identify key systems: Determine the essential systems that need to be integrated, such as healthcare systems and government agencies.</a:t>
            </a:r>
          </a:p>
          <a:p>
            <a:r>
              <a:rPr lang="en-US" sz="1600" dirty="0"/>
              <a:t>3. User Interface and Experience Design: </a:t>
            </a:r>
          </a:p>
          <a:p>
            <a:r>
              <a:rPr lang="en-US" sz="1600" dirty="0"/>
              <a:t>Design intuitive interfaces: Create user-friendly interfaces for data entry, retrieval, and analysis. * Provide easy access: Ensure that users can easily access the integrated system and perform their tasks efficiently.</a:t>
            </a:r>
          </a:p>
          <a:p>
            <a:r>
              <a:rPr lang="en-US" sz="1600" dirty="0"/>
              <a:t> it is possible to successfully integrate birth/death registration with various services, improving efficiency, accuracy, and service delivery.</a:t>
            </a:r>
            <a:endParaRPr lang="en-GB" sz="1600"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70000" lnSpcReduction="20000"/>
          </a:bodyPr>
          <a:lstStyle/>
          <a:p>
            <a:r>
              <a:rPr lang="en-US" dirty="0"/>
              <a:t>The primary objectives of integrating birth and death registration with various services are to:</a:t>
            </a:r>
          </a:p>
          <a:p>
            <a:r>
              <a:rPr lang="en-US" dirty="0"/>
              <a:t>Improve Efficiency and Accuracy: </a:t>
            </a:r>
          </a:p>
          <a:p>
            <a:r>
              <a:rPr lang="en-US" dirty="0"/>
              <a:t>Reduce manual labor: Automate tasks to minimize the need for manual data entry and             processing.  </a:t>
            </a:r>
          </a:p>
          <a:p>
            <a:r>
              <a:rPr lang="en-US" dirty="0"/>
              <a:t>Speed up processes: Streamline workflows and reduce processing time for various services.</a:t>
            </a:r>
          </a:p>
          <a:p>
            <a:r>
              <a:rPr lang="en-US" dirty="0"/>
              <a:t>Reduce waiting times: Minimize the time it takes to obtain necessary documents and certificates.</a:t>
            </a:r>
          </a:p>
          <a:p>
            <a:r>
              <a:rPr lang="en-US" dirty="0"/>
              <a:t>Improve user experience: Create a more convenient and efficient experience for citizens.</a:t>
            </a:r>
          </a:p>
          <a:p>
            <a:r>
              <a:rPr lang="en-US" dirty="0"/>
              <a:t>Analyze population trends: Track demographic changes and population growth patterns. </a:t>
            </a:r>
          </a:p>
          <a:p>
            <a:r>
              <a:rPr lang="en-US" dirty="0"/>
              <a:t>Assess health outcomes: Study health trends and identify areas for </a:t>
            </a:r>
            <a:r>
              <a:rPr lang="en-US" dirty="0" err="1"/>
              <a:t>improvement.Prevent</a:t>
            </a:r>
            <a:r>
              <a:rPr lang="en-US" dirty="0"/>
              <a:t> Fraud and Improve Security: </a:t>
            </a:r>
          </a:p>
          <a:p>
            <a:r>
              <a:rPr lang="en-US" dirty="0"/>
              <a:t>Strengthen security: Implement measures to protect sensitive personal information.</a:t>
            </a:r>
          </a:p>
          <a:p>
            <a:r>
              <a:rPr lang="en-US" dirty="0"/>
              <a:t>By achieving these objectives, the integration of birth/death registration can significantly improve the quality of life for citizens and contribute to a more efficient and effective government.</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pPr marL="457200" indent="-457200">
              <a:buAutoNum type="arabicPeriod"/>
            </a:pPr>
            <a:r>
              <a:rPr lang="en-US" sz="2000" dirty="0"/>
              <a:t>Needs Assessment: </a:t>
            </a:r>
          </a:p>
          <a:p>
            <a:pPr marL="0" indent="0">
              <a:buNone/>
            </a:pPr>
            <a:r>
              <a:rPr lang="en-US" sz="2000" dirty="0"/>
              <a:t>     Identify stakeholders</a:t>
            </a:r>
          </a:p>
          <a:p>
            <a:pPr marL="0" indent="0">
              <a:buNone/>
            </a:pPr>
            <a:r>
              <a:rPr lang="en-US" sz="2000" dirty="0"/>
              <a:t>     Gather </a:t>
            </a:r>
            <a:r>
              <a:rPr lang="en-US" sz="2000" dirty="0" err="1"/>
              <a:t>Requriments</a:t>
            </a:r>
            <a:endParaRPr lang="en-US" sz="2000" dirty="0"/>
          </a:p>
          <a:p>
            <a:pPr marL="0" indent="0">
              <a:buNone/>
            </a:pPr>
            <a:r>
              <a:rPr lang="en-US" sz="2000" dirty="0"/>
              <a:t>     Assess existing systems </a:t>
            </a:r>
          </a:p>
          <a:p>
            <a:pPr marL="0" indent="0">
              <a:buNone/>
            </a:pPr>
            <a:r>
              <a:rPr lang="en-US" sz="2000" dirty="0"/>
              <a:t>2.Data analysis and standardization:</a:t>
            </a:r>
          </a:p>
          <a:p>
            <a:pPr marL="0" indent="0">
              <a:buNone/>
            </a:pPr>
            <a:r>
              <a:rPr lang="en-US" sz="2000" dirty="0"/>
              <a:t>     Develop a data model</a:t>
            </a:r>
          </a:p>
          <a:p>
            <a:pPr marL="0" indent="0">
              <a:buNone/>
            </a:pPr>
            <a:r>
              <a:rPr lang="en-US" sz="2000" dirty="0"/>
              <a:t>     Implement data quality checks</a:t>
            </a:r>
          </a:p>
          <a:p>
            <a:pPr marL="0" indent="0">
              <a:buNone/>
            </a:pPr>
            <a:r>
              <a:rPr lang="en-US" sz="2000" dirty="0"/>
              <a:t>3.Security and privacy measures:</a:t>
            </a:r>
          </a:p>
          <a:p>
            <a:pPr marL="0" indent="0">
              <a:buNone/>
            </a:pPr>
            <a:r>
              <a:rPr lang="en-US" sz="2000" dirty="0"/>
              <a:t>      Implement security measures</a:t>
            </a:r>
          </a:p>
          <a:p>
            <a:pPr marL="0" indent="0">
              <a:buNone/>
            </a:pPr>
            <a:r>
              <a:rPr lang="en-US" sz="2000" dirty="0"/>
              <a:t>      Ensure data privacy</a:t>
            </a:r>
          </a:p>
          <a:p>
            <a:pPr marL="0" indent="0">
              <a:buNone/>
            </a:pPr>
            <a:r>
              <a:rPr lang="en-US" sz="2000" dirty="0"/>
              <a:t>      Conduct regular security audits</a:t>
            </a:r>
            <a:endParaRPr lang="en-GB" sz="2000"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E3D8-2113-A51F-7CBF-5D8ECBD117A8}"/>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86B4500D-40A9-7FC4-5176-867379A1C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1316" y="1143000"/>
            <a:ext cx="6390967" cy="4953000"/>
          </a:xfrm>
        </p:spPr>
      </p:pic>
    </p:spTree>
    <p:extLst>
      <p:ext uri="{BB962C8B-B14F-4D97-AF65-F5344CB8AC3E}">
        <p14:creationId xmlns:p14="http://schemas.microsoft.com/office/powerpoint/2010/main" val="239295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164C-D83B-4DF2-C44F-9D0F12B4B77E}"/>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AA5D50DA-3FE2-421D-5FC8-6FDA3A936158}"/>
              </a:ext>
            </a:extLst>
          </p:cNvPr>
          <p:cNvSpPr>
            <a:spLocks noGrp="1"/>
          </p:cNvSpPr>
          <p:nvPr>
            <p:ph idx="1"/>
          </p:nvPr>
        </p:nvSpPr>
        <p:spPr/>
        <p:txBody>
          <a:bodyPr/>
          <a:lstStyle/>
          <a:p>
            <a:r>
              <a:rPr lang="en-US" dirty="0"/>
              <a:t>Birth and death registration systems use a variety of hardware and software components, including: Microprocessors (PCs)PCs with modems can transmit data directly to a state's computer system. The PC software displays the record format and allows staff to enter </a:t>
            </a:r>
            <a:r>
              <a:rPr lang="en-US" dirty="0" err="1"/>
              <a:t>dataSoftwareSoftware</a:t>
            </a:r>
            <a:r>
              <a:rPr lang="en-US" dirty="0"/>
              <a:t> can extract registration data from a mainframe computer and perform editing functions. Digital </a:t>
            </a:r>
            <a:r>
              <a:rPr lang="en-US" dirty="0" err="1"/>
              <a:t>platformsDigital</a:t>
            </a:r>
            <a:r>
              <a:rPr lang="en-US" dirty="0"/>
              <a:t> platforms can ensure efficiency, accessibility, and accuracy in the registration process. </a:t>
            </a:r>
            <a:r>
              <a:rPr lang="en-US" dirty="0" err="1"/>
              <a:t>DatabaseApproved</a:t>
            </a:r>
            <a:r>
              <a:rPr lang="en-US" dirty="0"/>
              <a:t> birth and death records are stored in a database with a well-defined schema. Security measures, such as encryption and access restrictions, keep sensitive personal information safe.</a:t>
            </a:r>
            <a:endParaRPr lang="en-IN" dirty="0"/>
          </a:p>
        </p:txBody>
      </p:sp>
    </p:spTree>
    <p:extLst>
      <p:ext uri="{BB962C8B-B14F-4D97-AF65-F5344CB8AC3E}">
        <p14:creationId xmlns:p14="http://schemas.microsoft.com/office/powerpoint/2010/main" val="17338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3">
            <a:extLst>
              <a:ext uri="{FF2B5EF4-FFF2-40B4-BE49-F238E27FC236}">
                <a16:creationId xmlns:a16="http://schemas.microsoft.com/office/drawing/2014/main" id="{659E1FC2-43C2-81B6-2C92-19B967DC76FE}"/>
              </a:ext>
            </a:extLst>
          </p:cNvPr>
          <p:cNvPicPr>
            <a:picLocks noGrp="1" noChangeAspect="1"/>
          </p:cNvPicPr>
          <p:nvPr>
            <p:ph idx="1"/>
          </p:nvPr>
        </p:nvPicPr>
        <p:blipFill>
          <a:blip r:embed="rId2"/>
          <a:stretch>
            <a:fillRect/>
          </a:stretch>
        </p:blipFill>
        <p:spPr>
          <a:xfrm>
            <a:off x="812800" y="1493982"/>
            <a:ext cx="10668000" cy="4251036"/>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139</TotalTime>
  <Words>1081</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Cambria</vt:lpstr>
      <vt:lpstr>Times New Roman</vt:lpstr>
      <vt:lpstr>Verdana</vt:lpstr>
      <vt:lpstr>Wingdings</vt:lpstr>
      <vt:lpstr>Bioinformatics</vt:lpstr>
      <vt:lpstr>BIRTH/DEATH REGISTRATION INTERGRATION WITH SERVICES</vt:lpstr>
      <vt:lpstr>Introduction</vt:lpstr>
      <vt:lpstr>Literature Review</vt:lpstr>
      <vt:lpstr>Proposed Method</vt:lpstr>
      <vt:lpstr>Objectives</vt:lpstr>
      <vt:lpstr>Methodology</vt:lpstr>
      <vt:lpstr>Architecture</vt:lpstr>
      <vt:lpstr>Hardware/software components</vt:lpstr>
      <vt:lpstr>Timeline of Project</vt:lpstr>
      <vt:lpstr>Expected Outcomes</vt:lpstr>
      <vt:lpstr>PowerPoint Presentation</vt:lpstr>
      <vt:lpstr>PowerPoint Presentation</vt:lpstr>
      <vt:lpstr>PowerPoint Presentation</vt:lpstr>
      <vt:lpstr>Conclusion</vt:lpstr>
      <vt:lpstr>Github Link</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pranavi bandaru</cp:lastModifiedBy>
  <cp:revision>16</cp:revision>
  <dcterms:created xsi:type="dcterms:W3CDTF">2023-03-16T03:26:27Z</dcterms:created>
  <dcterms:modified xsi:type="dcterms:W3CDTF">2025-01-21T06:07:24Z</dcterms:modified>
</cp:coreProperties>
</file>