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mailto:goldenstars0786@gmail.com" TargetMode="External" /><Relationship Id="rId3" Type="http://schemas.openxmlformats.org/officeDocument/2006/relationships/hyperlink" Target="mailto:grsisl@rediffmail.com" TargetMode="External" /><Relationship Id="rId4" Type="http://schemas.openxmlformats.org/officeDocument/2006/relationships/hyperlink" Target="mailto:bindalk19@gmail.com" TargetMode="External" /><Relationship Id="rId5" Type="http://schemas.openxmlformats.org/officeDocument/2006/relationships/hyperlink" Target="mailto:bh2cc@yahoo.co.in" TargetMode="External" /><Relationship Id="rId6" Type="http://schemas.openxmlformats.org/officeDocument/2006/relationships/hyperlink" Target="mailto:lozicnet_delhi@goodboss.com" TargetMode="External" /><Relationship Id="rId7" Type="http://schemas.openxmlformats.org/officeDocument/2006/relationships/hyperlink" Target="mailto:scientific.syndicate@rediffmail.com" TargetMode="External" /><Relationship Id="rId8" Type="http://schemas.openxmlformats.org/officeDocument/2006/relationships/hyperlink" Target="mailto:goelk19@gmail.com" TargetMode="External" /><Relationship Id="rId9" Type="http://schemas.openxmlformats.org/officeDocument/2006/relationships/hyperlink" Target="mailto:bh26007@yahoo.co.in" TargetMode="External" /><Relationship Id="rId10" Type="http://schemas.openxmlformats.org/officeDocument/2006/relationships/hyperlink" Target="mailto:abcdrsisl@rediffmail.com" TargetMode="External" /><Relationship Id="rId11" Type="http://schemas.openxmlformats.org/officeDocument/2006/relationships/hyperlink" Target="mailto:grsisl@rediffmail.com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mailto:goldenstars0786@gmail.com" TargetMode="External" /><Relationship Id="rId3" Type="http://schemas.openxmlformats.org/officeDocument/2006/relationships/hyperlink" Target="mailto:grsisl@rediffmail.com" TargetMode="External" /><Relationship Id="rId4" Type="http://schemas.openxmlformats.org/officeDocument/2006/relationships/hyperlink" Target="mailto:bindalk19@gmail.com" TargetMode="External" /><Relationship Id="rId5" Type="http://schemas.openxmlformats.org/officeDocument/2006/relationships/hyperlink" Target="mailto:bh2cc@yahoo.co.in" TargetMode="External" /><Relationship Id="rId6" Type="http://schemas.openxmlformats.org/officeDocument/2006/relationships/hyperlink" Target="mailto:lozicnet_delhi@goodboss.com" TargetMode="External" /><Relationship Id="rId7" Type="http://schemas.openxmlformats.org/officeDocument/2006/relationships/hyperlink" Target="mailto:scientific.syndicate@rediffmail.com" TargetMode="External" /><Relationship Id="rId8" Type="http://schemas.openxmlformats.org/officeDocument/2006/relationships/hyperlink" Target="mailto:goelk19@gmail.com" TargetMode="External" /><Relationship Id="rId9" Type="http://schemas.openxmlformats.org/officeDocument/2006/relationships/hyperlink" Target="mailto:bh26007@yahoo.co.in" TargetMode="External" /><Relationship Id="rId10" Type="http://schemas.openxmlformats.org/officeDocument/2006/relationships/hyperlink" Target="mailto:abcdrsisl@rediffmail.com" TargetMode="External" /><Relationship Id="rId11" Type="http://schemas.openxmlformats.org/officeDocument/2006/relationships/hyperlink" Target="mailto:grsisl@rediffmail.com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indiabudget.gov.in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kaggle.com/datasets/heesoo37/120-years-of-olympic-history-athletes-and-results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Power of 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Team CDMA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2022-06-30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Preview the data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IE_code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telephone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PAN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8629664493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9870029885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hlinkClick r:id="rId2"/>
                        </a:rPr>
                        <a:t>goldenstars0786@gmail.com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AABCT0050D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8849905875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9740516000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hlinkClick r:id="rId3"/>
                        </a:rPr>
                        <a:t>grsisl@rediffmail.com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AABCT0050D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8186529510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9570698755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hlinkClick r:id="rId4"/>
                        </a:rPr>
                        <a:t>bindalk19@gmail.com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AAEFK6698Q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8797183238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9670553990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hlinkClick r:id="rId5"/>
                        </a:rPr>
                        <a:t>bh2cc@yahoo.co.in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AAFCR9606R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8118229673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9870029885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hlinkClick r:id="rId6"/>
                        </a:rPr>
                        <a:t>lozicnet_delhi@goodboss.com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AAKPG2765Q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8186821161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9870029885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hlinkClick r:id="rId7"/>
                        </a:rPr>
                        <a:t>scientific.syndicate@rediffmail.com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ACCPC3990P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8610077392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9709244730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hlinkClick r:id="rId8"/>
                        </a:rPr>
                        <a:t>goelk19@gmail.com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AJGPR3543Q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8651507473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9740516885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hlinkClick r:id="rId9"/>
                        </a:rPr>
                        <a:t>bh26007@yahoo.co.in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AJGPR3543Q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8794363860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9570698755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hlinkClick r:id="rId10"/>
                        </a:rPr>
                        <a:t>abcdrsisl@rediffmail.com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AJOPT5146K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8559625141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9740516885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hlinkClick r:id="rId11"/>
                        </a:rPr>
                        <a:t>grsisl@rediffmail.com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GANPS2679C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Performing network analysis</a:t>
            </a:r>
          </a:p>
        </p:txBody>
      </p:sp>
      <p:pic>
        <p:nvPicPr>
          <p:cNvPr descr="powerR_files/figure-pptx/gra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Group_id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IE_code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telephone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PAN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8629664493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9870029885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hlinkClick r:id="rId2"/>
                        </a:rPr>
                        <a:t>goldenstars0786@gmail.com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AABCT0050D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8849905875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9740516000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hlinkClick r:id="rId3"/>
                        </a:rPr>
                        <a:t>grsisl@rediffmail.com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AABCT0050D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8186529510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9570698755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hlinkClick r:id="rId4"/>
                        </a:rPr>
                        <a:t>bindalk19@gmail.com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AAEFK6698Q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8797183238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9670553990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hlinkClick r:id="rId5"/>
                        </a:rPr>
                        <a:t>bh2cc@yahoo.co.in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AAFCR9606R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8118229673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9870029885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hlinkClick r:id="rId6"/>
                        </a:rPr>
                        <a:t>lozicnet_delhi@goodboss.com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AAKPG2765Q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8186821161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9870029885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hlinkClick r:id="rId7"/>
                        </a:rPr>
                        <a:t>scientific.syndicate@rediffmail.com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ACCPC3990P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8610077392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9709244730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hlinkClick r:id="rId8"/>
                        </a:rPr>
                        <a:t>goelk19@gmail.com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AJGPR3543Q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8651507473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9740516885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hlinkClick r:id="rId9"/>
                        </a:rPr>
                        <a:t>bh26007@yahoo.co.in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AJGPR3543Q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8794363860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9570698755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hlinkClick r:id="rId10"/>
                        </a:rPr>
                        <a:t>abcdrsisl@rediffmail.com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AJOPT5146K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8559625141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9740516885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hlinkClick r:id="rId11"/>
                        </a:rPr>
                        <a:t>grsisl@rediffmail.com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GANPS2679C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R used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Level of customisation available</a:t>
            </a:r>
          </a:p>
          <a:p>
            <a:pPr lvl="0"/>
            <a:r>
              <a:rPr/>
              <a:t>Better readable and concise code</a:t>
            </a:r>
          </a:p>
          <a:p>
            <a:pPr lvl="0"/>
            <a:r>
              <a:rPr/>
              <a:t>Interactive visualisations</a:t>
            </a:r>
          </a:p>
          <a:p>
            <a:pPr lvl="0"/>
            <a:r>
              <a:rPr/>
              <a:t>Tidy data concepts laid down by Hadley Wickham, widely used across many programming languages such as pandas in python, tableau, etc.</a:t>
            </a:r>
          </a:p>
          <a:p>
            <a:pPr lvl="0"/>
            <a:r>
              <a:rPr/>
              <a:t>Functional programming aspects of </a:t>
            </a:r>
            <a:r>
              <a:rPr>
                <a:latin typeface="Courier"/>
              </a:rPr>
              <a:t>dplyr::across</a:t>
            </a:r>
            <a:r>
              <a:rPr/>
              <a:t> - a powerful function to perform large number of analysis in one single line of code.</a:t>
            </a:r>
          </a:p>
          <a:p>
            <a:pPr lvl="0"/>
            <a:r>
              <a:rPr/>
              <a:t>Network Analysis, Word Cloud, etc. otherwise not possible in many licensed softwares such as Tableau and Power BI, without knowledge of R/Python.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Demonstrated through three data analytics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Load Libraries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(knitr)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(igraph)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(networkD3)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(visNetwork)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(tidytext) </a:t>
            </a:r>
            <a:r>
              <a:rPr i="1">
                <a:solidFill>
                  <a:srgbClr val="60A0B0"/>
                </a:solidFill>
                <a:latin typeface="Courier"/>
              </a:rPr>
              <a:t>#install.packages("tidytext")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(wordcloud) </a:t>
            </a:r>
            <a:r>
              <a:rPr i="1">
                <a:solidFill>
                  <a:srgbClr val="60A0B0"/>
                </a:solidFill>
                <a:latin typeface="Courier"/>
              </a:rPr>
              <a:t>#install.packages("wordcloud")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(ggtext)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(ggalt)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(ggthemes)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(ggpubr)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1.Sentiment Analysis through Word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Source: </a:t>
            </a:r>
            <a:r>
              <a:rPr>
                <a:hlinkClick r:id="rId2"/>
              </a:rPr>
              <a:t>Indian Budget Portal</a:t>
            </a:r>
          </a:p>
          <a:p>
            <a:pPr lvl="0" indent="0" marL="0">
              <a:buNone/>
            </a:pPr>
            <a:r>
              <a:rPr/>
              <a:t>Load data</a:t>
            </a:r>
          </a:p>
          <a:p>
            <a:pPr lvl="0" indent="0" marL="0">
              <a:buNone/>
            </a:pPr>
            <a:r>
              <a:rPr/>
              <a:t>reshape the .txt data frame into one column</a:t>
            </a:r>
          </a:p>
          <a:p>
            <a:pPr lvl="0" indent="0">
              <a:buNone/>
            </a:pPr>
            <a:r>
              <a:rPr>
                <a:latin typeface="Courier"/>
              </a:rPr>
              <a:t>tidy_dat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dat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pivot_longer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everything</a:t>
            </a:r>
            <a:r>
              <a:rPr>
                <a:latin typeface="Courier"/>
              </a:rPr>
              <a:t>(), </a:t>
            </a:r>
            <a:r>
              <a:rPr>
                <a:solidFill>
                  <a:srgbClr val="7D9029"/>
                </a:solidFill>
                <a:latin typeface="Courier"/>
              </a:rPr>
              <a:t>values_to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'word'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names_to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NULL</a:t>
            </a:r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/>
              <a:t>Tokenize</a:t>
            </a:r>
          </a:p>
          <a:p>
            <a:pPr lvl="0" indent="0">
              <a:buNone/>
            </a:pPr>
            <a:r>
              <a:rPr>
                <a:latin typeface="Courier"/>
              </a:rPr>
              <a:t>tokens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tidy_dat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unnest_tokens</a:t>
            </a:r>
            <a:r>
              <a:rPr>
                <a:latin typeface="Courier"/>
              </a:rPr>
              <a:t>(word, word)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count</a:t>
            </a:r>
            <a:r>
              <a:rPr>
                <a:latin typeface="Courier"/>
              </a:rPr>
              <a:t>(word, </a:t>
            </a:r>
            <a:r>
              <a:rPr>
                <a:solidFill>
                  <a:srgbClr val="7D9029"/>
                </a:solidFill>
                <a:latin typeface="Courier"/>
              </a:rPr>
              <a:t>sort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Load default stop words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data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"stop_words"</a:t>
            </a:r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/>
              <a:t>Remove stop words using dplyr::anti_join</a:t>
            </a:r>
          </a:p>
          <a:p>
            <a:pPr lvl="0" indent="0">
              <a:buNone/>
            </a:pPr>
            <a:r>
              <a:rPr>
                <a:latin typeface="Courier"/>
              </a:rPr>
              <a:t>tokens_clean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tokens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anti_join</a:t>
            </a:r>
            <a:r>
              <a:rPr>
                <a:latin typeface="Courier"/>
              </a:rPr>
              <a:t>(stop_words, </a:t>
            </a:r>
            <a:r>
              <a:rPr>
                <a:solidFill>
                  <a:srgbClr val="7D9029"/>
                </a:solidFill>
                <a:latin typeface="Courier"/>
              </a:rPr>
              <a:t>by=</a:t>
            </a:r>
            <a:r>
              <a:rPr>
                <a:solidFill>
                  <a:srgbClr val="4070A0"/>
                </a:solidFill>
                <a:latin typeface="Courier"/>
              </a:rPr>
              <a:t>'word'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remove numbers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!</a:t>
            </a:r>
            <a:r>
              <a:rPr>
                <a:solidFill>
                  <a:srgbClr val="06287E"/>
                </a:solidFill>
                <a:latin typeface="Courier"/>
              </a:rPr>
              <a:t>str_detect</a:t>
            </a:r>
            <a:r>
              <a:rPr>
                <a:latin typeface="Courier"/>
              </a:rPr>
              <a:t>(word, </a:t>
            </a:r>
            <a:r>
              <a:rPr>
                <a:solidFill>
                  <a:srgbClr val="4070A0"/>
                </a:solidFill>
                <a:latin typeface="Courier"/>
              </a:rPr>
              <a:t>"^[0-9]"</a:t>
            </a:r>
            <a:r>
              <a:rPr>
                <a:latin typeface="Courier"/>
              </a:rPr>
              <a:t>))</a:t>
            </a:r>
          </a:p>
          <a:p>
            <a:pPr lvl="0" indent="0" marL="0">
              <a:buNone/>
            </a:pPr>
            <a:r>
              <a:rPr/>
              <a:t>Remove additional words seen in first round</a:t>
            </a:r>
          </a:p>
          <a:p>
            <a:pPr lvl="0" indent="0">
              <a:buNone/>
            </a:pPr>
            <a:r>
              <a:rPr>
                <a:latin typeface="Courier"/>
              </a:rPr>
              <a:t>uni_sw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word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"cent"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"pm"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"crore"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"lakh"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"set"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"level"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"sir"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tokens_clean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tokens_clean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anti_join</a:t>
            </a:r>
            <a:r>
              <a:rPr>
                <a:latin typeface="Courier"/>
              </a:rPr>
              <a:t>(uni_sw, </a:t>
            </a:r>
            <a:r>
              <a:rPr>
                <a:solidFill>
                  <a:srgbClr val="7D9029"/>
                </a:solidFill>
                <a:latin typeface="Courier"/>
              </a:rPr>
              <a:t>by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"word"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</a:t>
            </a:r>
          </a:p>
        </p:txBody>
      </p:sp>
      <p:pic>
        <p:nvPicPr>
          <p:cNvPr descr="powerR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2.Customisation available in R visualisation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Customisation at micro level, e.g. adding icons, country flags, etc. in Axes of Plots generated.</a:t>
            </a:r>
          </a:p>
          <a:p>
            <a:pPr lvl="0" indent="0" marL="0">
              <a:buNone/>
            </a:pPr>
            <a:r>
              <a:rPr/>
              <a:t>Data Set used- 120 Years of Olympics Source: </a:t>
            </a:r>
            <a:r>
              <a:rPr>
                <a:hlinkClick r:id="rId2"/>
              </a:rPr>
              <a:t>Kaggle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Output plot</a:t>
            </a:r>
          </a:p>
        </p:txBody>
      </p:sp>
      <p:pic>
        <p:nvPicPr>
          <p:cNvPr descr="powerR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 Network Analysis and Visualisation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Set - Export Schemes data sample</a:t>
            </a:r>
          </a:p>
          <a:p>
            <a:pPr lvl="0" indent="0" marL="0">
              <a:buNone/>
            </a:pPr>
            <a:r>
              <a:rPr/>
              <a:t>A beneficiary is entitled to get only one Import/Export Code. However network analysis revealed that a single beneficiary was enrolled using different attributes such as mobile number, email, PAN, bank account number, etc. and obtained multiple IECs.</a:t>
            </a:r>
          </a:p>
          <a:p>
            <a:pPr lvl="0" indent="0" marL="0">
              <a:buNone/>
            </a:pPr>
            <a:r>
              <a:rPr/>
              <a:t>Data points analysed</a:t>
            </a:r>
          </a:p>
          <a:p>
            <a:pPr lvl="0"/>
            <a:r>
              <a:rPr/>
              <a:t>Unique IE Code</a:t>
            </a:r>
          </a:p>
          <a:p>
            <a:pPr lvl="0"/>
            <a:r>
              <a:rPr/>
              <a:t>Other Identification attributes, such as</a:t>
            </a:r>
          </a:p>
          <a:p>
            <a:pPr lvl="1"/>
            <a:r>
              <a:rPr/>
              <a:t>Mobile number</a:t>
            </a:r>
          </a:p>
          <a:p>
            <a:pPr lvl="1"/>
            <a:r>
              <a:rPr/>
              <a:t>E-mail</a:t>
            </a:r>
          </a:p>
          <a:p>
            <a:pPr lvl="1"/>
            <a:r>
              <a:rPr/>
              <a:t>PAN Number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 Explanation: Steps-</a:t>
            </a:r>
          </a:p>
          <a:p>
            <a:pPr lvl="0" indent="-342900" marL="342900">
              <a:buAutoNum type="arabicPeriod"/>
            </a:pPr>
            <a:r>
              <a:rPr/>
              <a:t>Load data.</a:t>
            </a:r>
            <a:br/>
          </a:p>
          <a:p>
            <a:pPr lvl="0" indent="-342900" marL="342900">
              <a:buAutoNum type="arabicPeriod"/>
            </a:pPr>
            <a:r>
              <a:rPr/>
              <a:t>Convert all attributes to tidy format, using </a:t>
            </a:r>
            <a:r>
              <a:rPr>
                <a:latin typeface="Courier"/>
              </a:rPr>
              <a:t>tidyr::pivot_longer()</a:t>
            </a:r>
          </a:p>
          <a:p>
            <a:pPr lvl="0" indent="-342900" marL="342900">
              <a:buAutoNum type="arabicPeriod"/>
            </a:pPr>
            <a:r>
              <a:rPr/>
              <a:t>Convert it to graph object, using </a:t>
            </a:r>
            <a:r>
              <a:rPr>
                <a:latin typeface="Courier"/>
              </a:rPr>
              <a:t>igraph</a:t>
            </a:r>
            <a:r>
              <a:rPr/>
              <a:t> library.</a:t>
            </a:r>
          </a:p>
          <a:p>
            <a:pPr lvl="0" indent="-342900" marL="342900">
              <a:buAutoNum type="arabicPeriod"/>
            </a:pPr>
            <a:r>
              <a:rPr/>
              <a:t>Add attributes(color and shape) for each node</a:t>
            </a:r>
          </a:p>
          <a:p>
            <a:pPr lvl="0" indent="-342900" marL="342900">
              <a:buAutoNum type="arabicPeriod"/>
            </a:pPr>
            <a:r>
              <a:rPr/>
              <a:t>Plot interactive plot using </a:t>
            </a:r>
            <a:r>
              <a:rPr>
                <a:latin typeface="Courier"/>
              </a:rPr>
              <a:t>visNetwork</a:t>
            </a:r>
            <a:r>
              <a:rPr/>
              <a:t> library.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of R</dc:title>
  <dc:creator>Team CDMA</dc:creator>
  <cp:keywords/>
  <dcterms:created xsi:type="dcterms:W3CDTF">2022-07-01T02:20:37Z</dcterms:created>
  <dcterms:modified xsi:type="dcterms:W3CDTF">2022-07-01T02:20:37Z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2022-06-30</vt:lpwstr>
  </property>
  <property fmtid="{D5CDD505-2E9C-101B-9397-08002B2CF9AE}" pid="3" name="output">
    <vt:lpwstr>powerpoint_presentation</vt:lpwstr>
  </property>
</Properties>
</file>