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goelk19@gmail.com" TargetMode="External"/><Relationship Id="rId3" Type="http://schemas.openxmlformats.org/officeDocument/2006/relationships/hyperlink" Target="mailto:grsisl@rediffmail.com" TargetMode="External"/><Relationship Id="rId7" Type="http://schemas.openxmlformats.org/officeDocument/2006/relationships/hyperlink" Target="mailto:scientific.syndicate@rediffmail.com" TargetMode="External"/><Relationship Id="rId2" Type="http://schemas.openxmlformats.org/officeDocument/2006/relationships/hyperlink" Target="mailto:goldenstars0786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ozicnet_delhi@goodboss.com" TargetMode="External"/><Relationship Id="rId5" Type="http://schemas.openxmlformats.org/officeDocument/2006/relationships/hyperlink" Target="mailto:bh2cc@yahoo.co.in" TargetMode="External"/><Relationship Id="rId10" Type="http://schemas.openxmlformats.org/officeDocument/2006/relationships/hyperlink" Target="mailto:abcdrsisl@rediffmail.com" TargetMode="External"/><Relationship Id="rId4" Type="http://schemas.openxmlformats.org/officeDocument/2006/relationships/hyperlink" Target="mailto:bindalk19@gmail.com" TargetMode="External"/><Relationship Id="rId9" Type="http://schemas.openxmlformats.org/officeDocument/2006/relationships/hyperlink" Target="mailto:bh26007@yahoo.co.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goelk19@gmail.com" TargetMode="External"/><Relationship Id="rId3" Type="http://schemas.openxmlformats.org/officeDocument/2006/relationships/hyperlink" Target="mailto:grsisl@rediffmail.com" TargetMode="External"/><Relationship Id="rId7" Type="http://schemas.openxmlformats.org/officeDocument/2006/relationships/hyperlink" Target="mailto:scientific.syndicate@rediffmail.com" TargetMode="External"/><Relationship Id="rId2" Type="http://schemas.openxmlformats.org/officeDocument/2006/relationships/hyperlink" Target="mailto:goldenstars0786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ozicnet_delhi@goodboss.com" TargetMode="External"/><Relationship Id="rId5" Type="http://schemas.openxmlformats.org/officeDocument/2006/relationships/hyperlink" Target="mailto:bh2cc@yahoo.co.in" TargetMode="External"/><Relationship Id="rId10" Type="http://schemas.openxmlformats.org/officeDocument/2006/relationships/hyperlink" Target="mailto:abcdrsisl@rediffmail.com" TargetMode="External"/><Relationship Id="rId4" Type="http://schemas.openxmlformats.org/officeDocument/2006/relationships/hyperlink" Target="mailto:bindalk19@gmail.com" TargetMode="External"/><Relationship Id="rId9" Type="http://schemas.openxmlformats.org/officeDocument/2006/relationships/hyperlink" Target="mailto:bh26007@yahoo.co.i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iabudget.gov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esoo37/120-years-of-olympic-history-athletes-and-resul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Power of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Team CDMA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2022-06-30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Preview the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432685"/>
              </p:ext>
            </p:extLst>
          </p:nvPr>
        </p:nvGraphicFramePr>
        <p:xfrm>
          <a:off x="457200" y="1230969"/>
          <a:ext cx="82296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 err="1"/>
                        <a:t>IE_code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8629664493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9870029885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2"/>
                        </a:rPr>
                        <a:t>goldenstars0786@gmail.com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AABCT0050D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8849905875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9740516000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3"/>
                        </a:rPr>
                        <a:t>grsisl@rediffmail.com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AABCT0050D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8186529510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9570698755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4"/>
                        </a:rPr>
                        <a:t>bindalk19@gmail.com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AAEFK6698Q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8797183238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9670553990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5"/>
                        </a:rPr>
                        <a:t>bh2cc@yahoo.co.in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AAFCR9606R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8118229673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9870029885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6"/>
                        </a:rPr>
                        <a:t>lozicnet_delhi@goodboss.com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AAKPG2765Q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8186821161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9870029885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7"/>
                        </a:rPr>
                        <a:t>scientific.syndicate@rediffmail.com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ACCPC3990P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8610077392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9709244730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8"/>
                        </a:rPr>
                        <a:t>goelk19@gmail.com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AJGPR3543Q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8651507473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9740516885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9"/>
                        </a:rPr>
                        <a:t>bh26007@yahoo.co.in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AJGPR3543Q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8794363860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9570698755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10"/>
                        </a:rPr>
                        <a:t>abcdrsisl@rediffmail.com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AJOPT5146K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8559625141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9740516885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3"/>
                        </a:rPr>
                        <a:t>grsisl@rediffmail.com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GANPS2679C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Performing network analysis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2B53786-A38A-2873-598C-4C9BC069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48" y="1005758"/>
            <a:ext cx="5410669" cy="4038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9A81-9845-E356-19AC-96E928CA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0A0B220-271C-893E-8B74-DFE357DEC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116346"/>
              </p:ext>
            </p:extLst>
          </p:nvPr>
        </p:nvGraphicFramePr>
        <p:xfrm>
          <a:off x="457200" y="1200150"/>
          <a:ext cx="816641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Group_id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IE_code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8629664493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9870029885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2"/>
                        </a:rPr>
                        <a:t>goldenstars0786@gmail.com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AABCT0050D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8849905875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9740516000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3"/>
                        </a:rPr>
                        <a:t>grsisl@rediffmail.com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AABCT0050D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8186529510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9570698755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4"/>
                        </a:rPr>
                        <a:t>bindalk19@gmail.com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AAEFK6698Q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8797183238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9670553990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5"/>
                        </a:rPr>
                        <a:t>bh2cc@yahoo.co.in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AAFCR9606R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8118229673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9870029885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6"/>
                        </a:rPr>
                        <a:t>lozicnet_delhi@goodboss.com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AAKPG2765Q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8186821161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9870029885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7"/>
                        </a:rPr>
                        <a:t>scientific.syndicate@rediffmail.com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ACCPC3990P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8610077392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9709244730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8"/>
                        </a:rPr>
                        <a:t>goelk19@gmail.com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AJGPR3543Q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8651507473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9740516885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9"/>
                        </a:rPr>
                        <a:t>bh26007@yahoo.co.in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AJGPR3543Q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8794363860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9570698755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10"/>
                        </a:rPr>
                        <a:t>abcdrsisl@rediffmail.com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AJOPT5146K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8559625141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9740516885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hlinkClick r:id="rId3"/>
                        </a:rPr>
                        <a:t>grsisl@rediffmail.com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GANPS2679C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9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Features of R used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000" dirty="0"/>
              <a:t>Level of </a:t>
            </a:r>
            <a:r>
              <a:rPr sz="2000" dirty="0" err="1"/>
              <a:t>customisation</a:t>
            </a:r>
            <a:r>
              <a:rPr sz="2000" dirty="0"/>
              <a:t> available</a:t>
            </a:r>
          </a:p>
          <a:p>
            <a:pPr lvl="0"/>
            <a:r>
              <a:rPr sz="2000" dirty="0"/>
              <a:t>Better readable and concise code</a:t>
            </a:r>
          </a:p>
          <a:p>
            <a:pPr lvl="0"/>
            <a:r>
              <a:rPr sz="2000" dirty="0"/>
              <a:t>Interactive </a:t>
            </a:r>
            <a:r>
              <a:rPr sz="2000" dirty="0" err="1"/>
              <a:t>visualisations</a:t>
            </a:r>
            <a:endParaRPr sz="2000" dirty="0"/>
          </a:p>
          <a:p>
            <a:pPr lvl="0"/>
            <a:r>
              <a:rPr sz="2000" dirty="0"/>
              <a:t>Tidy data concepts laid down by Hadley Wickham, widely used across many programming languages such as pandas in python, tableau, etc.</a:t>
            </a:r>
          </a:p>
          <a:p>
            <a:pPr lvl="0"/>
            <a:r>
              <a:rPr sz="2000" dirty="0"/>
              <a:t>Functional programming aspects of </a:t>
            </a:r>
            <a:r>
              <a:rPr sz="2000" dirty="0" err="1">
                <a:latin typeface="Courier"/>
              </a:rPr>
              <a:t>dplyr</a:t>
            </a:r>
            <a:r>
              <a:rPr sz="2000" dirty="0">
                <a:latin typeface="Courier"/>
              </a:rPr>
              <a:t>::across</a:t>
            </a:r>
            <a:r>
              <a:rPr sz="2000" dirty="0"/>
              <a:t> - a powerful function to perform large number of analysis in one single line of code.</a:t>
            </a:r>
          </a:p>
          <a:p>
            <a:pPr lvl="0"/>
            <a:r>
              <a:rPr sz="2000" dirty="0"/>
              <a:t>Network Analysis, Word Cloud, etc. otherwise not possible in many licensed </a:t>
            </a:r>
            <a:r>
              <a:rPr sz="2000" dirty="0" err="1"/>
              <a:t>softwares</a:t>
            </a:r>
            <a:r>
              <a:rPr sz="2000" dirty="0"/>
              <a:t> such as Tableau and Power BI, without knowledge of R/Python.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Demonstrated through three data analytics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1800" dirty="0"/>
              <a:t>Load Libraries</a:t>
            </a:r>
          </a:p>
          <a:p>
            <a:pPr lvl="0" indent="0">
              <a:buNone/>
            </a:pPr>
            <a:r>
              <a:rPr sz="1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tidyverse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knitr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igraph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(networkD3)</a:t>
            </a:r>
            <a:br>
              <a:rPr sz="1800"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visNetwork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tidytext</a:t>
            </a:r>
            <a:r>
              <a:rPr sz="1800" dirty="0">
                <a:latin typeface="Courier"/>
              </a:rPr>
              <a:t>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#install.packages("tidytext")</a:t>
            </a:r>
            <a:br>
              <a:rPr sz="1800"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wordcloud</a:t>
            </a:r>
            <a:r>
              <a:rPr sz="1800" dirty="0">
                <a:latin typeface="Courier"/>
              </a:rPr>
              <a:t>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#install.packages("wordcloud")</a:t>
            </a:r>
            <a:br>
              <a:rPr sz="1800"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ggtext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ggalt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ggthemes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ggpubr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1.Sentiment Analysis through 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Data Source: </a:t>
            </a:r>
            <a:r>
              <a:rPr sz="2000" dirty="0">
                <a:hlinkClick r:id="rId2"/>
              </a:rPr>
              <a:t>Indian Budget Portal</a:t>
            </a:r>
          </a:p>
          <a:p>
            <a:pPr marL="0" lvl="0" indent="0">
              <a:buNone/>
            </a:pPr>
            <a:r>
              <a:rPr sz="2000" dirty="0"/>
              <a:t>Load data</a:t>
            </a:r>
          </a:p>
          <a:p>
            <a:pPr marL="0" lvl="0" indent="0">
              <a:buNone/>
            </a:pPr>
            <a:r>
              <a:rPr sz="2000" dirty="0"/>
              <a:t>reshape the .txt data frame into one column</a:t>
            </a:r>
          </a:p>
          <a:p>
            <a:pPr lvl="0" indent="0">
              <a:buNone/>
            </a:pPr>
            <a:r>
              <a:rPr sz="2000" dirty="0" err="1">
                <a:latin typeface="Courier"/>
              </a:rPr>
              <a:t>tidy_dat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dat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000" dirty="0">
                <a:latin typeface="Courier"/>
              </a:rPr>
              <a:t> 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pivot_longer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everything</a:t>
            </a:r>
            <a:r>
              <a:rPr sz="2000" dirty="0">
                <a:latin typeface="Courier"/>
              </a:rPr>
              <a:t>(),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values_to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'word'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names_to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NULL</a:t>
            </a:r>
            <a:r>
              <a:rPr sz="20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sz="2000" dirty="0"/>
              <a:t>Tokenize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tokens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tidy_dat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000" dirty="0">
                <a:latin typeface="Courier"/>
              </a:rPr>
              <a:t> 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unnest_tokens</a:t>
            </a:r>
            <a:r>
              <a:rPr sz="2000" dirty="0">
                <a:latin typeface="Courier"/>
              </a:rPr>
              <a:t>(word, word)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000" dirty="0">
                <a:latin typeface="Courier"/>
              </a:rPr>
              <a:t> 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count</a:t>
            </a:r>
            <a:r>
              <a:rPr sz="2000" dirty="0">
                <a:latin typeface="Courier"/>
              </a:rPr>
              <a:t>(word,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sort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000"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116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Load default stop words</a:t>
            </a:r>
          </a:p>
          <a:p>
            <a:pPr lvl="0" indent="0">
              <a:buNone/>
            </a:pPr>
            <a:r>
              <a:rPr sz="2000" dirty="0">
                <a:solidFill>
                  <a:srgbClr val="06287E"/>
                </a:solidFill>
                <a:latin typeface="Courier"/>
              </a:rPr>
              <a:t>data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stop_words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sz="2000" dirty="0"/>
              <a:t>Remove stop words using </a:t>
            </a:r>
            <a:r>
              <a:rPr sz="2000" dirty="0" err="1"/>
              <a:t>dplyr</a:t>
            </a:r>
            <a:r>
              <a:rPr sz="2000" dirty="0"/>
              <a:t>::</a:t>
            </a:r>
            <a:r>
              <a:rPr sz="2000" dirty="0" err="1"/>
              <a:t>anti_join</a:t>
            </a:r>
            <a:endParaRPr sz="2000" dirty="0"/>
          </a:p>
          <a:p>
            <a:pPr lvl="0" indent="0">
              <a:buNone/>
            </a:pPr>
            <a:r>
              <a:rPr sz="2000" dirty="0" err="1">
                <a:latin typeface="Courier"/>
              </a:rPr>
              <a:t>tokens_clean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tokens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anti_join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stop_words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by=</a:t>
            </a:r>
            <a:r>
              <a:rPr sz="2000" dirty="0">
                <a:solidFill>
                  <a:srgbClr val="4070A0"/>
                </a:solidFill>
                <a:latin typeface="Courier"/>
              </a:rPr>
              <a:t>'word'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000" dirty="0">
                <a:latin typeface="Courier"/>
              </a:rPr>
              <a:t> 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remove numbers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filter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!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str_detect</a:t>
            </a:r>
            <a:r>
              <a:rPr sz="2000" dirty="0">
                <a:latin typeface="Courier"/>
              </a:rPr>
              <a:t>(word,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"^[0-9]"</a:t>
            </a:r>
            <a:r>
              <a:rPr sz="20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sz="2000" dirty="0"/>
              <a:t>Remove additional words seen in first round</a:t>
            </a:r>
          </a:p>
          <a:p>
            <a:pPr lvl="0" indent="0">
              <a:buNone/>
            </a:pPr>
            <a:r>
              <a:rPr sz="2000" dirty="0" err="1">
                <a:latin typeface="Courier"/>
              </a:rPr>
              <a:t>uni_sw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data.frame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word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c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"cent"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"pm"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crore"</a:t>
            </a:r>
            <a:r>
              <a:rPr sz="2000" dirty="0" err="1">
                <a:latin typeface="Courier"/>
              </a:rPr>
              <a:t>,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"lakh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set"</a:t>
            </a:r>
            <a:r>
              <a:rPr sz="2000" dirty="0" err="1">
                <a:latin typeface="Courier"/>
              </a:rPr>
              <a:t>,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"level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"sir"</a:t>
            </a:r>
            <a:r>
              <a:rPr sz="2000" dirty="0">
                <a:latin typeface="Courier"/>
              </a:rPr>
              <a:t>))</a:t>
            </a:r>
            <a:br>
              <a:rPr sz="2000" dirty="0"/>
            </a:br>
            <a:r>
              <a:rPr sz="2000" dirty="0" err="1">
                <a:latin typeface="Courier"/>
              </a:rPr>
              <a:t>tokens_clean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tokens_clean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000" dirty="0">
                <a:latin typeface="Courier"/>
              </a:rPr>
              <a:t> 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anti_join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uni_sw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by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"word"</a:t>
            </a:r>
            <a:r>
              <a:rPr sz="20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Plot</a:t>
            </a:r>
          </a:p>
        </p:txBody>
      </p:sp>
      <p:pic>
        <p:nvPicPr>
          <p:cNvPr id="2" name="Picture 1" descr="powerR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2.Customisation available in R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Customisation at micro level, e.g. adding icons, country flags, etc. in Axes of Plots generated.</a:t>
            </a:r>
          </a:p>
          <a:p>
            <a:pPr marL="0" lvl="0" indent="0">
              <a:buNone/>
            </a:pPr>
            <a:r>
              <a:t>Data Set used- 120 Years of Olympics Source: </a:t>
            </a:r>
            <a:r>
              <a:rPr>
                <a:hlinkClick r:id="rId2"/>
              </a:rPr>
              <a:t>Kaggle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Output plot</a:t>
            </a:r>
          </a:p>
        </p:txBody>
      </p:sp>
      <p:pic>
        <p:nvPicPr>
          <p:cNvPr id="3" name="Picture 1" descr="powerR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3. Network Analysis and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Data Set - Export Schemes data sample</a:t>
            </a:r>
          </a:p>
          <a:p>
            <a:pPr marL="0" lvl="0" indent="0">
              <a:buNone/>
            </a:pPr>
            <a:r>
              <a:rPr sz="2000" dirty="0"/>
              <a:t>A beneficiary is entitled to get only one Import/Export Code. However network analysis revealed that a single beneficiary was enrolled using different attributes such as mobile number, email, PAN, bank account number, etc. and obtained multiple IECs.</a:t>
            </a:r>
          </a:p>
          <a:p>
            <a:pPr marL="0" lvl="0" indent="0">
              <a:buNone/>
            </a:pPr>
            <a:r>
              <a:rPr sz="2000" dirty="0"/>
              <a:t>Data points </a:t>
            </a:r>
            <a:r>
              <a:rPr sz="2000" dirty="0" err="1"/>
              <a:t>analysed</a:t>
            </a:r>
            <a:endParaRPr sz="2000" dirty="0"/>
          </a:p>
          <a:p>
            <a:pPr lvl="0"/>
            <a:r>
              <a:rPr sz="2000" dirty="0"/>
              <a:t>Unique IE Code</a:t>
            </a:r>
          </a:p>
          <a:p>
            <a:pPr lvl="0"/>
            <a:r>
              <a:rPr sz="2000" dirty="0"/>
              <a:t>Other Identification attributes, such as</a:t>
            </a:r>
          </a:p>
          <a:p>
            <a:pPr lvl="1"/>
            <a:r>
              <a:rPr sz="2000" dirty="0"/>
              <a:t>Mobile number</a:t>
            </a:r>
          </a:p>
          <a:p>
            <a:pPr lvl="1"/>
            <a:r>
              <a:rPr sz="2000" dirty="0"/>
              <a:t>E-mail</a:t>
            </a:r>
          </a:p>
          <a:p>
            <a:pPr lvl="1"/>
            <a:r>
              <a:rPr sz="2000" dirty="0"/>
              <a:t>PAN 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6141"/>
            <a:ext cx="8229600" cy="339447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Code Explanation: Steps-</a:t>
            </a:r>
          </a:p>
          <a:p>
            <a:pPr marL="342900" lvl="0" indent="-342900">
              <a:buAutoNum type="arabicPeriod"/>
            </a:pPr>
            <a:r>
              <a:rPr dirty="0"/>
              <a:t>Load data.</a:t>
            </a:r>
            <a:br>
              <a:rPr dirty="0"/>
            </a:br>
            <a:endParaRPr dirty="0"/>
          </a:p>
          <a:p>
            <a:pPr marL="342900" lvl="0" indent="-342900">
              <a:buAutoNum type="arabicPeriod"/>
            </a:pPr>
            <a:r>
              <a:rPr dirty="0"/>
              <a:t>Convert all attributes to tidy format, using </a:t>
            </a:r>
            <a:r>
              <a:rPr dirty="0" err="1">
                <a:latin typeface="Courier"/>
              </a:rPr>
              <a:t>tidyr</a:t>
            </a:r>
            <a:r>
              <a:rPr dirty="0">
                <a:latin typeface="Courier"/>
              </a:rPr>
              <a:t>::</a:t>
            </a:r>
            <a:r>
              <a:rPr dirty="0" err="1">
                <a:latin typeface="Courier"/>
              </a:rPr>
              <a:t>pivot_longer</a:t>
            </a:r>
            <a:r>
              <a:rPr dirty="0">
                <a:latin typeface="Courier"/>
              </a:rPr>
              <a:t>()</a:t>
            </a:r>
          </a:p>
          <a:p>
            <a:pPr marL="342900" lvl="0" indent="-342900">
              <a:buAutoNum type="arabicPeriod"/>
            </a:pPr>
            <a:r>
              <a:rPr dirty="0"/>
              <a:t>Convert it to graph object, using </a:t>
            </a:r>
            <a:r>
              <a:rPr dirty="0" err="1">
                <a:latin typeface="Courier"/>
              </a:rPr>
              <a:t>igraph</a:t>
            </a:r>
            <a:r>
              <a:rPr dirty="0"/>
              <a:t> library.</a:t>
            </a:r>
          </a:p>
          <a:p>
            <a:pPr marL="342900" lvl="0" indent="-342900">
              <a:buAutoNum type="arabicPeriod"/>
            </a:pPr>
            <a:r>
              <a:rPr dirty="0"/>
              <a:t>Add attributes(color and shape) for each node</a:t>
            </a:r>
          </a:p>
          <a:p>
            <a:pPr marL="342900" lvl="0" indent="-342900">
              <a:buAutoNum type="arabicPeriod"/>
            </a:pPr>
            <a:r>
              <a:rPr dirty="0"/>
              <a:t>Plot interactive plot using </a:t>
            </a:r>
            <a:r>
              <a:rPr dirty="0" err="1">
                <a:latin typeface="Courier"/>
              </a:rPr>
              <a:t>visNetwork</a:t>
            </a:r>
            <a:r>
              <a:rPr dirty="0"/>
              <a:t> library.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750</Words>
  <Application>Microsoft Office PowerPoint</Application>
  <PresentationFormat>On-screen Show (16:9)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Office Theme</vt:lpstr>
      <vt:lpstr>Power of R</vt:lpstr>
      <vt:lpstr>Demonstrated through three data analytics projects</vt:lpstr>
      <vt:lpstr>1.Sentiment Analysis through Word Cloud</vt:lpstr>
      <vt:lpstr>PowerPoint Presentation</vt:lpstr>
      <vt:lpstr>PowerPoint Presentation</vt:lpstr>
      <vt:lpstr>2.Customisation available in R visualisation</vt:lpstr>
      <vt:lpstr>Output plot</vt:lpstr>
      <vt:lpstr>3. Network Analysis and Visualisation</vt:lpstr>
      <vt:lpstr>PowerPoint Presentation</vt:lpstr>
      <vt:lpstr>Preview the data</vt:lpstr>
      <vt:lpstr>Performing network analysis</vt:lpstr>
      <vt:lpstr>PowerPoint Presentation</vt:lpstr>
      <vt:lpstr>Features of R used -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R</dc:title>
  <dc:creator>Team CDMA</dc:creator>
  <cp:keywords/>
  <cp:lastModifiedBy>14219</cp:lastModifiedBy>
  <cp:revision>3</cp:revision>
  <dcterms:created xsi:type="dcterms:W3CDTF">2022-07-01T02:04:33Z</dcterms:created>
  <dcterms:modified xsi:type="dcterms:W3CDTF">2022-07-01T02:21:28Z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2022-06-30</vt:lpwstr>
  </property>
  <property fmtid="{D5CDD505-2E9C-101B-9397-08002B2CF9AE}" pid="3" name="output">
    <vt:lpwstr>powerpoint_presentation</vt:lpwstr>
  </property>
</Properties>
</file>