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51E8FEC-FD1B-41EF-9AFE-0153C00BD501}" type="slidenum">
              <a:rPr lang="en-US" sz="1400">
                <a:latin typeface="Times New Roman"/>
              </a:rPr>
              <a:t>&lt;number&gt;</a:t>
            </a:fld>
            <a:fld id="{6E3396A2-76CF-4434-87E1-099931B23E7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IETF95 Summary of </a:t>
            </a:r>
            <a:r>
              <a:rPr lang="en-US" sz="3600">
                <a:latin typeface="Arial"/>
              </a:rPr>
              <a:t>
</a:t>
            </a:r>
            <a:r>
              <a:rPr lang="en-US" sz="3600">
                <a:latin typeface="Arial"/>
              </a:rPr>
              <a:t>summary slides of IETF94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563120"/>
            <a:ext cx="8870040" cy="539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Arial"/>
              </a:rPr>
              <a:t>Simplying assumption 1: 6tisch like has a PCE/JCE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draft-pritikin-bootstrapping-keyinfrastructures-00 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→ </a:t>
            </a:r>
            <a:r>
              <a:rPr lang="en-US" sz="2000">
                <a:latin typeface="Arial"/>
              </a:rPr>
              <a:t>draft-ietf-anima-bootstrapping-keyinfra-02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Term mapping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JCE → ANIMA Registrar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Joint Assistant → ANIMA “Proxy”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Simplying assumption 2: leverage 802.1AR work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Fundamental to anima-bootstrapping</a:t>
            </a:r>
            <a:endParaRPr/>
          </a:p>
          <a:p>
            <a:r>
              <a:rPr lang="en-US" sz="2000">
                <a:latin typeface="Arial"/>
              </a:rPr>
              <a:t>Challenge 1: how does the network authenticate?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ANIMA bootstrap defines “ownership voucher”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000">
                <a:latin typeface="Arial"/>
              </a:rPr>
              <a:t>Things left to Resolve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38754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000">
                <a:latin typeface="Arial"/>
              </a:rPr>
              <a:t>Goal of ANIMA bootstrap is to create Enrollment over Secure Transport (RFC7030)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ANIMA accomodates HTTPS or DTLS/CoAP + Blockwise.  Hard sell to make DTLS Mandatory to Implement.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5807880" y="1745640"/>
            <a:ext cx="36597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000">
                <a:latin typeface="Arial"/>
              </a:rPr>
              <a:t>Goal of 6tisch bootstrap is to create secured CoAP/6top transport from JCE/PCE to new node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DTLS/CoAP only + 6top, blockwise may be controversial? </a:t>
            </a:r>
            <a:endParaRPr/>
          </a:p>
          <a:p>
            <a:endParaRPr/>
          </a:p>
        </p:txBody>
      </p:sp>
      <p:sp>
        <p:nvSpPr>
          <p:cNvPr id="45" name="TextShape 4"/>
          <p:cNvSpPr txBox="1"/>
          <p:nvPr/>
        </p:nvSpPr>
        <p:spPr>
          <a:xfrm>
            <a:off x="4716000" y="243936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VS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Join Problem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How to let random uninitialized, “drop shipped”,  potentially malicious nodes into your network without destroying the network.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802.1x/EAP/PANA has this “solved” for initialized nodes which know which network they want to join; need to be per-provisioned with certificates.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needs EAP-TLS to make this work, which then includes new layers of fragmentation. This code is used once.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PANA/1x authenticator function scales with number of nodes attempting to join, is subject to DoS attack, defending against may be too expensive for constrained nodes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1x function for ANIMA </a:t>
            </a:r>
            <a:r>
              <a:rPr b="1" lang="en-US" sz="2000">
                <a:latin typeface="Arial"/>
              </a:rPr>
              <a:t>ACP</a:t>
            </a:r>
            <a:r>
              <a:rPr lang="en-US" sz="2000">
                <a:latin typeface="Arial"/>
              </a:rPr>
              <a:t> bootstrap may interfere with 1x function being provided by routers/switches for end-hosts!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The goal is to provision new nodes with certificates, at which point “traditional” methods may be used to join network.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Network Diagram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9964080" cy="352800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465480" y="5472000"/>
            <a:ext cx="8246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Both 6tisch/LLN and ANIMA share Manufacturer Installed Certificates (“MIC”), and have a supply chain relationship with network operator via which Ownership Vouchers can be communicated.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New Node /Registrar communications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New Node ↔ Proxy use Link Local addresses.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Communication is CoAP/DTLS over UDP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300">
                <a:latin typeface="Arial"/>
              </a:rPr>
              <a:t>(or HTTPS/TCP)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Proxy ↔ Registrar communication is forwarded (D)TLS traffic; proxy is uninvolved in security.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300">
                <a:latin typeface="Arial"/>
              </a:rPr>
              <a:t>Proxy is neither trusted, nor needs to be truthworthy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300">
                <a:latin typeface="Arial"/>
              </a:rPr>
              <a:t>Green Encapsulation arrow can be implemented in different ways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152320" y="2280960"/>
            <a:ext cx="4426920" cy="33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Proxy/Join Assistant proxy methods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HTTPS</a:t>
            </a:r>
            <a:endParaRPr/>
          </a:p>
          <a:p>
            <a:pPr lvl="1">
              <a:buFont typeface="Liberation Serif"/>
              <a:buAutoNum type="arabicPeriod"/>
            </a:pPr>
            <a:r>
              <a:rPr lang="en-US">
                <a:latin typeface="Arial"/>
              </a:rPr>
              <a:t>Via circuit proxy (process per connection), or HTTP proxy.</a:t>
            </a:r>
            <a:endParaRPr/>
          </a:p>
          <a:p>
            <a:pPr lvl="1">
              <a:buFont typeface="Liberation Serif"/>
              <a:buAutoNum type="arabicPeriod"/>
            </a:pPr>
            <a:r>
              <a:rPr lang="en-US">
                <a:latin typeface="Arial"/>
              </a:rPr>
              <a:t>Via NAT66 of link-layer enrollment addresses to ACP ULA address </a:t>
            </a:r>
            <a:endParaRPr/>
          </a:p>
          <a:p>
            <a:pPr lvl="1">
              <a:buFont typeface="Liberation Serif"/>
              <a:buAutoNum type="arabicPeriod"/>
            </a:pPr>
            <a:r>
              <a:rPr lang="en-US">
                <a:latin typeface="Arial"/>
              </a:rPr>
              <a:t>Stateless IPIP encapsulation of link-local traffic to registar</a:t>
            </a:r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5152680" y="176904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CoAP/DTLS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UDP circuit proxy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NAT66 of link-layer to ACP ULA address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Stateless IPIP encapsulation of link-local traffic to registrar</a:t>
            </a:r>
            <a:endParaRPr/>
          </a:p>
          <a:p>
            <a:pPr lvl="1">
              <a:buFont typeface="Liberation Serif"/>
              <a:buAutoNum type="alphaLcParenR"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Essentially this is routing-dispatch IPIP encapsulation</a:t>
            </a:r>
            <a:endParaRPr/>
          </a:p>
        </p:txBody>
      </p:sp>
      <p:sp>
        <p:nvSpPr>
          <p:cNvPr id="57" name="TextShape 4"/>
          <p:cNvSpPr txBox="1"/>
          <p:nvPr/>
        </p:nvSpPr>
        <p:spPr>
          <a:xfrm>
            <a:off x="673920" y="6853680"/>
            <a:ext cx="84794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See draft-richardson-anima-state-for-joinrouter-00: Considerations for stateful vs stateless join router in ANIMA bootstrap, for longer discussion</a:t>
            </a:r>
            <a:endParaRPr/>
          </a:p>
          <a:p>
            <a:r>
              <a:rPr lang="en-US">
                <a:latin typeface="Arial"/>
              </a:rPr>
              <a:t>             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99240" y="3070440"/>
            <a:ext cx="447120" cy="5428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4618440" y="3888360"/>
            <a:ext cx="534240" cy="4716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4556880" y="2445480"/>
            <a:ext cx="433080" cy="399960"/>
          </a:xfrm>
          <a:prstGeom prst="rect">
            <a:avLst/>
          </a:prstGeom>
          <a:ln>
            <a:noFill/>
          </a:ln>
        </p:spPr>
      </p:pic>
      <p:sp>
        <p:nvSpPr>
          <p:cNvPr id="61" name="CustomShape 5"/>
          <p:cNvSpPr/>
          <p:nvPr/>
        </p:nvSpPr>
        <p:spPr>
          <a:xfrm>
            <a:off x="139320" y="5180400"/>
            <a:ext cx="3101400" cy="1567080"/>
          </a:xfrm>
          <a:prstGeom prst="cloudCallout">
            <a:avLst>
              <a:gd name="adj1" fmla="val 3401"/>
              <a:gd name="adj2" fmla="val -23683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Brian Carpenter </a:t>
            </a:r>
            <a:endParaRPr/>
          </a:p>
          <a:p>
            <a:pPr algn="ctr"/>
            <a:r>
              <a:rPr lang="en-US">
                <a:latin typeface="Arial"/>
              </a:rPr>
              <a:t>was visibly ill</a:t>
            </a:r>
            <a:endParaRPr/>
          </a:p>
        </p:txBody>
      </p:sp>
      <p:sp>
        <p:nvSpPr>
          <p:cNvPr id="62" name="CustomShape 6"/>
          <p:cNvSpPr/>
          <p:nvPr/>
        </p:nvSpPr>
        <p:spPr>
          <a:xfrm>
            <a:off x="6214680" y="5482440"/>
            <a:ext cx="3182760" cy="1371240"/>
          </a:xfrm>
          <a:prstGeom prst="wedgeRoundRectCallou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Least amount of new</a:t>
            </a:r>
            <a:endParaRPr/>
          </a:p>
          <a:p>
            <a:pPr algn="ctr"/>
            <a:r>
              <a:rPr lang="en-US">
                <a:latin typeface="Arial"/>
              </a:rPr>
              <a:t>Code for constrained</a:t>
            </a:r>
            <a:endParaRPr/>
          </a:p>
          <a:p>
            <a:pPr algn="ctr"/>
            <a:r>
              <a:rPr lang="en-US">
                <a:latin typeface="Arial"/>
              </a:rPr>
              <a:t>Devices, highest </a:t>
            </a:r>
            <a:endParaRPr/>
          </a:p>
          <a:p>
            <a:pPr algn="ctr"/>
            <a:r>
              <a:rPr lang="en-US">
                <a:latin typeface="Arial"/>
              </a:rPr>
              <a:t>Resistance to DoS</a:t>
            </a:r>
            <a:endParaRPr/>
          </a:p>
          <a:p>
            <a:pPr algn="ctr"/>
            <a:r>
              <a:rPr lang="en-US">
                <a:latin typeface="Arial"/>
              </a:rPr>
              <a:t>Costs some bandwidth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Funny Icons for other slides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256000" y="3930840"/>
            <a:ext cx="676440" cy="8211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4365000" y="2301120"/>
            <a:ext cx="819000" cy="72288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2664000" y="3816000"/>
            <a:ext cx="1294560" cy="11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