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2.emf" ContentType="image/x-emf"/>
  <Override PartName="/ppt/media/image3.png" ContentType="image/png"/>
  <Override PartName="/ppt/media/image1.emf" ContentType="image/x-emf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614181-0111-4100-B191-51517181110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IETF95 Summary of </a:t>
            </a:r>
            <a:r>
              <a:rPr lang="en-US" sz="3600"/>
              <a:t>
</a:t>
            </a:r>
            <a:r>
              <a:rPr lang="en-US" sz="3600"/>
              <a:t>summary slides of IETF94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563120"/>
            <a:ext cx="8870040" cy="5393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 sz="2000"/>
              <a:t>Simplying assumption 1: 6tisch like has a PCE/JCE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draft-pritikin-bootstrapping-keyinfrastructures-00 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	</a:t>
            </a:r>
            <a:r>
              <a:rPr lang="en-US" sz="2000"/>
              <a:t>→ </a:t>
            </a:r>
            <a:r>
              <a:rPr lang="en-US" sz="2000"/>
              <a:t>draft-ietf-anima-bootstrapping-keyinfra-02</a:t>
            </a:r>
            <a:endParaRPr/>
          </a:p>
          <a:p>
            <a:endParaRPr/>
          </a:p>
          <a:p>
            <a:r>
              <a:rPr lang="en-US" sz="2000"/>
              <a:t>Term mapping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JCE → ANIMA Registrar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Joint Assistant → ANIMA “Proxy”</a:t>
            </a:r>
            <a:endParaRPr/>
          </a:p>
          <a:p>
            <a:endParaRPr/>
          </a:p>
          <a:p>
            <a:r>
              <a:rPr lang="en-US" sz="2000"/>
              <a:t>Simplying assumption 2: leverage 802.1AR work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Fundamental to anima-bootstrapping</a:t>
            </a:r>
            <a:endParaRPr/>
          </a:p>
          <a:p>
            <a:r>
              <a:rPr lang="en-US" sz="2000"/>
              <a:t>Challenge 1: how does the network authenticate?</a:t>
            </a:r>
            <a:endParaRPr/>
          </a:p>
          <a:p>
            <a:r>
              <a:rPr lang="en-US" sz="2000"/>
              <a:t>	</a:t>
            </a:r>
            <a:r>
              <a:rPr lang="en-US" sz="2000"/>
              <a:t>ANIMA bootstrap defines “ownership voucher”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000"/>
              <a:t>Things left to Resolve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387540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Goal of ANIMA bootstrap is to create Enrollment over Secure Transport (RFC7030)</a:t>
            </a:r>
            <a:endParaRPr/>
          </a:p>
          <a:p>
            <a:endParaRPr/>
          </a:p>
          <a:p>
            <a:r>
              <a:rPr lang="en-US" sz="2000"/>
              <a:t>ANIMA accomodates HTTPS or DTLS/CoAP + Blockwise.  Hard sell to make DTLS Mandatory to Implement.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5807880" y="1745640"/>
            <a:ext cx="365976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2000"/>
              <a:t>Goal of 6tisch bootstrap is to create secured CoAP/6top transport from JCE/PCE to new node</a:t>
            </a:r>
            <a:endParaRPr/>
          </a:p>
          <a:p>
            <a:endParaRPr/>
          </a:p>
          <a:p>
            <a:r>
              <a:rPr lang="en-US" sz="2000"/>
              <a:t>DTLS/CoAP only + 6top, blockwise may be controversial? </a:t>
            </a:r>
            <a:endParaRPr/>
          </a:p>
          <a:p>
            <a:endParaRPr/>
          </a:p>
        </p:txBody>
      </p:sp>
      <p:sp>
        <p:nvSpPr>
          <p:cNvPr id="44" name="TextShape 4"/>
          <p:cNvSpPr txBox="1"/>
          <p:nvPr/>
        </p:nvSpPr>
        <p:spPr>
          <a:xfrm>
            <a:off x="4716000" y="2439360"/>
            <a:ext cx="4856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VS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Join Problem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How to let random uninitialized, “drop shipped”,  potentially malicious nodes into your network without destroying the network.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/>
              <a:t>802.1x/EAP/PANA has this “solved” for initialized nodes which know which network they want to join; need to be pre-provisioned with certificates.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needs EAP-TLS to make this work, which then includes new layers of fragmentation. This code is used once.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PANA/1x authenticator function scales with number of nodes attempting to join, is subject to DoS attack, defending against may be too expensive for constrained nodes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/>
              <a:t>1x function for ANIMA </a:t>
            </a:r>
            <a:r>
              <a:rPr b="1" lang="en-US" sz="2000"/>
              <a:t>ACP</a:t>
            </a:r>
            <a:r>
              <a:rPr lang="en-US" sz="2000"/>
              <a:t> bootstrap may interfere with 1x function being provided by routers/switches for end-hosts!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The goal is to provision new nodes with certificates, at which point “traditional” methods may be used to join network.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Network Diagram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465480" y="5472000"/>
            <a:ext cx="824652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Both 6tisch/LLN and ANIMA share Manufacturer Installed Certificates (“MIC”), and have a supply chain relationship with network operator via which Ownership Vouchers can be communicated.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New Node /Registrar communications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New Node ↔ Proxy use Link Local addresses.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Communication is CoAP/DTLS over UDP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300"/>
              <a:t>(or HTTPS/TCP)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Proxy ↔ Registrar communication is forwarded (D)TLS traffic; proxy is uninvolved in security.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300"/>
              <a:t>Proxy is neither trusted, nor needs to be truthworthy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300"/>
              <a:t>Green Encapsulation arrow can be implemented in different ways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Proxy/Join Assistant proxy methods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HTTPS</a:t>
            </a:r>
            <a:endParaRPr/>
          </a:p>
          <a:p>
            <a:pPr lvl="1">
              <a:buFont typeface="StarSymbol"/>
              <a:buAutoNum type="arabicPeriod"/>
            </a:pPr>
            <a:r>
              <a:rPr lang="en-US"/>
              <a:t>Via circuit proxy (process per connection), or HTTP proxy.</a:t>
            </a:r>
            <a:endParaRPr/>
          </a:p>
          <a:p>
            <a:pPr lvl="1">
              <a:buFont typeface="StarSymbol"/>
              <a:buAutoNum type="arabicPeriod"/>
            </a:pPr>
            <a:r>
              <a:rPr lang="en-US"/>
              <a:t>Via NAT66 of link-layer enrollment addresses to ACP ULA address </a:t>
            </a:r>
            <a:endParaRPr/>
          </a:p>
          <a:p>
            <a:pPr lvl="1">
              <a:buFont typeface="StarSymbol"/>
              <a:buAutoNum type="arabicPeriod"/>
            </a:pPr>
            <a:r>
              <a:rPr lang="en-US"/>
              <a:t>Stateless IPIP encapsulation of link-local traffic to registar</a:t>
            </a:r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CoAP/DTLS</a:t>
            </a:r>
            <a:endParaRPr/>
          </a:p>
          <a:p>
            <a:pPr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UDP circuit proxy</a:t>
            </a:r>
            <a:endParaRPr/>
          </a:p>
          <a:p>
            <a:pPr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NAT66 of link-layer to ACP ULA address</a:t>
            </a:r>
            <a:endParaRPr/>
          </a:p>
          <a:p>
            <a:pPr>
              <a:buFont typeface="StarSymbol"/>
              <a:buAutoNum type="arabicPeriod"/>
            </a:pPr>
            <a:r>
              <a:rPr lang="en-US"/>
              <a:t> </a:t>
            </a:r>
            <a:r>
              <a:rPr lang="en-US"/>
              <a:t>Stateless IPIP encapsulation of link-local traffic to registrar</a:t>
            </a:r>
            <a:endParaRPr/>
          </a:p>
          <a:p>
            <a:pPr lvl="1">
              <a:buFont typeface="StarSymbol"/>
              <a:buAutoNum type="alphaLcParenR"/>
            </a:pPr>
            <a:r>
              <a:rPr lang="en-US"/>
              <a:t> </a:t>
            </a:r>
            <a:r>
              <a:rPr lang="en-US"/>
              <a:t>Essentially this is routing-dispatch IPIP encapsulation</a:t>
            </a:r>
            <a:endParaRPr/>
          </a:p>
        </p:txBody>
      </p:sp>
      <p:sp>
        <p:nvSpPr>
          <p:cNvPr id="54" name="TextShape 4"/>
          <p:cNvSpPr txBox="1"/>
          <p:nvPr/>
        </p:nvSpPr>
        <p:spPr>
          <a:xfrm>
            <a:off x="673920" y="6853680"/>
            <a:ext cx="8479440" cy="8582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See draft-richardson-anima-state-for-joinrouter-00: Considerations for stateful vs stateless join router in ANIMA bootstrap, for longer discussion</a:t>
            </a:r>
            <a:endParaRPr/>
          </a:p>
          <a:p>
            <a:r>
              <a:rPr lang="en-US"/>
              <a:t>             </a:t>
            </a:r>
            <a:endParaRPr/>
          </a:p>
        </p:txBody>
      </p:sp>
      <p:pic>
        <p:nvPicPr>
          <p:cNvPr descr="" id="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9240" y="3070440"/>
            <a:ext cx="447120" cy="542880"/>
          </a:xfrm>
          <a:prstGeom prst="rect">
            <a:avLst/>
          </a:prstGeom>
        </p:spPr>
      </p:pic>
      <p:pic>
        <p:nvPicPr>
          <p:cNvPr descr="" id="5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18440" y="3888360"/>
            <a:ext cx="534240" cy="471600"/>
          </a:xfrm>
          <a:prstGeom prst="rect">
            <a:avLst/>
          </a:prstGeom>
        </p:spPr>
      </p:pic>
      <p:pic>
        <p:nvPicPr>
          <p:cNvPr descr="" id="5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56880" y="2445480"/>
            <a:ext cx="433080" cy="399960"/>
          </a:xfrm>
          <a:prstGeom prst="rect">
            <a:avLst/>
          </a:prstGeom>
        </p:spPr>
      </p:pic>
      <p:sp>
        <p:nvSpPr>
          <p:cNvPr id="58" name="CustomShape 5"/>
          <p:cNvSpPr/>
          <p:nvPr/>
        </p:nvSpPr>
        <p:spPr>
          <a:xfrm>
            <a:off x="139320" y="5180400"/>
            <a:ext cx="3101400" cy="1567080"/>
          </a:xfrm>
          <a:prstGeom prst="cloudCallout">
            <a:avLst>
              <a:gd fmla="val 3401" name="adj1"/>
              <a:gd fmla="val -23683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Brian Carpenter </a:t>
            </a:r>
            <a:endParaRPr/>
          </a:p>
          <a:p>
            <a:pPr algn="ctr"/>
            <a:r>
              <a:rPr lang="en-US"/>
              <a:t>was visibly ill</a:t>
            </a:r>
            <a:endParaRPr/>
          </a:p>
        </p:txBody>
      </p:sp>
      <p:sp>
        <p:nvSpPr>
          <p:cNvPr id="59" name="CustomShape 6"/>
          <p:cNvSpPr/>
          <p:nvPr/>
        </p:nvSpPr>
        <p:spPr>
          <a:xfrm>
            <a:off x="6214680" y="5482440"/>
            <a:ext cx="3182760" cy="1371240"/>
          </a:xfrm>
          <a:prstGeom prst="wedgeRoundRectCallout">
            <a:avLst>
              <a:gd fmla="val -2284" name="adj1"/>
              <a:gd fmla="val -13532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Least amount of new</a:t>
            </a:r>
            <a:endParaRPr/>
          </a:p>
          <a:p>
            <a:pPr algn="ctr"/>
            <a:r>
              <a:rPr lang="en-US"/>
              <a:t>Code for constrained</a:t>
            </a:r>
            <a:endParaRPr/>
          </a:p>
          <a:p>
            <a:pPr algn="ctr"/>
            <a:r>
              <a:rPr lang="en-US"/>
              <a:t>Devices, highest </a:t>
            </a:r>
            <a:endParaRPr/>
          </a:p>
          <a:p>
            <a:pPr algn="ctr"/>
            <a:r>
              <a:rPr lang="en-US"/>
              <a:t>Resistance to DoS</a:t>
            </a:r>
            <a:endParaRPr/>
          </a:p>
          <a:p>
            <a:pPr algn="ctr"/>
            <a:r>
              <a:rPr lang="en-US"/>
              <a:t>Costs some bandwidth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Funny Icons for other slides</a:t>
            </a:r>
            <a:endParaRPr/>
          </a:p>
        </p:txBody>
      </p:sp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00" y="3816000"/>
            <a:ext cx="1294560" cy="1195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