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8"/>
  </p:notesMasterIdLst>
  <p:sldIdLst>
    <p:sldId id="256" r:id="rId2"/>
    <p:sldId id="273" r:id="rId3"/>
    <p:sldId id="299" r:id="rId4"/>
    <p:sldId id="300" r:id="rId5"/>
    <p:sldId id="313" r:id="rId6"/>
    <p:sldId id="305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306" r:id="rId18"/>
    <p:sldId id="307" r:id="rId19"/>
    <p:sldId id="308" r:id="rId20"/>
    <p:sldId id="309" r:id="rId21"/>
    <p:sldId id="267" r:id="rId22"/>
    <p:sldId id="268" r:id="rId23"/>
    <p:sldId id="310" r:id="rId24"/>
    <p:sldId id="302" r:id="rId25"/>
    <p:sldId id="283" r:id="rId26"/>
    <p:sldId id="312" r:id="rId27"/>
    <p:sldId id="285" r:id="rId28"/>
    <p:sldId id="296" r:id="rId29"/>
    <p:sldId id="304" r:id="rId30"/>
    <p:sldId id="303" r:id="rId31"/>
    <p:sldId id="297" r:id="rId32"/>
    <p:sldId id="298" r:id="rId33"/>
    <p:sldId id="295" r:id="rId34"/>
    <p:sldId id="291" r:id="rId35"/>
    <p:sldId id="294" r:id="rId36"/>
    <p:sldId id="293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1263" autoAdjust="0"/>
  </p:normalViewPr>
  <p:slideViewPr>
    <p:cSldViewPr snapToGrid="0" snapToObjects="1">
      <p:cViewPr varScale="1">
        <p:scale>
          <a:sx n="101" d="100"/>
          <a:sy n="101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29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854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658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690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14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55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644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1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14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446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55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38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36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08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051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5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185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734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07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2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1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4.emf"/><Relationship Id="rId4" Type="http://schemas.openxmlformats.org/officeDocument/2006/relationships/image" Target="../media/image2.svg"/><Relationship Id="rId9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6.svg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6.svg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1.svg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image" Target="../media/image2.svg"/><Relationship Id="rId9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async-enroll/issue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async-enroll/issue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richardson-anima-jose-vouche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sztp-csr-0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Update on BRSKI-AE – </a:t>
            </a:r>
            <a:br>
              <a:rPr lang="en-US" sz="5400" dirty="0"/>
            </a:br>
            <a:r>
              <a:rPr lang="en-US" sz="5400" dirty="0"/>
              <a:t>Support for asynchronous enrollment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526" y="3288323"/>
            <a:ext cx="9144000" cy="3028071"/>
          </a:xfrm>
        </p:spPr>
        <p:txBody>
          <a:bodyPr>
            <a:normAutofit/>
          </a:bodyPr>
          <a:lstStyle/>
          <a:p>
            <a:r>
              <a:rPr lang="en-US" dirty="0"/>
              <a:t>draft-ietf-anima-brski-async-enroll-03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Steffen Fries, Hendrik Brockhaus, Elliot Lear, Thomas Werner</a:t>
            </a:r>
          </a:p>
          <a:p>
            <a:endParaRPr lang="en-US" dirty="0"/>
          </a:p>
          <a:p>
            <a:r>
              <a:rPr lang="en-US" dirty="0"/>
              <a:t>IETF 111 – 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66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DE01AAE-045D-4A0A-8F8C-4CD90430894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DA910CD9-0FC4-4D18-B3A9-B4289472B34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11493" y="2424122"/>
            <a:ext cx="155867" cy="4767698"/>
          </a:xfrm>
          <a:prstGeom prst="curvedConnector3">
            <a:avLst>
              <a:gd name="adj1" fmla="val -177376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AB21509-83E4-4A4F-A280-22FB9E79A6EE}"/>
              </a:ext>
            </a:extLst>
          </p:cNvPr>
          <p:cNvGrpSpPr/>
          <p:nvPr/>
        </p:nvGrpSpPr>
        <p:grpSpPr>
          <a:xfrm>
            <a:off x="2211538" y="5406627"/>
            <a:ext cx="1145936" cy="1200796"/>
            <a:chOff x="1828440" y="4470480"/>
            <a:chExt cx="947520" cy="9928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0DB7B4-F756-4B3C-B9AB-7EBE64497169}"/>
                </a:ext>
              </a:extLst>
            </p:cNvPr>
            <p:cNvGrpSpPr/>
            <p:nvPr/>
          </p:nvGrpSpPr>
          <p:grpSpPr>
            <a:xfrm>
              <a:off x="1828440" y="4470480"/>
              <a:ext cx="904318" cy="981720"/>
              <a:chOff x="1828440" y="4470480"/>
              <a:chExt cx="904318" cy="981720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6007698-B1A9-4075-91F6-3287A599FAA2}"/>
                  </a:ext>
                </a:extLst>
              </p:cNvPr>
              <p:cNvSpPr/>
              <p:nvPr/>
            </p:nvSpPr>
            <p:spPr>
              <a:xfrm>
                <a:off x="1869479" y="4521600"/>
                <a:ext cx="863279" cy="930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4509B3-C9F2-4DBD-A904-0DDA8F8E52C5}"/>
                  </a:ext>
                </a:extLst>
              </p:cNvPr>
              <p:cNvSpPr txBox="1"/>
              <p:nvPr/>
            </p:nvSpPr>
            <p:spPr>
              <a:xfrm>
                <a:off x="1828440" y="4470480"/>
                <a:ext cx="764955" cy="858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Voucher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  <a:p>
                <a:pPr hangingPunct="0"/>
                <a:endParaRPr lang="en-CA" sz="847" dirty="0">
                  <a:latin typeface="Hack" pitchFamily="17"/>
                  <a:ea typeface="DejaVu Sans" pitchFamily="2"/>
                  <a:cs typeface="FreeSans" pitchFamily="2"/>
                </a:endParaRP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847" dirty="0" err="1">
                    <a:latin typeface="Hack" pitchFamily="17"/>
                    <a:ea typeface="DejaVu Sans" pitchFamily="2"/>
                    <a:cs typeface="FreeSans" pitchFamily="2"/>
                  </a:rPr>
                  <a:t>LDevID</a:t>
                </a:r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 EE (Reg)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Assertion: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agent-proximity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3A48AB2-8015-4C90-83B0-0127E018964D}"/>
                </a:ext>
              </a:extLst>
            </p:cNvPr>
            <p:cNvGrpSpPr/>
            <p:nvPr/>
          </p:nvGrpSpPr>
          <p:grpSpPr>
            <a:xfrm>
              <a:off x="2272320" y="5179320"/>
              <a:ext cx="503640" cy="284040"/>
              <a:chOff x="2272320" y="5179320"/>
              <a:chExt cx="503640" cy="28404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BE25946-7CC0-43F9-A111-CB6FA0EE0232}"/>
                  </a:ext>
                </a:extLst>
              </p:cNvPr>
              <p:cNvSpPr/>
              <p:nvPr/>
            </p:nvSpPr>
            <p:spPr>
              <a:xfrm>
                <a:off x="2272320" y="5179320"/>
                <a:ext cx="503640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DF228FF6-D4D6-4950-AB3C-BFBE00ED6E71}"/>
                  </a:ext>
                </a:extLst>
              </p:cNvPr>
              <p:cNvSpPr/>
              <p:nvPr/>
            </p:nvSpPr>
            <p:spPr>
              <a:xfrm>
                <a:off x="2320560" y="5200920"/>
                <a:ext cx="426240" cy="219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AECF0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2021-04-16</a:t>
                </a:r>
              </a:p>
            </p:txBody>
          </p:sp>
        </p:grpSp>
      </p:grp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3D10C008-6307-428A-9AFD-A2C8E60A7BB7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D1EAF57E-7004-494E-B570-643DF7A71AC8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93563F8D-7A64-40CD-AFB9-6A0CDF6923DB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F5A60CF6-E855-44F9-8D74-7AD9BC1433A5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8CF3687C-52FF-4B79-82D7-CBF2E60B4BD8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57BF9EF4-0CF3-4CD4-9935-31C523FB12AC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BC87387E-BCD4-44DC-8469-5004B9666FE9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82FE046F-1717-43DC-8323-987ABD377C43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9866D71A-F299-4F31-B97D-EF32E004A396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1BF7BE-5B0A-488B-8C46-7239D936959B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B7CAA929-713D-4895-92DC-A256FF13155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8F3E22-AA25-4E40-B23E-7F0AC3BDF967}"/>
              </a:ext>
            </a:extLst>
          </p:cNvPr>
          <p:cNvSpPr txBox="1"/>
          <p:nvPr/>
        </p:nvSpPr>
        <p:spPr>
          <a:xfrm>
            <a:off x="4278633" y="5180204"/>
            <a:ext cx="222158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algn="ctr"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voucher request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in JOSE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A3F3EC-0128-4566-98E5-F4EABFDFDABC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5" name="Object 90">
              <a:extLst>
                <a:ext uri="{FF2B5EF4-FFF2-40B4-BE49-F238E27FC236}">
                  <a16:creationId xmlns:a16="http://schemas.microsoft.com/office/drawing/2014/main" id="{53972B2E-F1BF-48A4-B5FA-93EEAEAD34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D64A24-721F-4AB6-988A-6B6EB06F7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D8B00B31-5C84-4BAE-9BE1-A3999F4506C9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78F9D475-0DA0-47AE-9383-38D270B618D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77A6CCF-3556-496E-96C0-EB449BB6B32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23FE5027-A9A1-40DF-9F1A-4FC5B2448C52}"/>
              </a:ext>
            </a:extLst>
          </p:cNvPr>
          <p:cNvCxnSpPr>
            <a:cxnSpLocks/>
            <a:stCxn id="3" idx="2"/>
            <a:endCxn id="27" idx="2"/>
          </p:cNvCxnSpPr>
          <p:nvPr/>
        </p:nvCxnSpPr>
        <p:spPr>
          <a:xfrm rot="5400000" flipH="1" flipV="1">
            <a:off x="5173627" y="2234347"/>
            <a:ext cx="615103" cy="4688013"/>
          </a:xfrm>
          <a:prstGeom prst="curvedConnector3">
            <a:avLst>
              <a:gd name="adj1" fmla="val -37165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5EC0C2D9-157E-48BF-ABC7-5DDC04ADF2FF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3B608FF8-9FBE-4E71-A9FC-D8F702C10938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5F2AE0DE-6782-4E3C-8BE5-E133465775D3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373AA38A-1102-4620-BCF7-E046578245E2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BED0565E-0359-44D2-A6D3-43877A03762C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900AF250-271E-4085-8BF9-51395B650A7B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68BAABC6-3AA6-4DFF-A85D-C71582BC7671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1607D0CA-A626-4D12-BEC5-79CF2BB63CD6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BD320C32-C32B-41E7-A8B3-FD5CFA6919D6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4E7CE322-F061-45C1-B063-2EE9E559EA8C}"/>
              </a:ext>
            </a:extLst>
          </p:cNvPr>
          <p:cNvSpPr/>
          <p:nvPr/>
        </p:nvSpPr>
        <p:spPr>
          <a:xfrm>
            <a:off x="3694031" y="4140741"/>
            <a:ext cx="3575393" cy="1349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algn="ctr" hangingPunct="0"/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726947-C066-4FF0-893F-3B88745A01ED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F80FEFB7-B882-4603-907B-961B074A6D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3DECD2-2239-4504-B642-4E791480005D}"/>
              </a:ext>
            </a:extLst>
          </p:cNvPr>
          <p:cNvSpPr txBox="1"/>
          <p:nvPr/>
        </p:nvSpPr>
        <p:spPr>
          <a:xfrm>
            <a:off x="4433836" y="3778234"/>
            <a:ext cx="1911180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enroll request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CSR in JOSE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480F18-4245-4501-A22D-5CD378ED7C0C}"/>
              </a:ext>
            </a:extLst>
          </p:cNvPr>
          <p:cNvSpPr txBox="1"/>
          <p:nvPr/>
        </p:nvSpPr>
        <p:spPr>
          <a:xfrm>
            <a:off x="4278633" y="5180204"/>
            <a:ext cx="222158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algn="ctr"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voucher request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in JOSE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29A001-277F-4A2A-B030-286F70BC87AC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7" name="Object 90">
              <a:extLst>
                <a:ext uri="{FF2B5EF4-FFF2-40B4-BE49-F238E27FC236}">
                  <a16:creationId xmlns:a16="http://schemas.microsoft.com/office/drawing/2014/main" id="{5DC02F77-DC07-4175-978B-21EF9C5E9F6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7E95DDF-6E13-4F16-B46C-4F8073CF2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A6E8F7E-97DC-43A8-B6DC-382F78CBBB78}"/>
              </a:ext>
            </a:extLst>
          </p:cNvPr>
          <p:cNvGrpSpPr/>
          <p:nvPr/>
        </p:nvGrpSpPr>
        <p:grpSpPr>
          <a:xfrm>
            <a:off x="2211538" y="5406627"/>
            <a:ext cx="1145936" cy="1200796"/>
            <a:chOff x="1828440" y="4470480"/>
            <a:chExt cx="947520" cy="99288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823D207-1657-48F0-8910-8B987F17E515}"/>
                </a:ext>
              </a:extLst>
            </p:cNvPr>
            <p:cNvGrpSpPr/>
            <p:nvPr/>
          </p:nvGrpSpPr>
          <p:grpSpPr>
            <a:xfrm>
              <a:off x="1828440" y="4470480"/>
              <a:ext cx="904318" cy="981720"/>
              <a:chOff x="1828440" y="4470480"/>
              <a:chExt cx="904318" cy="981720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E94786F-471E-49D9-921A-A7351E338882}"/>
                  </a:ext>
                </a:extLst>
              </p:cNvPr>
              <p:cNvSpPr/>
              <p:nvPr/>
            </p:nvSpPr>
            <p:spPr>
              <a:xfrm>
                <a:off x="1869479" y="4521600"/>
                <a:ext cx="863279" cy="930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381D964-AD28-4A84-B086-8EC80C0929B8}"/>
                  </a:ext>
                </a:extLst>
              </p:cNvPr>
              <p:cNvSpPr txBox="1"/>
              <p:nvPr/>
            </p:nvSpPr>
            <p:spPr>
              <a:xfrm>
                <a:off x="1828440" y="4470480"/>
                <a:ext cx="764955" cy="858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Voucher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  <a:p>
                <a:pPr hangingPunct="0"/>
                <a:endParaRPr lang="en-CA" sz="847" dirty="0">
                  <a:latin typeface="Hack" pitchFamily="17"/>
                  <a:ea typeface="DejaVu Sans" pitchFamily="2"/>
                  <a:cs typeface="FreeSans" pitchFamily="2"/>
                </a:endParaRP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847" dirty="0" err="1">
                    <a:latin typeface="Hack" pitchFamily="17"/>
                    <a:ea typeface="DejaVu Sans" pitchFamily="2"/>
                    <a:cs typeface="FreeSans" pitchFamily="2"/>
                  </a:rPr>
                  <a:t>LDevID</a:t>
                </a:r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 EE (Reg)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Assertion: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agent-proximity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F8D2A5C-8059-4CEE-9B44-60C216E94E88}"/>
                </a:ext>
              </a:extLst>
            </p:cNvPr>
            <p:cNvGrpSpPr/>
            <p:nvPr/>
          </p:nvGrpSpPr>
          <p:grpSpPr>
            <a:xfrm>
              <a:off x="2272320" y="5179320"/>
              <a:ext cx="503640" cy="284040"/>
              <a:chOff x="2272320" y="5179320"/>
              <a:chExt cx="503640" cy="284040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87D9CE0-36B1-4977-B3EF-1562DB3A47C3}"/>
                  </a:ext>
                </a:extLst>
              </p:cNvPr>
              <p:cNvSpPr/>
              <p:nvPr/>
            </p:nvSpPr>
            <p:spPr>
              <a:xfrm>
                <a:off x="2272320" y="5179320"/>
                <a:ext cx="503640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36D55DD-5740-484A-A3E6-105F08E66BCD}"/>
                  </a:ext>
                </a:extLst>
              </p:cNvPr>
              <p:cNvSpPr/>
              <p:nvPr/>
            </p:nvSpPr>
            <p:spPr>
              <a:xfrm>
                <a:off x="2320560" y="5200920"/>
                <a:ext cx="426240" cy="219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AECF0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726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726" dirty="0">
                    <a:latin typeface="Hack" pitchFamily="17"/>
                    <a:ea typeface="DejaVu Sans" pitchFamily="2"/>
                    <a:cs typeface="FreeSans" pitchFamily="2"/>
                  </a:rPr>
                  <a:t>2021-04-16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9C1C473-A230-4C5F-AC84-177B2386A900}"/>
              </a:ext>
            </a:extLst>
          </p:cNvPr>
          <p:cNvGrpSpPr/>
          <p:nvPr/>
        </p:nvGrpSpPr>
        <p:grpSpPr>
          <a:xfrm>
            <a:off x="3742358" y="2868746"/>
            <a:ext cx="819243" cy="966586"/>
            <a:chOff x="3742358" y="2868746"/>
            <a:chExt cx="819243" cy="96658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28DA05-C89C-4BDB-890B-1AE62F8D56C6}"/>
                </a:ext>
              </a:extLst>
            </p:cNvPr>
            <p:cNvGrpSpPr/>
            <p:nvPr/>
          </p:nvGrpSpPr>
          <p:grpSpPr>
            <a:xfrm>
              <a:off x="3742358" y="2868746"/>
              <a:ext cx="819243" cy="966586"/>
              <a:chOff x="1828440" y="4664137"/>
              <a:chExt cx="774668" cy="79922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B2723652-BE78-4B05-89D4-5A1BA38D0397}"/>
                  </a:ext>
                </a:extLst>
              </p:cNvPr>
              <p:cNvGrpSpPr/>
              <p:nvPr/>
            </p:nvGrpSpPr>
            <p:grpSpPr>
              <a:xfrm>
                <a:off x="1828440" y="4664137"/>
                <a:ext cx="724467" cy="788062"/>
                <a:chOff x="1828440" y="4664137"/>
                <a:chExt cx="724467" cy="788062"/>
              </a:xfrm>
            </p:grpSpPr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995A0E63-1ABD-435A-9DFB-97DF631B1F26}"/>
                    </a:ext>
                  </a:extLst>
                </p:cNvPr>
                <p:cNvSpPr/>
                <p:nvPr/>
              </p:nvSpPr>
              <p:spPr>
                <a:xfrm>
                  <a:off x="1869479" y="4678396"/>
                  <a:ext cx="683428" cy="773803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FFD320"/>
                </a:solidFill>
                <a:ln w="0">
                  <a:solidFill>
                    <a:srgbClr val="3465A4"/>
                  </a:solidFill>
                  <a:prstDash val="solid"/>
                </a:ln>
              </p:spPr>
              <p:txBody>
                <a:bodyPr wrap="none" lIns="108847" tIns="54423" rIns="108847" bIns="54423" anchor="ctr" anchorCtr="0" compatLnSpc="0">
                  <a:noAutofit/>
                </a:bodyPr>
                <a:lstStyle/>
                <a:p>
                  <a:pPr hangingPunct="0"/>
                  <a:endParaRPr lang="en-CA" sz="2177">
                    <a:latin typeface="Liberation Sans" pitchFamily="18"/>
                    <a:ea typeface="DejaVu Sans" pitchFamily="2"/>
                    <a:cs typeface="FreeSans" pitchFamily="2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E94ABA-7B01-498A-9DA4-A43009168C4B}"/>
                    </a:ext>
                  </a:extLst>
                </p:cNvPr>
                <p:cNvSpPr txBox="1"/>
                <p:nvPr/>
              </p:nvSpPr>
              <p:spPr>
                <a:xfrm>
                  <a:off x="1828440" y="4664137"/>
                  <a:ext cx="548365" cy="3101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08847" tIns="54423" rIns="108847" bIns="54423" anchorCtr="0" compatLnSpc="0">
                  <a:spAutoFit/>
                </a:bodyPr>
                <a:lstStyle/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Enroll</a:t>
                  </a:r>
                </a:p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Request</a:t>
                  </a:r>
                </a:p>
              </p:txBody>
            </p:sp>
          </p:grp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7EE2880-6AE9-4FBC-A3B1-45FD36282BD7}"/>
                  </a:ext>
                </a:extLst>
              </p:cNvPr>
              <p:cNvSpPr/>
              <p:nvPr/>
            </p:nvSpPr>
            <p:spPr>
              <a:xfrm>
                <a:off x="2113497" y="5179320"/>
                <a:ext cx="489611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850" dirty="0" err="1">
                    <a:latin typeface="Liberation Sans" pitchFamily="18"/>
                    <a:ea typeface="DejaVu Sans" pitchFamily="2"/>
                    <a:cs typeface="FreeSans" pitchFamily="2"/>
                  </a:rPr>
                  <a:t>IDevID</a:t>
                </a:r>
                <a:endParaRPr lang="en-CA" sz="850" dirty="0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B009C36-CA6C-4666-A0BB-C76ADD747FAD}"/>
                </a:ext>
              </a:extLst>
            </p:cNvPr>
            <p:cNvSpPr/>
            <p:nvPr/>
          </p:nvSpPr>
          <p:spPr>
            <a:xfrm>
              <a:off x="3808658" y="3237462"/>
              <a:ext cx="469976" cy="19153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r>
                <a:rPr lang="en-CA" sz="726" dirty="0">
                  <a:latin typeface="Hack" pitchFamily="17"/>
                  <a:ea typeface="DejaVu Sans" pitchFamily="2"/>
                  <a:cs typeface="FreeSans" pitchFamily="2"/>
                </a:rPr>
                <a:t>CSR</a:t>
              </a:r>
            </a:p>
          </p:txBody>
        </p:sp>
      </p:grp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B7FBD72F-3A6C-44BD-B366-8ABC5D0DCB5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E396591D-4683-4862-858A-EA42F226256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DC1236D-8980-4FC2-801A-F3421CF6584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4AADD54-95A7-400D-AA84-FC6404FA8B87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8D5833C8-AAFF-46D7-8986-0427212A31A8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5F411BCF-3D5E-4A40-A9AF-16BEB5518EED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FA782725-D8BD-4127-BA25-2EF11E0AA332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1F72DC11-AE08-491D-9B3C-F0515587A2A0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442C1368-74B9-4EE1-ABC6-C1D6D3FBE6BE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CF3B37E8-298D-4B44-BD21-B3AB616718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13015525-7005-420A-A037-92BE683C8E12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120A3C7D-763C-4D68-A8AE-377ACD43BFCF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D2C1C7F0-3E59-4218-9E52-FC4385F44A0B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C1BA938C-DED6-4CCE-AFE8-99A56ACAD8C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421355-98C4-4137-A933-90E98540118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C085A2-B4B9-4FE1-8C99-511D6F3C1320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E688A9-1BA4-43E1-8147-DF1BD9A716FC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322218-61E1-4819-B8A3-5F77F559AD83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D55EAB-0C6A-4117-8796-72A1E50D1A26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8F2B6-08E2-4EA8-89C5-BA2542E16FA4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20BCD7-83E6-423D-8304-A7D01D338609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4" name="Object 90">
              <a:extLst>
                <a:ext uri="{FF2B5EF4-FFF2-40B4-BE49-F238E27FC236}">
                  <a16:creationId xmlns:a16="http://schemas.microsoft.com/office/drawing/2014/main" id="{C870E099-57C0-4D76-BFBC-25A30E424B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3722076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593884" imgH="773906" progId="Visio.Drawing.11">
                    <p:embed/>
                  </p:oleObj>
                </mc:Choice>
                <mc:Fallback>
                  <p:oleObj name="Visio" r:id="rId8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EA2C8BD-1626-40CC-8D58-01A93EFED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CE36229A-1F82-46DA-A377-1E10E11306DE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4A888639-A591-4F41-B96B-CEFC7442F2D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ABDE2E6-BD22-4994-91F0-4F481BF61E3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8D421F8-2660-4356-9DB8-AFFA39BE782B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4CCF6996-93D0-4FF9-97B1-8E52A231938D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CA51ADAE-6021-4F99-8C4E-1EB86F1173C0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4" name="Straight Connector 13">
              <a:extLst>
                <a:ext uri="{FF2B5EF4-FFF2-40B4-BE49-F238E27FC236}">
                  <a16:creationId xmlns:a16="http://schemas.microsoft.com/office/drawing/2014/main" id="{9619ACCF-3AC7-48B9-AAD7-E0D324438886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5" name="Straight Connector 14">
              <a:extLst>
                <a:ext uri="{FF2B5EF4-FFF2-40B4-BE49-F238E27FC236}">
                  <a16:creationId xmlns:a16="http://schemas.microsoft.com/office/drawing/2014/main" id="{BADC96E4-3824-471A-98B7-46667B51AF96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6" name="Straight Connector 15">
              <a:extLst>
                <a:ext uri="{FF2B5EF4-FFF2-40B4-BE49-F238E27FC236}">
                  <a16:creationId xmlns:a16="http://schemas.microsoft.com/office/drawing/2014/main" id="{3358FF8D-3441-47F2-8FC3-1DF886C47684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7" name="Straight Connector 16">
              <a:extLst>
                <a:ext uri="{FF2B5EF4-FFF2-40B4-BE49-F238E27FC236}">
                  <a16:creationId xmlns:a16="http://schemas.microsoft.com/office/drawing/2014/main" id="{9F20C426-ADF4-4EEE-A254-C1BB4B78CAEF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8" name="Straight Connector 17">
              <a:extLst>
                <a:ext uri="{FF2B5EF4-FFF2-40B4-BE49-F238E27FC236}">
                  <a16:creationId xmlns:a16="http://schemas.microsoft.com/office/drawing/2014/main" id="{62C71FA8-1C72-4D2F-B593-0742BAC26198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9" name="Straight Connector 18">
              <a:extLst>
                <a:ext uri="{FF2B5EF4-FFF2-40B4-BE49-F238E27FC236}">
                  <a16:creationId xmlns:a16="http://schemas.microsoft.com/office/drawing/2014/main" id="{E6DFEBAA-B73A-47FA-BB11-D4094CEF8FA9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20" name="Straight Connector 19">
              <a:extLst>
                <a:ext uri="{FF2B5EF4-FFF2-40B4-BE49-F238E27FC236}">
                  <a16:creationId xmlns:a16="http://schemas.microsoft.com/office/drawing/2014/main" id="{248F2E3B-A3E7-4BE1-946B-4AB9C11C0F6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9108478-8F0F-43C6-9755-5F2940F1098C}"/>
              </a:ext>
            </a:extLst>
          </p:cNvPr>
          <p:cNvCxnSpPr>
            <a:cxnSpLocks/>
            <a:endCxn id="39" idx="2"/>
          </p:cNvCxnSpPr>
          <p:nvPr/>
        </p:nvCxnSpPr>
        <p:spPr>
          <a:xfrm rot="5400000" flipH="1" flipV="1">
            <a:off x="7383385" y="2720184"/>
            <a:ext cx="1888274" cy="845304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9301F93-DCB8-41F9-9EFF-8CBEBCCF3CB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3BD75C5-30C2-4B81-8E66-E83BA7460044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32" name="Object 90">
              <a:extLst>
                <a:ext uri="{FF2B5EF4-FFF2-40B4-BE49-F238E27FC236}">
                  <a16:creationId xmlns:a16="http://schemas.microsoft.com/office/drawing/2014/main" id="{4F2A8876-4751-4815-9497-257B30769AE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153510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4" name="Object 90">
                          <a:extLst>
                            <a:ext uri="{FF2B5EF4-FFF2-40B4-BE49-F238E27FC236}">
                              <a16:creationId xmlns:a16="http://schemas.microsoft.com/office/drawing/2014/main" id="{C870E099-57C0-4D76-BFBC-25A30E424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61C00E6-F368-487B-A455-8248552E3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C010BB2C-E0ED-4762-8138-95FD701415BA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ABBBF6B-94E1-4772-90F2-89A0C6407F79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789D044-CA58-4D74-91A9-FC1A1A33168D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F50DA8-F74B-431C-BB34-EABA443A4581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521CC7-15D8-4A99-9351-4ADF2B662B42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7E54084-5DE3-4428-8064-5FD0C64F8A87}"/>
              </a:ext>
            </a:extLst>
          </p:cNvPr>
          <p:cNvGrpSpPr/>
          <p:nvPr/>
        </p:nvGrpSpPr>
        <p:grpSpPr>
          <a:xfrm>
            <a:off x="8358148" y="3570167"/>
            <a:ext cx="1145936" cy="1200796"/>
            <a:chOff x="1828440" y="4470480"/>
            <a:chExt cx="947520" cy="99288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3A49525-DC83-4B5F-8241-549C96A4CDF8}"/>
                </a:ext>
              </a:extLst>
            </p:cNvPr>
            <p:cNvGrpSpPr/>
            <p:nvPr/>
          </p:nvGrpSpPr>
          <p:grpSpPr>
            <a:xfrm>
              <a:off x="1828440" y="4470480"/>
              <a:ext cx="904318" cy="981720"/>
              <a:chOff x="1828440" y="4470480"/>
              <a:chExt cx="904318" cy="981720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3F40A55-13AF-442A-88E4-FB717757A071}"/>
                  </a:ext>
                </a:extLst>
              </p:cNvPr>
              <p:cNvSpPr/>
              <p:nvPr/>
            </p:nvSpPr>
            <p:spPr>
              <a:xfrm>
                <a:off x="1869479" y="4521600"/>
                <a:ext cx="863279" cy="930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693F20-7E04-438B-B06F-5F7EA3526722}"/>
                  </a:ext>
                </a:extLst>
              </p:cNvPr>
              <p:cNvSpPr txBox="1"/>
              <p:nvPr/>
            </p:nvSpPr>
            <p:spPr>
              <a:xfrm>
                <a:off x="1828440" y="4470480"/>
                <a:ext cx="764955" cy="858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Voucher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  <a:p>
                <a:pPr hangingPunct="0"/>
                <a:endParaRPr lang="en-CA" sz="847" dirty="0">
                  <a:latin typeface="Hack" pitchFamily="17"/>
                  <a:ea typeface="DejaVu Sans" pitchFamily="2"/>
                  <a:cs typeface="FreeSans" pitchFamily="2"/>
                </a:endParaRP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847" dirty="0" err="1">
                    <a:latin typeface="Hack" pitchFamily="17"/>
                    <a:ea typeface="DejaVu Sans" pitchFamily="2"/>
                    <a:cs typeface="FreeSans" pitchFamily="2"/>
                  </a:rPr>
                  <a:t>LDevID</a:t>
                </a:r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 EE (Reg)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Assertion: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agent-proximity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4198531-2950-4F21-961F-78B10D1D612F}"/>
                </a:ext>
              </a:extLst>
            </p:cNvPr>
            <p:cNvGrpSpPr/>
            <p:nvPr/>
          </p:nvGrpSpPr>
          <p:grpSpPr>
            <a:xfrm>
              <a:off x="2272320" y="5179320"/>
              <a:ext cx="503640" cy="284040"/>
              <a:chOff x="2272320" y="5179320"/>
              <a:chExt cx="503640" cy="28404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EAF9125-A269-4553-A54F-ACA1CDC535C6}"/>
                  </a:ext>
                </a:extLst>
              </p:cNvPr>
              <p:cNvSpPr/>
              <p:nvPr/>
            </p:nvSpPr>
            <p:spPr>
              <a:xfrm>
                <a:off x="2272320" y="5179320"/>
                <a:ext cx="503640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3F0787F-33E7-4EB0-BAEB-71CCC683DCAF}"/>
                  </a:ext>
                </a:extLst>
              </p:cNvPr>
              <p:cNvSpPr/>
              <p:nvPr/>
            </p:nvSpPr>
            <p:spPr>
              <a:xfrm>
                <a:off x="2320560" y="5200920"/>
                <a:ext cx="426240" cy="219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AECF0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2021-04-16</a:t>
                </a: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8907E9D-5F7E-46D6-B6A2-38CFB56AA205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9C6628EE-C14F-4378-8587-6D00F1DE688C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B8B4CE75-A17E-411B-85BB-AA84DA981A4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AC9006CD-1B70-4E30-9308-FC5F7F890DE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3974BEE-0598-4937-99D4-55E2D13CF7C5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E9FBDB39-3BF9-4B64-BDFC-8B3EF995E64F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E8977A5C-ECF1-47AB-969E-087D283474CA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D635C0EA-DF9A-4D88-B351-83295AF51710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85B137E1-93F5-42AF-9B7B-4BC74DF5D893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312304B4-1C12-436D-A54B-59ED45878891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D956C449-325E-4A5A-B933-420858A15054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6E1245A9-2AFB-4C0B-9607-518339FE8ABA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B48AEEB3-DCDD-4F9B-BC53-A260D03B86F8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EB31EF47-2B1C-4E97-92C4-FF5BD640BF4B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B48BDC2-A7C2-414F-86BD-AE00F137BC77}"/>
              </a:ext>
            </a:extLst>
          </p:cNvPr>
          <p:cNvCxnSpPr>
            <a:cxnSpLocks/>
            <a:endCxn id="36" idx="3"/>
          </p:cNvCxnSpPr>
          <p:nvPr/>
        </p:nvCxnSpPr>
        <p:spPr>
          <a:xfrm rot="10800000">
            <a:off x="6597188" y="1217993"/>
            <a:ext cx="2152986" cy="358544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B5EF4C-F327-404F-A2A1-CE2D9DBC62B1}"/>
              </a:ext>
            </a:extLst>
          </p:cNvPr>
          <p:cNvGrpSpPr/>
          <p:nvPr/>
        </p:nvGrpSpPr>
        <p:grpSpPr>
          <a:xfrm>
            <a:off x="6557350" y="1558370"/>
            <a:ext cx="1339684" cy="1071486"/>
            <a:chOff x="5975640" y="1198799"/>
            <a:chExt cx="1107720" cy="88596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7B2B-9014-4301-9927-80D81944B2D8}"/>
                </a:ext>
              </a:extLst>
            </p:cNvPr>
            <p:cNvSpPr/>
            <p:nvPr/>
          </p:nvSpPr>
          <p:spPr>
            <a:xfrm>
              <a:off x="5975640" y="1198799"/>
              <a:ext cx="1107720" cy="885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DA647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DB04DEE-E38C-4FFA-9E78-0AF8485DFFBD}"/>
                </a:ext>
              </a:extLst>
            </p:cNvPr>
            <p:cNvGrpSpPr/>
            <p:nvPr/>
          </p:nvGrpSpPr>
          <p:grpSpPr>
            <a:xfrm>
              <a:off x="5975640" y="1198799"/>
              <a:ext cx="818185" cy="869325"/>
              <a:chOff x="5975640" y="1198799"/>
              <a:chExt cx="818185" cy="86932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30E54F5-8C6C-4663-B387-3560AAEC2FD0}"/>
                  </a:ext>
                </a:extLst>
              </p:cNvPr>
              <p:cNvGrpSpPr/>
              <p:nvPr/>
            </p:nvGrpSpPr>
            <p:grpSpPr>
              <a:xfrm>
                <a:off x="5975640" y="1319400"/>
                <a:ext cx="764955" cy="748724"/>
                <a:chOff x="5975640" y="1319400"/>
                <a:chExt cx="764955" cy="748724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D5C7CEC1-9D70-498C-974A-A09362FF9CA9}"/>
                    </a:ext>
                  </a:extLst>
                </p:cNvPr>
                <p:cNvGrpSpPr/>
                <p:nvPr/>
              </p:nvGrpSpPr>
              <p:grpSpPr>
                <a:xfrm>
                  <a:off x="5975640" y="1319400"/>
                  <a:ext cx="764955" cy="748724"/>
                  <a:chOff x="5975640" y="1319400"/>
                  <a:chExt cx="764955" cy="748724"/>
                </a:xfrm>
              </p:grpSpPr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D28CA33C-2063-4017-A791-8B290061D6B3}"/>
                      </a:ext>
                    </a:extLst>
                  </p:cNvPr>
                  <p:cNvSpPr/>
                  <p:nvPr/>
                </p:nvSpPr>
                <p:spPr>
                  <a:xfrm>
                    <a:off x="6004800" y="1356840"/>
                    <a:ext cx="614160" cy="684000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FFD320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endParaRPr lang="en-CA" sz="2177">
                      <a:latin typeface="Liberation Sans" pitchFamily="18"/>
                      <a:ea typeface="DejaVu Sans" pitchFamily="2"/>
                      <a:cs typeface="FreeSans" pitchFamily="2"/>
                    </a:endParaRP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786F01BE-75B9-4D6B-AC2F-6EB3B89DFD6F}"/>
                      </a:ext>
                    </a:extLst>
                  </p:cNvPr>
                  <p:cNvSpPr txBox="1"/>
                  <p:nvPr/>
                </p:nvSpPr>
                <p:spPr>
                  <a:xfrm>
                    <a:off x="5975640" y="1319400"/>
                    <a:ext cx="764955" cy="748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108847" tIns="54423" rIns="108847" bIns="54423" anchorCtr="0" compatLnSpc="0">
                    <a:spAutoFit/>
                  </a:bodyPr>
                  <a:lstStyle/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Voucher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Request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SN: 1234</a:t>
                    </a:r>
                  </a:p>
                  <a:p>
                    <a:pPr hangingPunct="0"/>
                    <a:r>
                      <a:rPr lang="en-CA" sz="847" dirty="0" err="1">
                        <a:latin typeface="Hack" pitchFamily="17"/>
                        <a:ea typeface="DejaVu Sans" pitchFamily="2"/>
                        <a:cs typeface="FreeSans" pitchFamily="2"/>
                      </a:rPr>
                      <a:t>LDevID</a:t>
                    </a:r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 EE (Reg)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Assertion: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agent-proximity</a:t>
                    </a:r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0D4339CD-CF9D-4CC7-A1CC-8732BF57BA97}"/>
                    </a:ext>
                  </a:extLst>
                </p:cNvPr>
                <p:cNvGrpSpPr/>
                <p:nvPr/>
              </p:nvGrpSpPr>
              <p:grpSpPr>
                <a:xfrm>
                  <a:off x="6291360" y="1840319"/>
                  <a:ext cx="358200" cy="208800"/>
                  <a:chOff x="6291360" y="1840319"/>
                  <a:chExt cx="358200" cy="208800"/>
                </a:xfrm>
              </p:grpSpPr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A355B340-E409-4AEE-A00B-C61073B619D3}"/>
                      </a:ext>
                    </a:extLst>
                  </p:cNvPr>
                  <p:cNvSpPr/>
                  <p:nvPr/>
                </p:nvSpPr>
                <p:spPr>
                  <a:xfrm>
                    <a:off x="6291360" y="1840319"/>
                    <a:ext cx="358200" cy="20880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FF420E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endParaRPr lang="en-CA" sz="2177">
                      <a:latin typeface="Liberation Sans" pitchFamily="18"/>
                      <a:ea typeface="DejaVu Sans" pitchFamily="2"/>
                      <a:cs typeface="FreeSans" pitchFamily="2"/>
                    </a:endParaRPr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9E1964D4-7F40-4C7F-9BAC-286CECF27661}"/>
                      </a:ext>
                    </a:extLst>
                  </p:cNvPr>
                  <p:cNvSpPr/>
                  <p:nvPr/>
                </p:nvSpPr>
                <p:spPr>
                  <a:xfrm>
                    <a:off x="6325560" y="1856160"/>
                    <a:ext cx="303120" cy="161640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AECF00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r>
                      <a:rPr lang="en-CA" sz="726">
                        <a:latin typeface="Hack" pitchFamily="17"/>
                        <a:ea typeface="DejaVu Sans" pitchFamily="2"/>
                        <a:cs typeface="FreeSans" pitchFamily="2"/>
                      </a:rPr>
                      <a:t>SN: 1234</a:t>
                    </a:r>
                  </a:p>
                  <a:p>
                    <a:pPr hangingPunct="0"/>
                    <a:r>
                      <a:rPr lang="en-CA" sz="726">
                        <a:latin typeface="Hack" pitchFamily="17"/>
                        <a:ea typeface="DejaVu Sans" pitchFamily="2"/>
                        <a:cs typeface="FreeSans" pitchFamily="2"/>
                      </a:rPr>
                      <a:t>2021-04-16</a:t>
                    </a:r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E30096B-AA92-4CBF-A03A-F1D981F2C4B9}"/>
                  </a:ext>
                </a:extLst>
              </p:cNvPr>
              <p:cNvSpPr txBox="1"/>
              <p:nvPr/>
            </p:nvSpPr>
            <p:spPr>
              <a:xfrm>
                <a:off x="6004800" y="1198799"/>
                <a:ext cx="789025" cy="2005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>
                    <a:latin typeface="Hack" pitchFamily="17"/>
                    <a:ea typeface="DejaVu Sans" pitchFamily="2"/>
                    <a:cs typeface="FreeSans" pitchFamily="2"/>
                  </a:rPr>
                  <a:t>Voucher request</a:t>
                </a: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2C1C290-DE5E-46A7-8E05-B01868BD528B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A934A20-1B77-4C8F-B9F7-EA0BC7548CC1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33" name="Object 90">
              <a:extLst>
                <a:ext uri="{FF2B5EF4-FFF2-40B4-BE49-F238E27FC236}">
                  <a16:creationId xmlns:a16="http://schemas.microsoft.com/office/drawing/2014/main" id="{2997E736-0FF4-4524-B68B-9139154EC06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153510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4" name="Object 90">
                          <a:extLst>
                            <a:ext uri="{FF2B5EF4-FFF2-40B4-BE49-F238E27FC236}">
                              <a16:creationId xmlns:a16="http://schemas.microsoft.com/office/drawing/2014/main" id="{C870E099-57C0-4D76-BFBC-25A30E424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5D3B419-6B6D-45C7-9C97-3F4E6324E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35" name="Graphic 34">
            <a:extLst>
              <a:ext uri="{FF2B5EF4-FFF2-40B4-BE49-F238E27FC236}">
                <a16:creationId xmlns:a16="http://schemas.microsoft.com/office/drawing/2014/main" id="{AB20C61A-7F12-4B49-9369-827F91CE513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41DD7E0-CB5D-4DB7-80B9-1FBC0BD2D04C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6DB7CC8-DF9A-41C3-8B1A-8FF4E51FA91E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8387EF-AD98-4D36-9E91-6846D77FE22C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ED6CC-F1F9-4015-B7F6-435627478B07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B8CFDB-5F26-41EE-A5AA-9FEE95411DFA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8D1FC0C4-B179-4708-932D-E17C1E79538E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22DE47CF-0167-484B-998B-E2EF8EE25FD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87C22A9-8C21-409A-9465-7499B6E4D3D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FA5236D-92EE-40A6-B1B4-99DA04043476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B11832A5-9F91-4471-AC9D-EA244B44B9FA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37569F27-19FC-4F0E-B020-80A83E2EF96A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54249A4-03C2-4227-9045-A97D95BC3223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9298C839-4013-42DC-85E0-5172C226C7BE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49BF3289-81A1-4045-A8BA-AE948A369F52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F572E765-C052-4A0C-A5A3-A01F0ACA3C84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C3D640A1-FBB3-41BD-8C88-FA0AC7A49B1A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4C72805F-3153-44DE-A342-091FB5941E2E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4AB9671D-4BC0-413E-98F5-32ACD09BE368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C4DBA3A5-575B-4DF8-93C9-FCF46C5A2211}"/>
              </a:ext>
            </a:extLst>
          </p:cNvPr>
          <p:cNvSpPr/>
          <p:nvPr/>
        </p:nvSpPr>
        <p:spPr>
          <a:xfrm>
            <a:off x="6597189" y="1225105"/>
            <a:ext cx="1522982" cy="3324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8D0F4F7-93E0-4C0D-82BC-9676C136422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037370" y="1431478"/>
            <a:ext cx="485891" cy="6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014F2D-D5BD-4E62-91AD-81253959B709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DC7910-7A54-4786-8E84-DA2F3661DDB4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D52E328D-B850-433D-9D15-B8ADE754B61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153510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593884" imgH="773906" progId="Visio.Drawing.11">
                    <p:embed/>
                  </p:oleObj>
                </mc:Choice>
                <mc:Fallback>
                  <p:oleObj name="Visio" r:id="rId7" imgW="593884" imgH="773906" progId="Visio.Drawing.11">
                    <p:embed/>
                    <p:pic>
                      <p:nvPicPr>
                        <p:cNvPr id="24" name="Object 90">
                          <a:extLst>
                            <a:ext uri="{FF2B5EF4-FFF2-40B4-BE49-F238E27FC236}">
                              <a16:creationId xmlns:a16="http://schemas.microsoft.com/office/drawing/2014/main" id="{C870E099-57C0-4D76-BFBC-25A30E424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4ECC9C5-E703-45A1-8BF8-341D5DC7F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82C35A49-62D9-4AE6-883D-51FC0673B22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26675D5-9491-43E5-82F1-5E03E6EA1DEC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7BB7C59-319B-407C-BF84-A85715DCA89D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54DB06-2C85-41D5-AF14-855ACAD34FFD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8F546A-104D-4063-87D1-A034C1A169B3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70EB78-DA12-40FF-95C1-6D7C4C65ED7C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142518B8-91AB-4E3E-A148-EB8F8FE615A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45BCCEE2-AC0B-4DA9-82DD-37C16565683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pic>
        <p:nvPicPr>
          <p:cNvPr id="18" name="Graphic 17">
            <a:extLst>
              <a:ext uri="{FF2B5EF4-FFF2-40B4-BE49-F238E27FC236}">
                <a16:creationId xmlns:a16="http://schemas.microsoft.com/office/drawing/2014/main" id="{17A30AAC-FAA6-488A-B79E-0C86CFDFBEE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658235" y="2747920"/>
            <a:ext cx="485891" cy="6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H="1">
            <a:off x="7928175" y="2198699"/>
            <a:ext cx="801105" cy="142937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153510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593884" imgH="773906" progId="Visio.Drawing.11">
                    <p:embed/>
                  </p:oleObj>
                </mc:Choice>
                <mc:Fallback>
                  <p:oleObj name="Visio" r:id="rId7" imgW="593884" imgH="773906" progId="Visio.Drawing.11">
                    <p:embed/>
                    <p:pic>
                      <p:nvPicPr>
                        <p:cNvPr id="24" name="Object 90">
                          <a:extLst>
                            <a:ext uri="{FF2B5EF4-FFF2-40B4-BE49-F238E27FC236}">
                              <a16:creationId xmlns:a16="http://schemas.microsoft.com/office/drawing/2014/main" id="{C870E099-57C0-4D76-BFBC-25A30E424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1EB1CA-74BB-4684-BCE5-B81FEE6DBFDB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27C991CB-EE95-4163-AFF3-B1D29AF55CB7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BC218508-1A13-4D64-83BD-DB2BBA7D655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V="1">
            <a:off x="7998694" y="2198699"/>
            <a:ext cx="675632" cy="149141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3" name="Object 90">
                          <a:extLst>
                            <a:ext uri="{FF2B5EF4-FFF2-40B4-BE49-F238E27FC236}">
                              <a16:creationId xmlns:a16="http://schemas.microsoft.com/office/drawing/2014/main" id="{B636AFD3-3260-4AB4-B709-CB67BD0F2E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2A9911-5A54-4FA8-BDD6-A55664B69710}"/>
              </a:ext>
            </a:extLst>
          </p:cNvPr>
          <p:cNvGrpSpPr/>
          <p:nvPr/>
        </p:nvGrpSpPr>
        <p:grpSpPr>
          <a:xfrm>
            <a:off x="8373634" y="3786267"/>
            <a:ext cx="819243" cy="966586"/>
            <a:chOff x="3742358" y="2868746"/>
            <a:chExt cx="819243" cy="96658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776A361-8322-4A89-87FA-5BD937AF71E0}"/>
                </a:ext>
              </a:extLst>
            </p:cNvPr>
            <p:cNvGrpSpPr/>
            <p:nvPr/>
          </p:nvGrpSpPr>
          <p:grpSpPr>
            <a:xfrm>
              <a:off x="3742358" y="2868746"/>
              <a:ext cx="819243" cy="966586"/>
              <a:chOff x="1828440" y="4664137"/>
              <a:chExt cx="774668" cy="79922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5717C6-3563-4147-BB1E-5CF2D9618938}"/>
                  </a:ext>
                </a:extLst>
              </p:cNvPr>
              <p:cNvGrpSpPr/>
              <p:nvPr/>
            </p:nvGrpSpPr>
            <p:grpSpPr>
              <a:xfrm>
                <a:off x="1828440" y="4664137"/>
                <a:ext cx="724467" cy="788062"/>
                <a:chOff x="1828440" y="4664137"/>
                <a:chExt cx="724467" cy="788062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D5AC3438-CA90-4A54-8004-BAAE9B1D59A3}"/>
                    </a:ext>
                  </a:extLst>
                </p:cNvPr>
                <p:cNvSpPr/>
                <p:nvPr/>
              </p:nvSpPr>
              <p:spPr>
                <a:xfrm>
                  <a:off x="1869479" y="4678396"/>
                  <a:ext cx="683428" cy="773803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FFD320"/>
                </a:solidFill>
                <a:ln w="0">
                  <a:solidFill>
                    <a:srgbClr val="3465A4"/>
                  </a:solidFill>
                  <a:prstDash val="solid"/>
                </a:ln>
              </p:spPr>
              <p:txBody>
                <a:bodyPr wrap="none" lIns="108847" tIns="54423" rIns="108847" bIns="54423" anchor="ctr" anchorCtr="0" compatLnSpc="0">
                  <a:noAutofit/>
                </a:bodyPr>
                <a:lstStyle/>
                <a:p>
                  <a:pPr hangingPunct="0"/>
                  <a:endParaRPr lang="en-CA" sz="2177">
                    <a:latin typeface="Liberation Sans" pitchFamily="18"/>
                    <a:ea typeface="DejaVu Sans" pitchFamily="2"/>
                    <a:cs typeface="FreeSans" pitchFamily="2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21AE55B-AB9D-4555-97FE-E5216A5E24D1}"/>
                    </a:ext>
                  </a:extLst>
                </p:cNvPr>
                <p:cNvSpPr txBox="1"/>
                <p:nvPr/>
              </p:nvSpPr>
              <p:spPr>
                <a:xfrm>
                  <a:off x="1828440" y="4664137"/>
                  <a:ext cx="548365" cy="3101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08847" tIns="54423" rIns="108847" bIns="54423" anchorCtr="0" compatLnSpc="0">
                  <a:spAutoFit/>
                </a:bodyPr>
                <a:lstStyle/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Enroll</a:t>
                  </a:r>
                </a:p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Request</a:t>
                  </a:r>
                </a:p>
              </p:txBody>
            </p: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FCFD499-AF6E-4008-B7EA-FBCCBF9D94F8}"/>
                  </a:ext>
                </a:extLst>
              </p:cNvPr>
              <p:cNvSpPr/>
              <p:nvPr/>
            </p:nvSpPr>
            <p:spPr>
              <a:xfrm>
                <a:off x="2113497" y="5179320"/>
                <a:ext cx="489611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850" dirty="0" err="1">
                    <a:latin typeface="Liberation Sans" pitchFamily="18"/>
                    <a:ea typeface="DejaVu Sans" pitchFamily="2"/>
                    <a:cs typeface="FreeSans" pitchFamily="2"/>
                  </a:rPr>
                  <a:t>IDevID</a:t>
                </a:r>
                <a:endParaRPr lang="en-CA" sz="850" dirty="0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64E25EF-692C-44F7-8AA5-7C253F5ABBF2}"/>
                </a:ext>
              </a:extLst>
            </p:cNvPr>
            <p:cNvSpPr/>
            <p:nvPr/>
          </p:nvSpPr>
          <p:spPr>
            <a:xfrm>
              <a:off x="3808658" y="3237462"/>
              <a:ext cx="469976" cy="19153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r>
                <a:rPr lang="en-CA" sz="726" dirty="0">
                  <a:latin typeface="Hack" pitchFamily="17"/>
                  <a:ea typeface="DejaVu Sans" pitchFamily="2"/>
                  <a:cs typeface="FreeSans" pitchFamily="2"/>
                </a:rPr>
                <a:t>CSR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3AD5072-5120-4EEC-A639-D9C1B4F9CC1E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9FA64A7-ABDB-421A-9AAC-EDD0F00A051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FBED388C-CF08-4FEA-85CC-87D86C8850B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06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V="1">
            <a:off x="9328428" y="1626953"/>
            <a:ext cx="99996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3" name="Object 90">
                          <a:extLst>
                            <a:ext uri="{FF2B5EF4-FFF2-40B4-BE49-F238E27FC236}">
                              <a16:creationId xmlns:a16="http://schemas.microsoft.com/office/drawing/2014/main" id="{B636AFD3-3260-4AB4-B709-CB67BD0F2E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798088A-D58C-46D1-895D-6C2B0496C0A2}"/>
              </a:ext>
            </a:extLst>
          </p:cNvPr>
          <p:cNvSpPr/>
          <p:nvPr/>
        </p:nvSpPr>
        <p:spPr>
          <a:xfrm>
            <a:off x="9516326" y="1705139"/>
            <a:ext cx="469976" cy="1915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solidFill>
              <a:srgbClr val="3465A4"/>
            </a:solidFill>
            <a:prstDash val="solid"/>
          </a:ln>
        </p:spPr>
        <p:txBody>
          <a:bodyPr wrap="none" lIns="108847" tIns="54423" rIns="108847" bIns="54423" anchor="ctr" anchorCtr="0" compatLnSpc="0">
            <a:noAutofit/>
          </a:bodyPr>
          <a:lstStyle/>
          <a:p>
            <a:pPr hangingPunct="0"/>
            <a:r>
              <a:rPr lang="en-CA" sz="726" dirty="0">
                <a:latin typeface="Hack" pitchFamily="17"/>
                <a:ea typeface="DejaVu Sans" pitchFamily="2"/>
                <a:cs typeface="FreeSans" pitchFamily="2"/>
              </a:rPr>
              <a:t>CSR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C8F4D-641B-4816-ADBE-3E3C835C22E0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09B43A07-D018-4DDB-A6C5-C2A72CB2E10C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9A578A1-6505-498A-BACD-F4E4BDA25E3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68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H="1" flipV="1">
            <a:off x="9380175" y="1626953"/>
            <a:ext cx="105572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3" name="Object 90">
                          <a:extLst>
                            <a:ext uri="{FF2B5EF4-FFF2-40B4-BE49-F238E27FC236}">
                              <a16:creationId xmlns:a16="http://schemas.microsoft.com/office/drawing/2014/main" id="{B636AFD3-3260-4AB4-B709-CB67BD0F2E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A89530B-45C8-455B-B7CD-DA1BA4761D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70306" y="1690972"/>
            <a:ext cx="443708" cy="44370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575A82F-87EC-445A-BD36-26B7BA7BFA8B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9EB80CF2-F062-4723-920C-0D9A1BB0ED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0291A7-B4F1-431F-A6BC-57C19769E19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3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Problem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Limited or no connectivity between Pledge and Registrar.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Distinction between operational modes of the pledge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Pledge-initiator-mode (use case 1): Pledge acts as client and follows the BRSKI approach for the voucher exchange, but allows for alternative enrollment protocols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Pledge-responder-mode (use case 2): Pledge acts as server and communicates with registrar via a registrar-agent. Pledge is triggered (pushed) to generate and receive bootstrapping data. </a:t>
            </a:r>
            <a:r>
              <a:rPr lang="en-US" sz="2200" dirty="0">
                <a:sym typeface="Wingdings" panose="05000000000000000000" pitchFamily="2" charset="2"/>
              </a:rPr>
              <a:t> main changes made this use case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Draft addresses these issues by defining the call flow and objects to be exchanged. To be independent of the transport security authenticated self-contained objects (signature-wrapped objects) for the certificate enrolment to bind proof of possession and poof of identity to the exchanged objects (similar to existing voucher exchanges with pledge)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69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H="1">
            <a:off x="8053370" y="2198187"/>
            <a:ext cx="610543" cy="147886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3" name="Object 90">
                          <a:extLst>
                            <a:ext uri="{FF2B5EF4-FFF2-40B4-BE49-F238E27FC236}">
                              <a16:creationId xmlns:a16="http://schemas.microsoft.com/office/drawing/2014/main" id="{B636AFD3-3260-4AB4-B709-CB67BD0F2E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A89530B-45C8-455B-B7CD-DA1BA4761D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42059" y="2852674"/>
            <a:ext cx="443708" cy="44370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804D1C-A0C1-4A7A-B27F-19C233C52B6E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7122F9A3-8202-4F5B-B6BF-A19642908D80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8AF21EDA-0172-4E4E-920C-6F437C97D56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0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31E7896-049C-4A6F-8F7C-D48D4DD3CB2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089113BF-78D9-4413-81FF-B3D1390A5645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68F1E409-B424-4480-936C-7D4435E89684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29B5F603-4BE6-409E-B3C2-E5638F96EBF0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39750534-2A6C-48B9-8484-FD553E6F9387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C1385206-15A0-4295-8902-3F5F68846E69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E2D84442-293F-4516-9384-A9FBB7D4842C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B7337397-44E2-4158-8D41-14B0856EA380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BC62F86C-178F-4CF5-88D2-943CCDDC5BCB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6DC8ED1-E289-4ECA-9930-131B6FF73023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38920ABE-B86D-4F5E-AA24-9CAAE5E7A5B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Second Trip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84B225-AA99-43E0-9016-8FDF6098AF15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18" name="Object 90">
              <a:extLst>
                <a:ext uri="{FF2B5EF4-FFF2-40B4-BE49-F238E27FC236}">
                  <a16:creationId xmlns:a16="http://schemas.microsoft.com/office/drawing/2014/main" id="{A96BD8C1-3E88-432C-A4E1-16280E65955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3566563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7" name="Object 90">
                          <a:extLst>
                            <a:ext uri="{FF2B5EF4-FFF2-40B4-BE49-F238E27FC236}">
                              <a16:creationId xmlns:a16="http://schemas.microsoft.com/office/drawing/2014/main" id="{5DC02F77-DC07-4175-978B-21EF9C5E9F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54C55EE-33A8-4A1A-AB03-FA9B91776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8C0B1DE-E495-493C-80B0-8EC25EA143FC}"/>
              </a:ext>
            </a:extLst>
          </p:cNvPr>
          <p:cNvSpPr txBox="1"/>
          <p:nvPr/>
        </p:nvSpPr>
        <p:spPr>
          <a:xfrm>
            <a:off x="558053" y="2844313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871930FB-C5AB-4824-AF8E-513C58AC620B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267CD82-9E3D-4EC8-8433-1AC8A145E73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C1DD0E2-A58C-4DB4-81D6-9A10404A793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45322B71-3C5E-4D2A-82C1-19C229C2BBA2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7EB2F9B0-2FC2-4B09-BCFE-8C1EF4DE6CB9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38408D87-09E2-4643-9A49-03616C4BA644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00DF1BFA-F8D7-4C57-AC87-E5D5C22AE5B9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4D01D8CE-6EF0-4FB4-B9FA-411CE07AC69E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EBB0C2A-6BAE-4374-BB41-0E36F5468CFF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DAAD43AA-94B5-49DC-AD2C-8430E0E0F2A9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793FF926-B68C-4E7F-862B-27E64C4DD515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9C571DCF-E858-40ED-8D56-A6DF4725A62B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192D994B-7A07-4AB4-8169-4373420BF951}"/>
              </a:ext>
            </a:extLst>
          </p:cNvPr>
          <p:cNvSpPr/>
          <p:nvPr/>
        </p:nvSpPr>
        <p:spPr>
          <a:xfrm flipH="1">
            <a:off x="3694031" y="3959620"/>
            <a:ext cx="3443471" cy="130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B45796D-7424-4CC8-BC1C-9CA7493E841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310685" y="3628944"/>
            <a:ext cx="485891" cy="6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A486F6B-A7A9-4101-837C-B25051D3D8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Second Trip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1C7365-09FA-40B8-B6A7-47498CBE40ED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17" name="Object 90">
              <a:extLst>
                <a:ext uri="{FF2B5EF4-FFF2-40B4-BE49-F238E27FC236}">
                  <a16:creationId xmlns:a16="http://schemas.microsoft.com/office/drawing/2014/main" id="{6EE9E0F3-DA9A-4A3D-B589-E45B949568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3566563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593884" imgH="773906" progId="Visio.Drawing.11">
                    <p:embed/>
                  </p:oleObj>
                </mc:Choice>
                <mc:Fallback>
                  <p:oleObj name="Visio" r:id="rId7" imgW="593884" imgH="773906" progId="Visio.Drawing.11">
                    <p:embed/>
                    <p:pic>
                      <p:nvPicPr>
                        <p:cNvPr id="27" name="Object 90">
                          <a:extLst>
                            <a:ext uri="{FF2B5EF4-FFF2-40B4-BE49-F238E27FC236}">
                              <a16:creationId xmlns:a16="http://schemas.microsoft.com/office/drawing/2014/main" id="{5DC02F77-DC07-4175-978B-21EF9C5E9F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7803EED-F986-4A09-B478-6FB17C951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D08D1F-9619-4F0F-80C1-6EA8B1C40898}"/>
              </a:ext>
            </a:extLst>
          </p:cNvPr>
          <p:cNvSpPr txBox="1"/>
          <p:nvPr/>
        </p:nvSpPr>
        <p:spPr>
          <a:xfrm>
            <a:off x="558053" y="2844313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4C320-3FA2-4D06-B4CC-D0C63580783F}"/>
              </a:ext>
            </a:extLst>
          </p:cNvPr>
          <p:cNvSpPr txBox="1"/>
          <p:nvPr/>
        </p:nvSpPr>
        <p:spPr>
          <a:xfrm>
            <a:off x="3881492" y="3609304"/>
            <a:ext cx="1212912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voucher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2F5D5C7C-C7AF-4365-9DEE-65A1AE2BD6D5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91D8902-7AB5-453E-AC30-6F015189BD2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C1DD0E2-A58C-4DB4-81D6-9A10404A793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45322B71-3C5E-4D2A-82C1-19C229C2BBA2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7EB2F9B0-2FC2-4B09-BCFE-8C1EF4DE6CB9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38408D87-09E2-4643-9A49-03616C4BA644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00DF1BFA-F8D7-4C57-AC87-E5D5C22AE5B9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4D01D8CE-6EF0-4FB4-B9FA-411CE07AC69E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EBB0C2A-6BAE-4374-BB41-0E36F5468CFF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DAAD43AA-94B5-49DC-AD2C-8430E0E0F2A9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793FF926-B68C-4E7F-862B-27E64C4DD515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9C571DCF-E858-40ED-8D56-A6DF4725A62B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192D994B-7A07-4AB4-8169-4373420BF951}"/>
              </a:ext>
            </a:extLst>
          </p:cNvPr>
          <p:cNvSpPr/>
          <p:nvPr/>
        </p:nvSpPr>
        <p:spPr>
          <a:xfrm flipH="1">
            <a:off x="3694031" y="3959620"/>
            <a:ext cx="3443471" cy="130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B45796D-7424-4CC8-BC1C-9CA7493E841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310685" y="3628944"/>
            <a:ext cx="485891" cy="6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A486F6B-A7A9-4101-837C-B25051D3D8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Second Trip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1C7365-09FA-40B8-B6A7-47498CBE40ED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17" name="Object 90">
              <a:extLst>
                <a:ext uri="{FF2B5EF4-FFF2-40B4-BE49-F238E27FC236}">
                  <a16:creationId xmlns:a16="http://schemas.microsoft.com/office/drawing/2014/main" id="{6EE9E0F3-DA9A-4A3D-B589-E45B949568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593884" imgH="773906" progId="Visio.Drawing.11">
                    <p:embed/>
                  </p:oleObj>
                </mc:Choice>
                <mc:Fallback>
                  <p:oleObj name="Visio" r:id="rId7" imgW="593884" imgH="773906" progId="Visio.Drawing.11">
                    <p:embed/>
                    <p:pic>
                      <p:nvPicPr>
                        <p:cNvPr id="17" name="Object 90">
                          <a:extLst>
                            <a:ext uri="{FF2B5EF4-FFF2-40B4-BE49-F238E27FC236}">
                              <a16:creationId xmlns:a16="http://schemas.microsoft.com/office/drawing/2014/main" id="{6EE9E0F3-DA9A-4A3D-B589-E45B949568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7803EED-F986-4A09-B478-6FB17C951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D08D1F-9619-4F0F-80C1-6EA8B1C40898}"/>
              </a:ext>
            </a:extLst>
          </p:cNvPr>
          <p:cNvSpPr txBox="1"/>
          <p:nvPr/>
        </p:nvSpPr>
        <p:spPr>
          <a:xfrm>
            <a:off x="558053" y="2844313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4C320-3FA2-4D06-B4CC-D0C63580783F}"/>
              </a:ext>
            </a:extLst>
          </p:cNvPr>
          <p:cNvSpPr txBox="1"/>
          <p:nvPr/>
        </p:nvSpPr>
        <p:spPr>
          <a:xfrm>
            <a:off x="3881492" y="3609304"/>
            <a:ext cx="1212912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voucher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0B98FD93-3D10-4681-8165-1F320D367AA5}"/>
              </a:ext>
            </a:extLst>
          </p:cNvPr>
          <p:cNvSpPr/>
          <p:nvPr/>
        </p:nvSpPr>
        <p:spPr>
          <a:xfrm flipH="1">
            <a:off x="3694031" y="4561120"/>
            <a:ext cx="3443471" cy="130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A8E918-5936-453A-B093-53B9C33D1FE6}"/>
              </a:ext>
            </a:extLst>
          </p:cNvPr>
          <p:cNvSpPr txBox="1"/>
          <p:nvPr/>
        </p:nvSpPr>
        <p:spPr>
          <a:xfrm>
            <a:off x="3881492" y="4210804"/>
            <a:ext cx="1600647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 err="1">
                <a:latin typeface="Liberation Sans" pitchFamily="18"/>
                <a:ea typeface="DejaVu Sans" pitchFamily="2"/>
                <a:cs typeface="FreeSans" pitchFamily="2"/>
              </a:rPr>
              <a:t>LDevID</a:t>
            </a: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 EE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568EB1C-FDAF-41BC-B117-DECB1477EF8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0231" y="4352328"/>
            <a:ext cx="443708" cy="443708"/>
          </a:xfrm>
          <a:prstGeom prst="rect">
            <a:avLst/>
          </a:prstGeom>
        </p:spPr>
      </p:pic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1D0C6A88-6BAE-48D4-AED3-C6AE6EE65392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9D1EC91C-8201-4087-8F1C-4279DD560A5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33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BRSKI-AE, Use Case 2</a:t>
            </a:r>
            <a:br>
              <a:rPr lang="en-US" sz="3600" dirty="0"/>
            </a:br>
            <a:r>
              <a:rPr lang="en-US" sz="3600" dirty="0"/>
              <a:t>Verification of agent-proximity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Data exchange between registrar-agent and pledge based on signed objects (no TLS)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Enhancements in pledge voucher-request with a signed statement from registrar-agent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Allows registrar to identify, which registrar-agent is involved in the bootstrapping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Registrar includes </a:t>
            </a:r>
            <a:r>
              <a:rPr lang="en-US" sz="2200" dirty="0" err="1"/>
              <a:t>LDevID</a:t>
            </a:r>
            <a:r>
              <a:rPr lang="en-US" sz="2200" dirty="0"/>
              <a:t> EE(</a:t>
            </a:r>
            <a:r>
              <a:rPr lang="en-US" sz="2200" dirty="0" err="1"/>
              <a:t>RegAgt</a:t>
            </a:r>
            <a:r>
              <a:rPr lang="en-US" sz="2200" dirty="0"/>
              <a:t>) into registrar-voucher-request.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As pledge-voucher-request is included in registrar-voucher-request MASA can also verify agent-proximity and trust relation registrar-agent / registrar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MASA can issue assertion “agent-proximity”, which is weaker than “proximity” but stronger than “logged” or “verified”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"agent-proximity" is a statement that the proximity-registrar-certificate was provided via the registrar-agent and that the pledge could not verify proof-of-possession at the time of voucher-request creation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“proximity” is a statement that the proximity-registrar-certificate was received directly (via TLS) and that the pledge could verify proof-of-possession during the TLS handshake before voucher-request creation.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7760033-4E37-4356-9254-8EAB29F7A4CE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F91FA-C285-4BC9-85DA-C42DC234CE7F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18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Discussion: 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20" y="1558182"/>
            <a:ext cx="10956960" cy="51308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Version 03 addresses most of the existing issues in the </a:t>
            </a:r>
            <a:r>
              <a:rPr lang="en-US" sz="2200" dirty="0" err="1">
                <a:hlinkClick r:id="rId3"/>
              </a:rPr>
              <a:t>github</a:t>
            </a:r>
            <a:r>
              <a:rPr lang="en-US" sz="2200" dirty="0">
                <a:hlinkClick r:id="rId3"/>
              </a:rPr>
              <a:t>/anima-</a:t>
            </a:r>
            <a:r>
              <a:rPr lang="en-US" sz="2200" dirty="0" err="1">
                <a:hlinkClick r:id="rId3"/>
              </a:rPr>
              <a:t>wg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Current open issues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Early review of enhanced voucher-request in section 6 by YANG doctor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#10: YANG module for CSR to be used in enrollment-request (to allow for P10 and further formats)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#18: enhancement of YANG voucher with new assertion “agent-proximity” </a:t>
            </a:r>
            <a:br>
              <a:rPr lang="en-US" sz="2200" dirty="0"/>
            </a:br>
            <a:r>
              <a:rPr lang="en-US" sz="2200" dirty="0">
                <a:sym typeface="Wingdings" panose="05000000000000000000" pitchFamily="2" charset="2"/>
              </a:rPr>
              <a:t> discussion in the context of revising RFC 8366 to allow for enhancements of assertion types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690FCB-3EBF-4931-AD52-390444BCB010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837FE-CFCD-4A9F-8422-BEC0153FF0E8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47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Discussion: Further draft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20" y="1428773"/>
            <a:ext cx="10956960" cy="464491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Currently, BRSKI-AE addresses two use cases with different target and different level of detail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Use Case 1 targets the definition of requirements for a communication architecture using the existing BRSKI components and call model (pledge-initiator-mode</a:t>
            </a:r>
            <a:r>
              <a:rPr lang="en-US" sz="2000"/>
              <a:t>, formerly </a:t>
            </a:r>
            <a:r>
              <a:rPr lang="en-US" sz="2000" dirty="0"/>
              <a:t>PULL) to enable the use of alternative enrollment protocols for certificate enrollment (voucher handling untouched). 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Use Case 2 targets the specification of a reversed call model (pledge-responder-mode, formerly PUSH) in which the pledge has no or only limited connectivity to a registrar or cannot initiate requests to a registrar. To facilitate the interaction between pledge and registrar, the registrar-agent component is established. The interaction between pledge and registrar-agent results in new or enhanced data objects (voucher-request-trigger, voucher-request, voucher, enrollment-request-trigger, enrollment-request). Exchanges between registrar-agent and registrar follow</a:t>
            </a:r>
            <a:r>
              <a:rPr lang="en-US" sz="2000" strike="sngStrike" dirty="0"/>
              <a:t>s</a:t>
            </a:r>
            <a:r>
              <a:rPr lang="en-US" sz="2000" dirty="0"/>
              <a:t> BRSKI (RFC8995) and EST (RFC7030), with the enhanced objects.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Declaration of conformity to „AE“ is difficult, as the use cases have developed in different directions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Proposal to split the draft into two separate documents for use case 1 and use case 2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Is this a reasonable approach for the WG?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690FCB-3EBF-4931-AD52-390444BCB010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837FE-CFCD-4A9F-8422-BEC0153FF0E8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9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Clarification of open issues stated in </a:t>
            </a:r>
            <a:r>
              <a:rPr lang="en-US" sz="2200" dirty="0" err="1">
                <a:hlinkClick r:id="rId3"/>
              </a:rPr>
              <a:t>github</a:t>
            </a:r>
            <a:r>
              <a:rPr lang="en-US" sz="2200" dirty="0">
                <a:hlinkClick r:id="rId3"/>
              </a:rPr>
              <a:t>/anima-</a:t>
            </a:r>
            <a:r>
              <a:rPr lang="en-US" sz="2200" dirty="0" err="1">
                <a:hlinkClick r:id="rId3"/>
              </a:rPr>
              <a:t>wg</a:t>
            </a:r>
            <a:r>
              <a:rPr lang="en-US" sz="2200" dirty="0"/>
              <a:t> and also in the draft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Split into two </a:t>
            </a:r>
            <a:r>
              <a:rPr lang="en-US" sz="2200"/>
              <a:t>drafts concentrating </a:t>
            </a:r>
            <a:r>
              <a:rPr lang="en-US" sz="2200" dirty="0"/>
              <a:t>on the distinct use cases, depending on WG view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Circulate outcome on the mailing list for further discussion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WG review appreciated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BFE0-8AA2-440A-BF11-3DDE98998EE8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AE8E2D-5B98-45B9-92B1-22879F33BFF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13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36B1F85-8779-48C0-96B9-7EAB9DE62727}"/>
              </a:ext>
            </a:extLst>
          </p:cNvPr>
          <p:cNvSpPr/>
          <p:nvPr/>
        </p:nvSpPr>
        <p:spPr>
          <a:xfrm>
            <a:off x="3739160" y="1901968"/>
            <a:ext cx="7149092" cy="4723120"/>
          </a:xfrm>
          <a:prstGeom prst="rect">
            <a:avLst/>
          </a:prstGeom>
          <a:solidFill>
            <a:srgbClr val="F9D9D3">
              <a:alpha val="38039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602C08-85BE-4CF3-9BC3-8AA4AF28AD46}"/>
              </a:ext>
            </a:extLst>
          </p:cNvPr>
          <p:cNvSpPr/>
          <p:nvPr/>
        </p:nvSpPr>
        <p:spPr>
          <a:xfrm>
            <a:off x="1139375" y="1910762"/>
            <a:ext cx="2580592" cy="4723120"/>
          </a:xfrm>
          <a:prstGeom prst="rect">
            <a:avLst/>
          </a:prstGeom>
          <a:solidFill>
            <a:srgbClr val="FFF2CC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BRSKI-AE, Use Case 2</a:t>
            </a:r>
            <a:br>
              <a:rPr lang="en-US" sz="3600" dirty="0"/>
            </a:br>
            <a:r>
              <a:rPr lang="en-US" sz="3600" dirty="0"/>
              <a:t>Abstract Protocol Overview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9A1C36-F1AE-4CEA-8182-E5654CBC31D2}"/>
              </a:ext>
            </a:extLst>
          </p:cNvPr>
          <p:cNvSpPr txBox="1"/>
          <p:nvPr/>
        </p:nvSpPr>
        <p:spPr>
          <a:xfrm>
            <a:off x="1422412" y="2422421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Trigger 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agent-signed-data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9EBDF-EFF7-48E1-ABA3-33FE620D5726}"/>
              </a:ext>
            </a:extLst>
          </p:cNvPr>
          <p:cNvSpPr txBox="1"/>
          <p:nvPr/>
        </p:nvSpPr>
        <p:spPr>
          <a:xfrm>
            <a:off x="1236506" y="2760975"/>
            <a:ext cx="2438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agent-signed-data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26B358-1952-4D8F-B0BE-29EC5AA8EAB9}"/>
              </a:ext>
            </a:extLst>
          </p:cNvPr>
          <p:cNvCxnSpPr>
            <a:cxnSpLocks/>
          </p:cNvCxnSpPr>
          <p:nvPr/>
        </p:nvCxnSpPr>
        <p:spPr>
          <a:xfrm>
            <a:off x="3713397" y="4072854"/>
            <a:ext cx="253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CC3755-57B0-408B-94DC-0A509D807964}"/>
              </a:ext>
            </a:extLst>
          </p:cNvPr>
          <p:cNvSpPr txBox="1"/>
          <p:nvPr/>
        </p:nvSpPr>
        <p:spPr>
          <a:xfrm>
            <a:off x="3679687" y="3886973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6E9CEA-69E9-48C2-B04C-7C6FDBF4BC03}"/>
              </a:ext>
            </a:extLst>
          </p:cNvPr>
          <p:cNvCxnSpPr>
            <a:cxnSpLocks/>
          </p:cNvCxnSpPr>
          <p:nvPr/>
        </p:nvCxnSpPr>
        <p:spPr>
          <a:xfrm flipH="1">
            <a:off x="3744676" y="4544761"/>
            <a:ext cx="2500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03B299-2A33-4273-B749-A110A7CC68FE}"/>
              </a:ext>
            </a:extLst>
          </p:cNvPr>
          <p:cNvSpPr txBox="1"/>
          <p:nvPr/>
        </p:nvSpPr>
        <p:spPr>
          <a:xfrm>
            <a:off x="6233200" y="3316254"/>
            <a:ext cx="1672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own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D5BA5E-8F78-4557-B44F-4C66F810BE05}"/>
              </a:ext>
            </a:extLst>
          </p:cNvPr>
          <p:cNvCxnSpPr>
            <a:cxnSpLocks/>
          </p:cNvCxnSpPr>
          <p:nvPr/>
        </p:nvCxnSpPr>
        <p:spPr>
          <a:xfrm>
            <a:off x="6244753" y="4227811"/>
            <a:ext cx="4590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E32267-2C43-4F70-B8D5-70F11653F44D}"/>
              </a:ext>
            </a:extLst>
          </p:cNvPr>
          <p:cNvSpPr txBox="1"/>
          <p:nvPr/>
        </p:nvSpPr>
        <p:spPr>
          <a:xfrm>
            <a:off x="7111943" y="4057750"/>
            <a:ext cx="307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E537-ECD0-4F3D-BCC6-E281FC4E4991}"/>
              </a:ext>
            </a:extLst>
          </p:cNvPr>
          <p:cNvSpPr txBox="1"/>
          <p:nvPr/>
        </p:nvSpPr>
        <p:spPr>
          <a:xfrm rot="16200000">
            <a:off x="10295984" y="3467629"/>
            <a:ext cx="1799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agent-proximity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616C67-438D-4C37-804C-4BE6E5FAE676}"/>
              </a:ext>
            </a:extLst>
          </p:cNvPr>
          <p:cNvCxnSpPr>
            <a:cxnSpLocks/>
          </p:cNvCxnSpPr>
          <p:nvPr/>
        </p:nvCxnSpPr>
        <p:spPr>
          <a:xfrm flipH="1">
            <a:off x="6253881" y="4431770"/>
            <a:ext cx="4580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6A1CE0-083D-4D97-9631-B7523A79127D}"/>
              </a:ext>
            </a:extLst>
          </p:cNvPr>
          <p:cNvSpPr txBox="1"/>
          <p:nvPr/>
        </p:nvSpPr>
        <p:spPr>
          <a:xfrm>
            <a:off x="7311226" y="4250830"/>
            <a:ext cx="2133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4CBB7A-48E2-4D91-A500-CAEF3A964B27}"/>
              </a:ext>
            </a:extLst>
          </p:cNvPr>
          <p:cNvSpPr txBox="1"/>
          <p:nvPr/>
        </p:nvSpPr>
        <p:spPr>
          <a:xfrm>
            <a:off x="3639136" y="4367885"/>
            <a:ext cx="2518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7F3F8B-C4F4-46C1-8748-7DF592C4EA58}"/>
              </a:ext>
            </a:extLst>
          </p:cNvPr>
          <p:cNvSpPr txBox="1"/>
          <p:nvPr/>
        </p:nvSpPr>
        <p:spPr>
          <a:xfrm>
            <a:off x="1255518" y="6487114"/>
            <a:ext cx="231666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Basement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backend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91B5D1-E4A6-43ED-90AA-6ED1D98922B1}"/>
              </a:ext>
            </a:extLst>
          </p:cNvPr>
          <p:cNvGrpSpPr/>
          <p:nvPr/>
        </p:nvGrpSpPr>
        <p:grpSpPr>
          <a:xfrm>
            <a:off x="3436033" y="3515278"/>
            <a:ext cx="550053" cy="325802"/>
            <a:chOff x="3759232" y="3686762"/>
            <a:chExt cx="550053" cy="325802"/>
          </a:xfrm>
        </p:grpSpPr>
        <p:pic>
          <p:nvPicPr>
            <p:cNvPr id="29" name="Picture 2" descr="D:\Gary\Eigene Bilder\Microsoft Clip Organizer\j0432621.png">
              <a:extLst>
                <a:ext uri="{FF2B5EF4-FFF2-40B4-BE49-F238E27FC236}">
                  <a16:creationId xmlns:a16="http://schemas.microsoft.com/office/drawing/2014/main" id="{91E3B281-1BE1-4E08-ADF4-F15567A36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59232" y="3799466"/>
              <a:ext cx="213098" cy="213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B13D0-778D-4119-8B4C-4194D5892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517" y="3721624"/>
              <a:ext cx="298768" cy="247977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6579B5F-D34C-4568-9712-88745B98BC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1614" y="3686762"/>
              <a:ext cx="137736" cy="158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C162645-5460-4C41-B3DF-4ABDE8FB592F}"/>
              </a:ext>
            </a:extLst>
          </p:cNvPr>
          <p:cNvGrpSpPr/>
          <p:nvPr/>
        </p:nvGrpSpPr>
        <p:grpSpPr>
          <a:xfrm>
            <a:off x="3510130" y="5123466"/>
            <a:ext cx="562216" cy="417785"/>
            <a:chOff x="2472977" y="5570084"/>
            <a:chExt cx="562216" cy="417785"/>
          </a:xfrm>
        </p:grpSpPr>
        <p:pic>
          <p:nvPicPr>
            <p:cNvPr id="37" name="Picture 2" descr="D:\Gary\Eigene Bilder\Microsoft Clip Organizer\j0432621.png">
              <a:extLst>
                <a:ext uri="{FF2B5EF4-FFF2-40B4-BE49-F238E27FC236}">
                  <a16:creationId xmlns:a16="http://schemas.microsoft.com/office/drawing/2014/main" id="{D9CF12B8-28BE-4408-AB06-F0FCCF5EC1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22095" y="5570084"/>
              <a:ext cx="213098" cy="213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CEA61C6-1481-47BE-AD87-97C892354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880" y="5739892"/>
              <a:ext cx="298768" cy="247977"/>
            </a:xfrm>
            <a:prstGeom prst="rect">
              <a:avLst/>
            </a:prstGeom>
          </p:spPr>
        </p:pic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64566C0-609D-4A7E-A8E3-47F6F20AD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2977" y="5705030"/>
              <a:ext cx="137736" cy="15863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66455F2-C09D-410F-B74F-EBB19B5BAE01}"/>
              </a:ext>
            </a:extLst>
          </p:cNvPr>
          <p:cNvSpPr/>
          <p:nvPr/>
        </p:nvSpPr>
        <p:spPr>
          <a:xfrm>
            <a:off x="765925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Pledge</a:t>
            </a:r>
            <a:r>
              <a:rPr lang="de-DE" sz="1400" dirty="0"/>
              <a:t> (</a:t>
            </a:r>
            <a:r>
              <a:rPr lang="de-DE" sz="1400" dirty="0" err="1"/>
              <a:t>callee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9BCF52-1B9E-47FA-847C-8A24E3897453}"/>
              </a:ext>
            </a:extLst>
          </p:cNvPr>
          <p:cNvSpPr/>
          <p:nvPr/>
        </p:nvSpPr>
        <p:spPr>
          <a:xfrm>
            <a:off x="3248028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Registrar-Agent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4F4317-6298-42AA-A216-59C1BDF254E2}"/>
              </a:ext>
            </a:extLst>
          </p:cNvPr>
          <p:cNvSpPr/>
          <p:nvPr/>
        </p:nvSpPr>
        <p:spPr>
          <a:xfrm>
            <a:off x="5796681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Domain Registrar</a:t>
            </a:r>
            <a:endParaRPr lang="en-US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2742DA-92B3-4EE4-BFF4-E3194A92C55F}"/>
              </a:ext>
            </a:extLst>
          </p:cNvPr>
          <p:cNvSpPr/>
          <p:nvPr/>
        </p:nvSpPr>
        <p:spPr>
          <a:xfrm>
            <a:off x="8134262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Domain</a:t>
            </a:r>
            <a:br>
              <a:rPr lang="de-DE" sz="1400" dirty="0"/>
            </a:br>
            <a:r>
              <a:rPr lang="de-DE" sz="1400" dirty="0"/>
              <a:t>CA</a:t>
            </a:r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04337A-F732-416D-9765-623F4B2B784C}"/>
              </a:ext>
            </a:extLst>
          </p:cNvPr>
          <p:cNvSpPr/>
          <p:nvPr/>
        </p:nvSpPr>
        <p:spPr>
          <a:xfrm>
            <a:off x="10298792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MASA</a:t>
            </a:r>
            <a:endParaRPr lang="en-US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9CF49F-9C54-4B06-944B-9DE521C72B24}"/>
              </a:ext>
            </a:extLst>
          </p:cNvPr>
          <p:cNvGrpSpPr/>
          <p:nvPr/>
        </p:nvGrpSpPr>
        <p:grpSpPr>
          <a:xfrm>
            <a:off x="1303748" y="2594262"/>
            <a:ext cx="2152118" cy="871344"/>
            <a:chOff x="1424132" y="2724551"/>
            <a:chExt cx="1572651" cy="87134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7B7FF3-344F-4205-9765-1B43A8874199}"/>
                </a:ext>
              </a:extLst>
            </p:cNvPr>
            <p:cNvCxnSpPr>
              <a:cxnSpLocks/>
            </p:cNvCxnSpPr>
            <p:nvPr/>
          </p:nvCxnSpPr>
          <p:spPr>
            <a:xfrm>
              <a:off x="1470693" y="3051915"/>
              <a:ext cx="1526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65224A4-D70C-4065-89E7-FA51AFA30D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132" y="2724551"/>
              <a:ext cx="15726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D40A144-7FD1-4692-9681-DFB6EAE48559}"/>
                </a:ext>
              </a:extLst>
            </p:cNvPr>
            <p:cNvCxnSpPr>
              <a:cxnSpLocks/>
            </p:cNvCxnSpPr>
            <p:nvPr/>
          </p:nvCxnSpPr>
          <p:spPr>
            <a:xfrm>
              <a:off x="1470693" y="3595895"/>
              <a:ext cx="1526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12AB18D-AF2A-4BD3-ADF5-A621B596C0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132" y="3407215"/>
              <a:ext cx="15726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95F32A6-3643-40D8-BD29-7A812890A78A}"/>
              </a:ext>
            </a:extLst>
          </p:cNvPr>
          <p:cNvSpPr txBox="1"/>
          <p:nvPr/>
        </p:nvSpPr>
        <p:spPr>
          <a:xfrm>
            <a:off x="1605154" y="3105085"/>
            <a:ext cx="1768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Trigger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022FAA-1F7C-41A7-B431-9902CAC7C0BD}"/>
              </a:ext>
            </a:extLst>
          </p:cNvPr>
          <p:cNvSpPr txBox="1"/>
          <p:nvPr/>
        </p:nvSpPr>
        <p:spPr>
          <a:xfrm>
            <a:off x="1662906" y="3304955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signature-wrapped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CSR}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42CB7C-BECF-4B5D-BFC3-907ED43C6941}"/>
              </a:ext>
            </a:extLst>
          </p:cNvPr>
          <p:cNvSpPr txBox="1"/>
          <p:nvPr/>
        </p:nvSpPr>
        <p:spPr>
          <a:xfrm>
            <a:off x="1322568" y="5580889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97575FB-B456-4DB2-A25A-74A8FFE8803E}"/>
              </a:ext>
            </a:extLst>
          </p:cNvPr>
          <p:cNvCxnSpPr>
            <a:cxnSpLocks/>
          </p:cNvCxnSpPr>
          <p:nvPr/>
        </p:nvCxnSpPr>
        <p:spPr>
          <a:xfrm>
            <a:off x="1367465" y="5949928"/>
            <a:ext cx="208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55038DA-B191-429D-82D3-13D73DA6D4B8}"/>
              </a:ext>
            </a:extLst>
          </p:cNvPr>
          <p:cNvCxnSpPr>
            <a:cxnSpLocks/>
          </p:cNvCxnSpPr>
          <p:nvPr/>
        </p:nvCxnSpPr>
        <p:spPr>
          <a:xfrm flipH="1">
            <a:off x="1303748" y="5754340"/>
            <a:ext cx="215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503925C-C2BE-4B7D-BAAE-4383B3249487}"/>
              </a:ext>
            </a:extLst>
          </p:cNvPr>
          <p:cNvCxnSpPr>
            <a:cxnSpLocks/>
          </p:cNvCxnSpPr>
          <p:nvPr/>
        </p:nvCxnSpPr>
        <p:spPr>
          <a:xfrm>
            <a:off x="1367465" y="6341021"/>
            <a:ext cx="208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06894D8-03F8-4882-AE3A-202383413906}"/>
              </a:ext>
            </a:extLst>
          </p:cNvPr>
          <p:cNvCxnSpPr>
            <a:cxnSpLocks/>
          </p:cNvCxnSpPr>
          <p:nvPr/>
        </p:nvCxnSpPr>
        <p:spPr>
          <a:xfrm flipH="1">
            <a:off x="1303748" y="6143712"/>
            <a:ext cx="215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B70546C-DA36-445B-AF1C-1BD709544AAF}"/>
              </a:ext>
            </a:extLst>
          </p:cNvPr>
          <p:cNvSpPr txBox="1"/>
          <p:nvPr/>
        </p:nvSpPr>
        <p:spPr>
          <a:xfrm>
            <a:off x="1322568" y="5786240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Voucher-status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2DFD5D-36BC-428D-996E-79130F1B231D}"/>
              </a:ext>
            </a:extLst>
          </p:cNvPr>
          <p:cNvSpPr txBox="1"/>
          <p:nvPr/>
        </p:nvSpPr>
        <p:spPr>
          <a:xfrm>
            <a:off x="1322568" y="5973659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-response 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62E965-C3CA-4AAF-8C77-CBC56C03A94E}"/>
              </a:ext>
            </a:extLst>
          </p:cNvPr>
          <p:cNvSpPr txBox="1"/>
          <p:nvPr/>
        </p:nvSpPr>
        <p:spPr>
          <a:xfrm>
            <a:off x="1322568" y="6158360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-status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2DB46A-20E4-45BD-8EB9-41DDC851D031}"/>
              </a:ext>
            </a:extLst>
          </p:cNvPr>
          <p:cNvSpPr txBox="1"/>
          <p:nvPr/>
        </p:nvSpPr>
        <p:spPr>
          <a:xfrm>
            <a:off x="5072847" y="4672862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(CSR)-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FF6953-D407-49F9-A8ED-6F33C27B542E}"/>
              </a:ext>
            </a:extLst>
          </p:cNvPr>
          <p:cNvCxnSpPr>
            <a:cxnSpLocks/>
          </p:cNvCxnSpPr>
          <p:nvPr/>
        </p:nvCxnSpPr>
        <p:spPr>
          <a:xfrm>
            <a:off x="3739160" y="4876662"/>
            <a:ext cx="249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A80683-B716-4508-A021-C7058E36BC98}"/>
              </a:ext>
            </a:extLst>
          </p:cNvPr>
          <p:cNvCxnSpPr/>
          <p:nvPr/>
        </p:nvCxnSpPr>
        <p:spPr>
          <a:xfrm>
            <a:off x="6238976" y="2207151"/>
            <a:ext cx="0" cy="4538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ACB8BC-3B26-451B-8021-4125625D2FB5}"/>
              </a:ext>
            </a:extLst>
          </p:cNvPr>
          <p:cNvCxnSpPr/>
          <p:nvPr/>
        </p:nvCxnSpPr>
        <p:spPr>
          <a:xfrm>
            <a:off x="8591462" y="2207151"/>
            <a:ext cx="0" cy="4538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2195B7F-27FE-456A-A66B-FE01A3875408}"/>
              </a:ext>
            </a:extLst>
          </p:cNvPr>
          <p:cNvCxnSpPr>
            <a:cxnSpLocks/>
          </p:cNvCxnSpPr>
          <p:nvPr/>
        </p:nvCxnSpPr>
        <p:spPr>
          <a:xfrm flipH="1">
            <a:off x="3739160" y="5069498"/>
            <a:ext cx="249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EF50C3C-9FD8-4863-997C-220CE9C91A10}"/>
              </a:ext>
            </a:extLst>
          </p:cNvPr>
          <p:cNvSpPr txBox="1"/>
          <p:nvPr/>
        </p:nvSpPr>
        <p:spPr>
          <a:xfrm>
            <a:off x="5072847" y="4880210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-response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B56C02-3177-496B-BB1B-0CF71369640B}"/>
              </a:ext>
            </a:extLst>
          </p:cNvPr>
          <p:cNvSpPr txBox="1"/>
          <p:nvPr/>
        </p:nvSpPr>
        <p:spPr>
          <a:xfrm>
            <a:off x="1660761" y="1686523"/>
            <a:ext cx="1302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FAD5E5-3F9B-4CAD-A89D-37D3C6C855FE}"/>
              </a:ext>
            </a:extLst>
          </p:cNvPr>
          <p:cNvSpPr txBox="1"/>
          <p:nvPr/>
        </p:nvSpPr>
        <p:spPr>
          <a:xfrm>
            <a:off x="4153609" y="1686523"/>
            <a:ext cx="1570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RegAgt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(Reg)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DF4573-BDC9-4584-86B3-C53EA165DE08}"/>
              </a:ext>
            </a:extLst>
          </p:cNvPr>
          <p:cNvSpPr txBox="1"/>
          <p:nvPr/>
        </p:nvSpPr>
        <p:spPr>
          <a:xfrm>
            <a:off x="6689854" y="1686523"/>
            <a:ext cx="1570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(Reg)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CA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C4F16F-9B5D-4DF1-A3D3-83C527275411}"/>
              </a:ext>
            </a:extLst>
          </p:cNvPr>
          <p:cNvSpPr txBox="1"/>
          <p:nvPr/>
        </p:nvSpPr>
        <p:spPr>
          <a:xfrm>
            <a:off x="9036185" y="1686523"/>
            <a:ext cx="1211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CA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59EE5F-71AF-4B80-9CE1-9E6E3AAF9E32}"/>
              </a:ext>
            </a:extLst>
          </p:cNvPr>
          <p:cNvSpPr txBox="1"/>
          <p:nvPr/>
        </p:nvSpPr>
        <p:spPr>
          <a:xfrm>
            <a:off x="11187315" y="1686523"/>
            <a:ext cx="97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MASA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3EE8731-747D-4B7B-8B8B-1C0717E39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4739" y="4292145"/>
            <a:ext cx="285914" cy="5961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F26B2FD-11BB-48A7-A718-C75A20EC8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0991" y="2686478"/>
            <a:ext cx="582392" cy="5537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F5BA746-5F76-47AA-95D5-4F1DEF9B09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005" y="3816486"/>
            <a:ext cx="640150" cy="533459"/>
          </a:xfrm>
          <a:prstGeom prst="rect">
            <a:avLst/>
          </a:prstGeom>
        </p:spPr>
      </p:pic>
      <p:sp>
        <p:nvSpPr>
          <p:cNvPr id="75" name="Slide Number Placeholder 5">
            <a:extLst>
              <a:ext uri="{FF2B5EF4-FFF2-40B4-BE49-F238E27FC236}">
                <a16:creationId xmlns:a16="http://schemas.microsoft.com/office/drawing/2014/main" id="{B84D4794-765A-4F02-951F-E5BD5E56108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5D3134-505D-475A-9C19-196D5B46867E}"/>
              </a:ext>
            </a:extLst>
          </p:cNvPr>
          <p:cNvCxnSpPr>
            <a:cxnSpLocks/>
          </p:cNvCxnSpPr>
          <p:nvPr/>
        </p:nvCxnSpPr>
        <p:spPr>
          <a:xfrm>
            <a:off x="6253881" y="4876662"/>
            <a:ext cx="2337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74AB002-F4C4-43B7-A3C3-992026D8935B}"/>
              </a:ext>
            </a:extLst>
          </p:cNvPr>
          <p:cNvCxnSpPr>
            <a:cxnSpLocks/>
          </p:cNvCxnSpPr>
          <p:nvPr/>
        </p:nvCxnSpPr>
        <p:spPr>
          <a:xfrm flipH="1">
            <a:off x="6253881" y="5069498"/>
            <a:ext cx="2337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774B4BC-E1FB-425F-80A6-B881072B069F}"/>
              </a:ext>
            </a:extLst>
          </p:cNvPr>
          <p:cNvCxnSpPr>
            <a:cxnSpLocks/>
          </p:cNvCxnSpPr>
          <p:nvPr/>
        </p:nvCxnSpPr>
        <p:spPr>
          <a:xfrm>
            <a:off x="1139375" y="3911687"/>
            <a:ext cx="2580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902C85C-AF3B-495F-8B9F-03DB7174ECCD}"/>
              </a:ext>
            </a:extLst>
          </p:cNvPr>
          <p:cNvSpPr txBox="1"/>
          <p:nvPr/>
        </p:nvSpPr>
        <p:spPr>
          <a:xfrm>
            <a:off x="-18176" y="2640089"/>
            <a:ext cx="1057087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Step1: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Bootstrapping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B86F86-92D9-4BF1-B674-F2C58A28742E}"/>
              </a:ext>
            </a:extLst>
          </p:cNvPr>
          <p:cNvSpPr txBox="1"/>
          <p:nvPr/>
        </p:nvSpPr>
        <p:spPr>
          <a:xfrm>
            <a:off x="-18176" y="4056212"/>
            <a:ext cx="106070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Step2: Infrastructure Interaction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on BRSKI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approach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C309A9-34D3-4C93-B15A-D8B4B6C430F4}"/>
              </a:ext>
            </a:extLst>
          </p:cNvPr>
          <p:cNvSpPr txBox="1"/>
          <p:nvPr/>
        </p:nvSpPr>
        <p:spPr>
          <a:xfrm>
            <a:off x="-18176" y="5727438"/>
            <a:ext cx="106070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Step3: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Provisioning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1BC814D-69ED-432E-9FF7-F6F75FFCE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695" y="5304770"/>
            <a:ext cx="285914" cy="596161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D187E4-95BD-4F16-B1DC-6ABC7A52ABBB}"/>
              </a:ext>
            </a:extLst>
          </p:cNvPr>
          <p:cNvCxnSpPr>
            <a:cxnSpLocks/>
          </p:cNvCxnSpPr>
          <p:nvPr/>
        </p:nvCxnSpPr>
        <p:spPr>
          <a:xfrm>
            <a:off x="1139375" y="5189811"/>
            <a:ext cx="2580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BAC263D-CDD6-4C0C-8FBC-624FC7A4D753}"/>
              </a:ext>
            </a:extLst>
          </p:cNvPr>
          <p:cNvSpPr txBox="1"/>
          <p:nvPr/>
        </p:nvSpPr>
        <p:spPr>
          <a:xfrm>
            <a:off x="6543559" y="6485942"/>
            <a:ext cx="2377574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backend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62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</a:t>
            </a:r>
            <a:br>
              <a:rPr lang="en-US" sz="3600" dirty="0"/>
            </a:br>
            <a:r>
              <a:rPr lang="en-US" sz="3600" dirty="0"/>
              <a:t>History of (main) changes from version 01 to version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Defined detailed call flow and exchanged objects for interactions in UC2 between pledge – registrar-agent – registrar and MASA.  Object format aligns with </a:t>
            </a:r>
            <a:r>
              <a:rPr lang="en-US" sz="2200" dirty="0">
                <a:hlinkClick r:id="rId3"/>
              </a:rPr>
              <a:t>draft JOSE signed voucher artifacts </a:t>
            </a:r>
            <a:r>
              <a:rPr lang="en-US" sz="2200" dirty="0"/>
              <a:t>(Section 5.2.3).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Removed TLS-PSK approach between pledge and registrar-agent to allow transport security independent object exchange and also to avoid relying on PSK.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Included enhancements in voucher-request content and handling to allow registrar to verify agent-proximity to the pledge (enhancements in voucher-request and handling on registrar) in Section 5.2.3.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Defined enhancements in voucher-request YANG to allow for additional parameters to be transported (Section 6).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Terminology alignment (pledge-agent -&gt; registrar-agent; PULL/PUSH -&gt; pledge-initiator-mode and pledge-responder-mode).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22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Old slides (IETF 110)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91FC2A-8B80-4799-860A-C6ACB03B6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13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36B1F85-8779-48C0-96B9-7EAB9DE62727}"/>
              </a:ext>
            </a:extLst>
          </p:cNvPr>
          <p:cNvSpPr/>
          <p:nvPr/>
        </p:nvSpPr>
        <p:spPr>
          <a:xfrm>
            <a:off x="2632584" y="1910761"/>
            <a:ext cx="8791387" cy="4843721"/>
          </a:xfrm>
          <a:prstGeom prst="rect">
            <a:avLst/>
          </a:prstGeom>
          <a:solidFill>
            <a:srgbClr val="F9D9D3">
              <a:alpha val="38039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&lt;&lt;&lt;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602C08-85BE-4CF3-9BC3-8AA4AF28AD46}"/>
              </a:ext>
            </a:extLst>
          </p:cNvPr>
          <p:cNvSpPr/>
          <p:nvPr/>
        </p:nvSpPr>
        <p:spPr>
          <a:xfrm>
            <a:off x="768028" y="1910761"/>
            <a:ext cx="1864557" cy="4843721"/>
          </a:xfrm>
          <a:prstGeom prst="rect">
            <a:avLst/>
          </a:prstGeom>
          <a:solidFill>
            <a:srgbClr val="FFF2CC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Trust Establishment (Pledge/Pledge-agent/Registrar)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D8CC59-AA72-4541-803C-E7A0D489D775}"/>
              </a:ext>
            </a:extLst>
          </p:cNvPr>
          <p:cNvSpPr txBox="1">
            <a:spLocks/>
          </p:cNvSpPr>
          <p:nvPr/>
        </p:nvSpPr>
        <p:spPr>
          <a:xfrm>
            <a:off x="821547" y="1615535"/>
            <a:ext cx="8907193" cy="3508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+--------------Drop Ship-------------------------------------------------------------------------------------+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                                                                           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V                                                                                               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+--------+              +-------+            .............................|.........                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                          |        .                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+-----------+       +-----v-----+  .                   +------------------------+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|Pledge |            .  |           |       |           |  .                   | Vendor Service         |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|Pledge(-|              | Agent |            .  |   Join    |       | Domain    |  .                   +------------------------+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|callee) |              |       |            .  |   Proxy   |       | Registrar |  . BRSKI- MASA       | M 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anufacturer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&lt;--------------&gt;.......&lt;---------------&gt;...........&lt;-------&gt; (PKI RA)  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&lt;----------------------&gt;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 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uthorized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|Ownership|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    BRSKI-AE/PUSH      |   BRSKI-AE .  |          BRSKI-AE |           |  .                   | S 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igning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|Tracker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|           |       +-----+-----+  .                   | A 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uthority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IDevID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|              |       |            .  +-----------+         e.g. RFC7030 .                   +------------------------+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LDevID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|            .         +-----------------+------+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       | Key Infrastructure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       | (e.g., PKI Certificate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+--------+              +-------+            .         |       Authority)  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.         +------------------------+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.......................................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    "Domain" components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7B7FF3-344F-4205-9765-1B43A8874199}"/>
              </a:ext>
            </a:extLst>
          </p:cNvPr>
          <p:cNvCxnSpPr>
            <a:cxnSpLocks/>
          </p:cNvCxnSpPr>
          <p:nvPr/>
        </p:nvCxnSpPr>
        <p:spPr>
          <a:xfrm>
            <a:off x="1032461" y="4497629"/>
            <a:ext cx="1526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5224A4-D70C-4065-89E7-FA51AFA30D89}"/>
              </a:ext>
            </a:extLst>
          </p:cNvPr>
          <p:cNvCxnSpPr>
            <a:cxnSpLocks/>
          </p:cNvCxnSpPr>
          <p:nvPr/>
        </p:nvCxnSpPr>
        <p:spPr>
          <a:xfrm flipH="1">
            <a:off x="1032461" y="4106037"/>
            <a:ext cx="1552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9A1C36-F1AE-4CEA-8182-E5654CBC31D2}"/>
              </a:ext>
            </a:extLst>
          </p:cNvPr>
          <p:cNvSpPr txBox="1"/>
          <p:nvPr/>
        </p:nvSpPr>
        <p:spPr>
          <a:xfrm>
            <a:off x="1071400" y="3927121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Trigger 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9EBDF-EFF7-48E1-ABA3-33FE620D5726}"/>
              </a:ext>
            </a:extLst>
          </p:cNvPr>
          <p:cNvSpPr txBox="1"/>
          <p:nvPr/>
        </p:nvSpPr>
        <p:spPr>
          <a:xfrm>
            <a:off x="1162979" y="4336978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26B358-1952-4D8F-B0BE-29EC5AA8EAB9}"/>
              </a:ext>
            </a:extLst>
          </p:cNvPr>
          <p:cNvCxnSpPr>
            <a:cxnSpLocks/>
          </p:cNvCxnSpPr>
          <p:nvPr/>
        </p:nvCxnSpPr>
        <p:spPr>
          <a:xfrm>
            <a:off x="2632585" y="4978627"/>
            <a:ext cx="27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CC3755-57B0-408B-94DC-0A509D807964}"/>
              </a:ext>
            </a:extLst>
          </p:cNvPr>
          <p:cNvSpPr txBox="1"/>
          <p:nvPr/>
        </p:nvSpPr>
        <p:spPr>
          <a:xfrm>
            <a:off x="3494992" y="4819554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6E9CEA-69E9-48C2-B04C-7C6FDBF4BC03}"/>
              </a:ext>
            </a:extLst>
          </p:cNvPr>
          <p:cNvCxnSpPr>
            <a:cxnSpLocks/>
          </p:cNvCxnSpPr>
          <p:nvPr/>
        </p:nvCxnSpPr>
        <p:spPr>
          <a:xfrm flipH="1">
            <a:off x="2632585" y="5450520"/>
            <a:ext cx="27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7AAC8B-AA6B-4EFF-A408-381BBEA885DE}"/>
              </a:ext>
            </a:extLst>
          </p:cNvPr>
          <p:cNvSpPr txBox="1"/>
          <p:nvPr/>
        </p:nvSpPr>
        <p:spPr>
          <a:xfrm>
            <a:off x="2514207" y="4304347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Optional S/N 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03B299-2A33-4273-B749-A110A7CC68FE}"/>
              </a:ext>
            </a:extLst>
          </p:cNvPr>
          <p:cNvSpPr txBox="1"/>
          <p:nvPr/>
        </p:nvSpPr>
        <p:spPr>
          <a:xfrm>
            <a:off x="5337110" y="4679390"/>
            <a:ext cx="1672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own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D5BA5E-8F78-4557-B44F-4C66F810BE05}"/>
              </a:ext>
            </a:extLst>
          </p:cNvPr>
          <p:cNvCxnSpPr>
            <a:cxnSpLocks/>
          </p:cNvCxnSpPr>
          <p:nvPr/>
        </p:nvCxnSpPr>
        <p:spPr>
          <a:xfrm>
            <a:off x="5600071" y="5310433"/>
            <a:ext cx="2372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E32267-2C43-4F70-B8D5-70F11653F44D}"/>
              </a:ext>
            </a:extLst>
          </p:cNvPr>
          <p:cNvSpPr txBox="1"/>
          <p:nvPr/>
        </p:nvSpPr>
        <p:spPr>
          <a:xfrm>
            <a:off x="5843839" y="5157624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E537-ECD0-4F3D-BCC6-E281FC4E4991}"/>
              </a:ext>
            </a:extLst>
          </p:cNvPr>
          <p:cNvSpPr txBox="1"/>
          <p:nvPr/>
        </p:nvSpPr>
        <p:spPr>
          <a:xfrm>
            <a:off x="8056561" y="4988855"/>
            <a:ext cx="3297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agent-provided-registrar-cert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2CEE71B-97A5-4133-A83D-EB149B8916FD}"/>
              </a:ext>
            </a:extLst>
          </p:cNvPr>
          <p:cNvCxnSpPr>
            <a:cxnSpLocks/>
          </p:cNvCxnSpPr>
          <p:nvPr/>
        </p:nvCxnSpPr>
        <p:spPr>
          <a:xfrm flipH="1">
            <a:off x="2661326" y="6166510"/>
            <a:ext cx="27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616C67-438D-4C37-804C-4BE6E5FAE676}"/>
              </a:ext>
            </a:extLst>
          </p:cNvPr>
          <p:cNvCxnSpPr>
            <a:cxnSpLocks/>
          </p:cNvCxnSpPr>
          <p:nvPr/>
        </p:nvCxnSpPr>
        <p:spPr>
          <a:xfrm flipH="1">
            <a:off x="5620436" y="5752443"/>
            <a:ext cx="2351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6A1CE0-083D-4D97-9631-B7523A79127D}"/>
              </a:ext>
            </a:extLst>
          </p:cNvPr>
          <p:cNvSpPr txBox="1"/>
          <p:nvPr/>
        </p:nvSpPr>
        <p:spPr>
          <a:xfrm>
            <a:off x="5899215" y="5583166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4CBB7A-48E2-4D91-A500-CAEF3A964B27}"/>
              </a:ext>
            </a:extLst>
          </p:cNvPr>
          <p:cNvSpPr txBox="1"/>
          <p:nvPr/>
        </p:nvSpPr>
        <p:spPr>
          <a:xfrm>
            <a:off x="3068593" y="5997233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5DD112-D6D2-4E47-8988-04021B91C239}"/>
              </a:ext>
            </a:extLst>
          </p:cNvPr>
          <p:cNvCxnSpPr>
            <a:cxnSpLocks/>
          </p:cNvCxnSpPr>
          <p:nvPr/>
        </p:nvCxnSpPr>
        <p:spPr>
          <a:xfrm flipH="1">
            <a:off x="1036697" y="6176149"/>
            <a:ext cx="1552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B42CB7C-BECF-4B5D-BFC3-907ED43C6941}"/>
              </a:ext>
            </a:extLst>
          </p:cNvPr>
          <p:cNvSpPr txBox="1"/>
          <p:nvPr/>
        </p:nvSpPr>
        <p:spPr>
          <a:xfrm>
            <a:off x="1036697" y="5997233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7F3F8B-C4F4-46C1-8748-7DF592C4EA58}"/>
              </a:ext>
            </a:extLst>
          </p:cNvPr>
          <p:cNvSpPr txBox="1"/>
          <p:nvPr/>
        </p:nvSpPr>
        <p:spPr>
          <a:xfrm>
            <a:off x="877005" y="6412783"/>
            <a:ext cx="164660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http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AC263D-CDD6-4C0C-8FBC-624FC7A4D753}"/>
              </a:ext>
            </a:extLst>
          </p:cNvPr>
          <p:cNvSpPr txBox="1"/>
          <p:nvPr/>
        </p:nvSpPr>
        <p:spPr>
          <a:xfrm>
            <a:off x="3129508" y="6412783"/>
            <a:ext cx="158569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TLS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53EB3F-57A5-49A3-A155-0C534D5BB059}"/>
              </a:ext>
            </a:extLst>
          </p:cNvPr>
          <p:cNvSpPr txBox="1"/>
          <p:nvPr/>
        </p:nvSpPr>
        <p:spPr>
          <a:xfrm>
            <a:off x="6003540" y="6412783"/>
            <a:ext cx="158569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TLS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9" name="Picture 2" descr="D:\Gary\Eigene Bilder\Microsoft Clip Organizer\j0432621.png">
            <a:extLst>
              <a:ext uri="{FF2B5EF4-FFF2-40B4-BE49-F238E27FC236}">
                <a16:creationId xmlns:a16="http://schemas.microsoft.com/office/drawing/2014/main" id="{91E3B281-1BE1-4E08-ADF4-F15567A36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7266" y="4765185"/>
            <a:ext cx="213098" cy="21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2B13D0-778D-4119-8B4C-4194D58924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51" y="4687343"/>
            <a:ext cx="298768" cy="24797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579B5F-D34C-4568-9712-88745B98BCD3}"/>
              </a:ext>
            </a:extLst>
          </p:cNvPr>
          <p:cNvCxnSpPr>
            <a:cxnSpLocks/>
          </p:cNvCxnSpPr>
          <p:nvPr/>
        </p:nvCxnSpPr>
        <p:spPr>
          <a:xfrm flipV="1">
            <a:off x="2529648" y="4652481"/>
            <a:ext cx="137736" cy="15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D:\Gary\Eigene Bilder\Microsoft Clip Organizer\j0432621.png">
            <a:extLst>
              <a:ext uri="{FF2B5EF4-FFF2-40B4-BE49-F238E27FC236}">
                <a16:creationId xmlns:a16="http://schemas.microsoft.com/office/drawing/2014/main" id="{D9CF12B8-28BE-4408-AB06-F0FCCF5EC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2095" y="5570084"/>
            <a:ext cx="213098" cy="21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CEA61C6-1481-47BE-AD87-97C892354C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80" y="5739892"/>
            <a:ext cx="298768" cy="247977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64566C0-609D-4A7E-A8E3-47F6F20AD85C}"/>
              </a:ext>
            </a:extLst>
          </p:cNvPr>
          <p:cNvCxnSpPr>
            <a:cxnSpLocks/>
          </p:cNvCxnSpPr>
          <p:nvPr/>
        </p:nvCxnSpPr>
        <p:spPr>
          <a:xfrm flipV="1">
            <a:off x="2472977" y="5705030"/>
            <a:ext cx="137736" cy="1586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550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602C08-85BE-4CF3-9BC3-8AA4AF28AD46}"/>
              </a:ext>
            </a:extLst>
          </p:cNvPr>
          <p:cNvSpPr/>
          <p:nvPr/>
        </p:nvSpPr>
        <p:spPr>
          <a:xfrm>
            <a:off x="8727036" y="2554357"/>
            <a:ext cx="1271729" cy="14312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Trust Establishment (Pledge/Pledge-agent/Registrar)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85" y="1690688"/>
            <a:ext cx="8130838" cy="49618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Alternative proposal not using TLS between the pledge and the pledge-agent under the following assumptions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the TLS connection for DoS protection only necessary for the registrar endpoints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the registrar certificate is always included in the voucher request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the registrar and the MASA verify the certificate contained in the voucher-request (besides further verification like the serial number of the pledge)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Pledge-agent communicates with the pledge via plain http and provides registrar certificate to the pledge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Pledge constructs voucher-request, includes registrar certificate, signs with </a:t>
            </a:r>
            <a:r>
              <a:rPr lang="en-US" sz="2000" dirty="0" err="1"/>
              <a:t>IDevID</a:t>
            </a:r>
            <a:r>
              <a:rPr lang="en-US" sz="2000" dirty="0"/>
              <a:t> 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Pledge-agent may verify the pledge serial number in the </a:t>
            </a:r>
            <a:r>
              <a:rPr lang="en-US" sz="2000" dirty="0" err="1"/>
              <a:t>IDevID</a:t>
            </a:r>
            <a:r>
              <a:rPr lang="en-US" sz="2000" dirty="0"/>
              <a:t> by information provided upfront QR code from the pledge and forwards voucher-request via https to registrar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Registrar verifies pledge serial number and its own certificate as part of the voucher-request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FA682-2D6E-418E-A470-08EF2B11E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036" y="1495844"/>
            <a:ext cx="3464963" cy="31159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F78072-ED64-407A-8C78-0B476B407FFB}"/>
              </a:ext>
            </a:extLst>
          </p:cNvPr>
          <p:cNvSpPr/>
          <p:nvPr/>
        </p:nvSpPr>
        <p:spPr>
          <a:xfrm>
            <a:off x="8727036" y="4224130"/>
            <a:ext cx="3239677" cy="314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420B73-F389-4E41-A6C7-598AFCA17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381" y="4381343"/>
            <a:ext cx="27432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74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Trust Establishment (Pledge/Pledge-agent/Registrar)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84" y="1690688"/>
            <a:ext cx="11141457" cy="49618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Alternative proposal not using TLS between pledge and pledge-agent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DoS protection only for registrar endpoints </a:t>
            </a:r>
            <a:r>
              <a:rPr lang="en-US" sz="2000" dirty="0">
                <a:sym typeface="Wingdings" panose="05000000000000000000" pitchFamily="2" charset="2"/>
              </a:rPr>
              <a:t> TLS between pledge-agent and registrar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ym typeface="Wingdings" panose="05000000000000000000" pitchFamily="2" charset="2"/>
              </a:rPr>
              <a:t>Registrar certificate provided by pledge-agent to be included in the voucher-request  included in the (</a:t>
            </a:r>
            <a:r>
              <a:rPr lang="en-US" sz="2000" dirty="0" err="1">
                <a:sym typeface="Wingdings" panose="05000000000000000000" pitchFamily="2" charset="2"/>
              </a:rPr>
              <a:t>IDevID</a:t>
            </a:r>
            <a:r>
              <a:rPr lang="en-US" sz="2000" dirty="0">
                <a:sym typeface="Wingdings" panose="05000000000000000000" pitchFamily="2" charset="2"/>
              </a:rPr>
              <a:t> signed) voucher-request as new leaf “agent-provided-registrar-cert”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Enables the registrar (am I the right one) and the MASA verify the certificate contained in the voucher-request (besides further verification like the serial number of the pledge) </a:t>
            </a:r>
            <a:r>
              <a:rPr lang="en-US" sz="2000" dirty="0">
                <a:sym typeface="Wingdings" panose="05000000000000000000" pitchFamily="2" charset="2"/>
              </a:rPr>
              <a:t> could use existing voucher assertion "verified" or "logged", or define a new assertion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Pledge-agent may verify pledge serial number in voucher-request with information provided upfront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Registrar verifies pledge serial number and its own certificate as part of the voucher-request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What do we loose? Proximity to registrar via mutually authenticated TLS (and assertion in voucher).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What do we gain? Flexibility in the bootstrapping approach by keeping the number of roundtrips.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Thoughts?</a:t>
            </a:r>
          </a:p>
        </p:txBody>
      </p:sp>
    </p:spTree>
    <p:extLst>
      <p:ext uri="{BB962C8B-B14F-4D97-AF65-F5344CB8AC3E}">
        <p14:creationId xmlns:p14="http://schemas.microsoft.com/office/powerpoint/2010/main" val="3682644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6114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Trust Establishment (Pledge/Pledge-agent/Registrar),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Trust Establishment between the pledge-agent and registrar may be with </a:t>
            </a:r>
            <a:r>
              <a:rPr lang="en-US" sz="2200" dirty="0" err="1"/>
              <a:t>LDevID</a:t>
            </a:r>
            <a:r>
              <a:rPr lang="en-US" sz="2200" dirty="0"/>
              <a:t> of pledge-agent (could be provided through an independent BRSKI run or by manual task). </a:t>
            </a:r>
            <a:br>
              <a:rPr lang="en-US" sz="2200" dirty="0"/>
            </a:br>
            <a:r>
              <a:rPr lang="en-US" sz="2200" dirty="0"/>
              <a:t>Enables distinction on the registrar side if a pledge connects or a pledge-agent.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Pledge-agent provides registrar certificate to pledge for inclusion into voucher-request provides the registrar to verify, it gets a voucher-request for a pledge to be bootstrapped and if it is the correct registrar. (see also slide before)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Discussion in the design team regarding a potential authorization token, which is provided in a pre-run to the pledge-agent and then forwarded to the pledge for inclusion into the voucher-request, to be checked by the registrar during voucher-request verification, but was not further followed.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94450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Pledge endpoints, content types,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39" y="1727148"/>
            <a:ext cx="11047537" cy="476572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  <a:ea typeface="Calibri" charset="0"/>
              </a:rPr>
              <a:t>Endpoints on pledge and potential object types (current state of discussion, first concrete example): </a:t>
            </a:r>
          </a:p>
          <a:p>
            <a:pPr marL="534988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</a:rPr>
              <a:t>/</a:t>
            </a:r>
            <a:r>
              <a:rPr lang="en-US" altLang="ko-KR" sz="2000" dirty="0" err="1">
                <a:latin typeface="Calibri" charset="0"/>
              </a:rPr>
              <a:t>triggervoucherrequest</a:t>
            </a:r>
            <a:r>
              <a:rPr lang="en-US" altLang="ko-KR" sz="2000" dirty="0">
                <a:latin typeface="Calibri" charset="0"/>
              </a:rPr>
              <a:t>: initiates pledge(-callee) voucher request creation, potentially with additional information (e.g., registrar certificate)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application/json</a:t>
            </a:r>
            <a:br>
              <a:rPr lang="en-US" altLang="ko-KR" sz="2000" dirty="0">
                <a:latin typeface="Calibri" charset="0"/>
                <a:sym typeface="Wingdings" panose="05000000000000000000" pitchFamily="2" charset="2"/>
              </a:rPr>
            </a:br>
            <a:r>
              <a:rPr lang="en-US" altLang="ko-KR" sz="2000" dirty="0">
                <a:latin typeface="Calibri" charset="0"/>
              </a:rPr>
              <a:t>returns pledge(-callee) voucher request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to be discussed: e.g., JOSE object (application/</a:t>
            </a:r>
            <a:r>
              <a:rPr lang="en-US" altLang="ko-KR" sz="2000" dirty="0" err="1">
                <a:latin typeface="Calibri" charset="0"/>
                <a:sym typeface="Wingdings" panose="05000000000000000000" pitchFamily="2" charset="2"/>
              </a:rPr>
              <a:t>voucher-jose+json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)</a:t>
            </a:r>
            <a:endParaRPr lang="en-US" altLang="ko-KR" sz="2000" dirty="0">
              <a:latin typeface="Calibri" charset="0"/>
            </a:endParaRPr>
          </a:p>
          <a:p>
            <a:pPr marL="534988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</a:rPr>
              <a:t>/</a:t>
            </a:r>
            <a:r>
              <a:rPr lang="en-US" altLang="ko-KR" sz="2000" dirty="0" err="1">
                <a:latin typeface="Calibri" charset="0"/>
              </a:rPr>
              <a:t>supplyvoucherresponse</a:t>
            </a:r>
            <a:r>
              <a:rPr lang="en-US" altLang="ko-KR" sz="2000" dirty="0">
                <a:latin typeface="Calibri" charset="0"/>
              </a:rPr>
              <a:t>: provide voucher response to pledge(-callee)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to be discussed: e.g., JOSE object like the voucher-request (application/</a:t>
            </a:r>
            <a:r>
              <a:rPr lang="en-US" altLang="ko-KR" sz="2000" dirty="0" err="1">
                <a:latin typeface="Calibri" charset="0"/>
                <a:sym typeface="Wingdings" panose="05000000000000000000" pitchFamily="2" charset="2"/>
              </a:rPr>
              <a:t>voucher-jose+json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)</a:t>
            </a:r>
            <a:br>
              <a:rPr lang="en-US" altLang="ko-KR" sz="2000" dirty="0">
                <a:latin typeface="Calibri" charset="0"/>
                <a:sym typeface="Wingdings" panose="05000000000000000000" pitchFamily="2" charset="2"/>
              </a:rPr>
            </a:br>
            <a:r>
              <a:rPr lang="en-US" altLang="ko-KR" sz="2000" dirty="0">
                <a:latin typeface="Calibri" charset="0"/>
              </a:rPr>
              <a:t>returns pledge(-callee) voucher status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to be discussed: e.g., JWS</a:t>
            </a:r>
            <a:endParaRPr lang="en-US" altLang="ko-KR" sz="2000" dirty="0">
              <a:latin typeface="Calibri" charset="0"/>
            </a:endParaRPr>
          </a:p>
          <a:p>
            <a:pPr marL="534988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</a:rPr>
              <a:t>/</a:t>
            </a:r>
            <a:r>
              <a:rPr lang="en-US" altLang="ko-KR" sz="2000" dirty="0" err="1">
                <a:latin typeface="Calibri" charset="0"/>
              </a:rPr>
              <a:t>triggerenrollrequest</a:t>
            </a:r>
            <a:r>
              <a:rPr lang="en-US" altLang="ko-KR" sz="2000" dirty="0">
                <a:latin typeface="Calibri" charset="0"/>
              </a:rPr>
              <a:t>: initiates pledge(-callee) certification request creation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application/json</a:t>
            </a:r>
            <a:br>
              <a:rPr lang="en-US" altLang="ko-KR" sz="2000" dirty="0">
                <a:latin typeface="Calibri" charset="0"/>
                <a:sym typeface="Wingdings" panose="05000000000000000000" pitchFamily="2" charset="2"/>
              </a:rPr>
            </a:br>
            <a:r>
              <a:rPr lang="en-US" altLang="ko-KR" sz="2000" dirty="0">
                <a:latin typeface="Calibri" charset="0"/>
              </a:rPr>
              <a:t>returns certification request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PKCS#10-signed-with-IDevID (Format: e.g., JWS)</a:t>
            </a:r>
            <a:endParaRPr lang="en-US" altLang="ko-KR" sz="2000" dirty="0">
              <a:latin typeface="Calibri" charset="0"/>
            </a:endParaRPr>
          </a:p>
          <a:p>
            <a:pPr marL="534988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</a:rPr>
              <a:t>/</a:t>
            </a:r>
            <a:r>
              <a:rPr lang="en-US" altLang="ko-KR" sz="2000" dirty="0" err="1">
                <a:latin typeface="Calibri" charset="0"/>
              </a:rPr>
              <a:t>supplyenrollresponse</a:t>
            </a:r>
            <a:r>
              <a:rPr lang="en-US" altLang="ko-KR" sz="2000" dirty="0">
                <a:latin typeface="Calibri" charset="0"/>
              </a:rPr>
              <a:t>: provide domain credentials to pledge(-callee)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application/pkcs7-smime; </a:t>
            </a:r>
            <a:r>
              <a:rPr lang="en-US" altLang="ko-KR" sz="2000" dirty="0" err="1">
                <a:latin typeface="Calibri" charset="0"/>
                <a:sym typeface="Wingdings" panose="05000000000000000000" pitchFamily="2" charset="2"/>
              </a:rPr>
              <a:t>smime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-type=certs-only</a:t>
            </a:r>
            <a:br>
              <a:rPr lang="en-US" altLang="ko-KR" sz="2000" dirty="0">
                <a:latin typeface="Calibri" charset="0"/>
                <a:sym typeface="Wingdings" panose="05000000000000000000" pitchFamily="2" charset="2"/>
              </a:rPr>
            </a:br>
            <a:r>
              <a:rPr lang="en-US" altLang="ko-KR" sz="2000" dirty="0">
                <a:latin typeface="Calibri" charset="0"/>
              </a:rPr>
              <a:t>returns pledge(-callee) enroll status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to be discussed: e.g., JWS</a:t>
            </a:r>
            <a:endParaRPr lang="en-US" altLang="ko-KR" sz="2000" dirty="0"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dirty="0">
                <a:latin typeface="Calibri" charset="0"/>
              </a:rPr>
              <a:t>Note that the object types need to be aligned with the existing object types on the registrar. </a:t>
            </a: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69758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Terminology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39" y="1727148"/>
            <a:ext cx="5937699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Pledge-agent vs. Registrar-agent</a:t>
            </a:r>
          </a:p>
          <a:p>
            <a:pPr marL="536575" lvl="1">
              <a:lnSpc>
                <a:spcPct val="100000"/>
              </a:lnSpc>
            </a:pPr>
            <a:r>
              <a:rPr lang="en-US" sz="1800" dirty="0"/>
              <a:t>As the agent is intended to provide the interface to the registrar and also to be manufacturer independent, a better naming may be indeed registrar-agent.</a:t>
            </a:r>
          </a:p>
          <a:p>
            <a:pPr marL="536575" lvl="1">
              <a:lnSpc>
                <a:spcPct val="100000"/>
              </a:lnSpc>
            </a:pPr>
            <a:r>
              <a:rPr lang="en-US" sz="1800" dirty="0"/>
              <a:t>Any objection to the renaming?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PULL/PUSH </a:t>
            </a:r>
          </a:p>
          <a:p>
            <a:pPr marL="536575" lvl="1">
              <a:lnSpc>
                <a:spcPct val="100000"/>
              </a:lnSpc>
              <a:tabLst>
                <a:tab pos="536575" algn="l"/>
              </a:tabLst>
            </a:pPr>
            <a:r>
              <a:rPr lang="en-US" sz="1800" dirty="0"/>
              <a:t>Currently used to distinguish between pledge acting as client or server.</a:t>
            </a:r>
          </a:p>
          <a:p>
            <a:pPr marL="536575" lvl="1">
              <a:lnSpc>
                <a:spcPct val="100000"/>
              </a:lnSpc>
              <a:tabLst>
                <a:tab pos="536575" algn="l"/>
              </a:tabLst>
            </a:pPr>
            <a:r>
              <a:rPr lang="en-US" sz="1800" dirty="0"/>
              <a:t>Better naming to ensure no confusion with the communication direction and other components requested.</a:t>
            </a:r>
          </a:p>
          <a:p>
            <a:pPr marL="536575" lvl="1">
              <a:lnSpc>
                <a:spcPct val="100000"/>
              </a:lnSpc>
              <a:tabLst>
                <a:tab pos="536575" algn="l"/>
              </a:tabLst>
            </a:pPr>
            <a:r>
              <a:rPr lang="en-US" sz="1800" dirty="0"/>
              <a:t>Alternative may be client/server mode for the pledge or pledge-initiated/agent initiated bootstrapping</a:t>
            </a:r>
          </a:p>
          <a:p>
            <a:pPr marL="536575" lvl="1">
              <a:lnSpc>
                <a:spcPct val="100000"/>
              </a:lnSpc>
              <a:tabLst>
                <a:tab pos="536575" algn="l"/>
              </a:tabLst>
            </a:pPr>
            <a:r>
              <a:rPr lang="en-US" sz="1800" dirty="0"/>
              <a:t>Thoughts?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78D964-D526-4389-89EC-9CDC3F2D1C76}"/>
              </a:ext>
            </a:extLst>
          </p:cNvPr>
          <p:cNvSpPr txBox="1">
            <a:spLocks/>
          </p:cNvSpPr>
          <p:nvPr/>
        </p:nvSpPr>
        <p:spPr>
          <a:xfrm>
            <a:off x="7093360" y="1668830"/>
            <a:ext cx="4965290" cy="4462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+------------------------+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+--------------Drop Ship---------------| Vendor Service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+------------------------+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M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anufacturer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A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uthorized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|Ownership|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S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igning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|Tracker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A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uthority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+--------------+---------+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               ^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               |  BRSKI-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V                                                     |   MASA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+--------+     +-------+     .............................|.........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       |     .                            |      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       |     .  +-----------+       +-----v-----+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|Pledge |     .  |           |       |      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|Pledge(-|     | Agent |     .  |   Join    |       | Domain    |  .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|callee) |     |       |     .  |   Proxy   |       | Registrar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&lt;-----&gt;.......&lt;--------&gt;...........&lt;-------&gt; (PKI RA)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BRSKI-AE/PUSH     |BRSKI-AE|          BRSKI-AE |      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       |     .  |           |       +-----+-----+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IDevID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|     |opt.   |     .  +-----------+         e.g. RFC7030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IDevID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|     .         +-----------------+------+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|or     |     .         | Key Infrastructure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LDevID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|     .         | (e.g., PKI Certificate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+--------+     +-------+     .         |       Authority)  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.         +------------------------+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.......................................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"Domain" components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Note: Join Proxy may be optional, depending on pledge-agent configuration or registrar discovery </a:t>
            </a:r>
          </a:p>
        </p:txBody>
      </p:sp>
    </p:spTree>
    <p:extLst>
      <p:ext uri="{BB962C8B-B14F-4D97-AF65-F5344CB8AC3E}">
        <p14:creationId xmlns:p14="http://schemas.microsoft.com/office/powerpoint/2010/main" val="25623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</a:t>
            </a:r>
            <a:br>
              <a:rPr lang="en-US" sz="3600" dirty="0"/>
            </a:br>
            <a:r>
              <a:rPr lang="en-US" sz="3600" dirty="0"/>
              <a:t>History of changes from version 02 to version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Discussion of open issues discovered in the currently applied YANG definitions: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YANG doctors were informed to have an early review on 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the enhanced voucher-request from RFC 8995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the enhancement of the assertion </a:t>
            </a:r>
            <a:r>
              <a:rPr lang="en-US" sz="2200" dirty="0" err="1"/>
              <a:t>enum</a:t>
            </a:r>
            <a:r>
              <a:rPr lang="en-US" sz="2200" dirty="0"/>
              <a:t> of the voucher to include new value agent-proximity (section 5.2) </a:t>
            </a:r>
            <a:r>
              <a:rPr lang="en-US" sz="2200" dirty="0">
                <a:sym typeface="Wingdings" panose="05000000000000000000" pitchFamily="2" charset="2"/>
              </a:rPr>
              <a:t> relates to RFC 8366bis discussion</a:t>
            </a:r>
          </a:p>
          <a:p>
            <a:pPr marL="216000" lvl="1" indent="0">
              <a:lnSpc>
                <a:spcPct val="100000"/>
              </a:lnSpc>
              <a:buNone/>
            </a:pPr>
            <a:r>
              <a:rPr lang="en-US" sz="2600" dirty="0">
                <a:sym typeface="Wingdings" panose="05000000000000000000" pitchFamily="2" charset="2"/>
              </a:rPr>
              <a:t>	</a:t>
            </a:r>
            <a:r>
              <a:rPr lang="en-US" sz="2200" dirty="0">
                <a:sym typeface="Wingdings" panose="05000000000000000000" pitchFamily="2" charset="2"/>
              </a:rPr>
              <a:t>No feedback received, yet</a:t>
            </a:r>
            <a:endParaRPr lang="en-US" sz="2200" dirty="0"/>
          </a:p>
          <a:p>
            <a:pPr lvl="1">
              <a:lnSpc>
                <a:spcPct val="100000"/>
              </a:lnSpc>
            </a:pPr>
            <a:r>
              <a:rPr lang="en-US" sz="2200" dirty="0"/>
              <a:t>YANG module for CSR (for the enrollment request): draft currently reuses </a:t>
            </a:r>
            <a:r>
              <a:rPr lang="en-US" sz="2200" dirty="0">
                <a:hlinkClick r:id="rId3"/>
              </a:rPr>
              <a:t>SZTP-CSR</a:t>
            </a:r>
            <a:r>
              <a:rPr lang="en-US" sz="2200" dirty="0"/>
              <a:t> defined sub module: turns out to be not possible as the complete module must be used. </a:t>
            </a:r>
            <a:br>
              <a:rPr lang="en-US" sz="2200" dirty="0"/>
            </a:br>
            <a:r>
              <a:rPr lang="en-US" sz="2200" dirty="0">
                <a:sym typeface="Wingdings" panose="05000000000000000000" pitchFamily="2" charset="2"/>
              </a:rPr>
              <a:t> Proposal provided on mailing list to define </a:t>
            </a:r>
            <a:r>
              <a:rPr lang="en-US" sz="2200" dirty="0" err="1">
                <a:sym typeface="Wingdings" panose="05000000000000000000" pitchFamily="2" charset="2"/>
              </a:rPr>
              <a:t>csr</a:t>
            </a:r>
            <a:r>
              <a:rPr lang="en-US" sz="2200" dirty="0">
                <a:sym typeface="Wingdings" panose="05000000000000000000" pitchFamily="2" charset="2"/>
              </a:rPr>
              <a:t> types independent of the embedding protocol as part of SZTP-CSR is currently discussed </a:t>
            </a: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4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</a:t>
            </a:r>
            <a:br>
              <a:rPr lang="en-US" sz="3600" dirty="0"/>
            </a:br>
            <a:r>
              <a:rPr lang="en-US" sz="3600" dirty="0"/>
              <a:t>Abstract view on use case 2 call 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5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F86640D-AE11-42BE-B204-3B6B90CF0AF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5E4CAA2F-5CA5-4A55-8662-964E288A2AAA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50377291-DE08-4D08-B2E6-94FB7203A8D5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04E8AA34-9617-4FC7-A48A-65262333966E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D9C02FAC-BC0B-411B-A274-D4C84A276C38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CFEACCE4-A967-4A28-86E7-B123BE6AD1B0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40523BF-1B46-4137-B4E9-D5AFF039883C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1520D9F5-01A1-47A4-8059-5E31A4441ED0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2254A128-DFE4-4D93-B387-0BFACE16ED95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5ADE55B2-CC76-4082-A648-316680D1371E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A45093-9AB3-4EC0-ADF8-2AF1549C6634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C9F4041-F23D-40B9-8457-D79A7DD4BBC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C14192-7C03-4567-BFDB-6946BBCC41BC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0" name="Object 90">
              <a:extLst>
                <a:ext uri="{FF2B5EF4-FFF2-40B4-BE49-F238E27FC236}">
                  <a16:creationId xmlns:a16="http://schemas.microsoft.com/office/drawing/2014/main" id="{C8A408FB-6BE5-46C2-80F3-A255F43772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834143E-C0ED-4805-B2FC-4360388B7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E262121-3F4D-497F-B226-15CF0C4E724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E449FD1C-1D41-4A49-A625-228A8A1B6BE9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CE7A72B7-C8F5-4CC3-8167-9F19E9608EA4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5348BBE6-C079-4B2F-B1DD-08078F7AD76D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B2C0E256-2506-4E2E-BF6B-41F588CC4D1B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F048EA1D-C705-4107-BB33-414DA5D92E41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5C45BF79-6390-4373-A75E-4502AE2B5BE1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EB56BEAE-A319-48D9-AACA-1D54506B91E7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3" name="Straight Connector 22">
            <a:extLst>
              <a:ext uri="{FF2B5EF4-FFF2-40B4-BE49-F238E27FC236}">
                <a16:creationId xmlns:a16="http://schemas.microsoft.com/office/drawing/2014/main" id="{F48CD196-B7A7-4393-B666-8D99628FF73B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4" name="Straight Connector 23">
            <a:extLst>
              <a:ext uri="{FF2B5EF4-FFF2-40B4-BE49-F238E27FC236}">
                <a16:creationId xmlns:a16="http://schemas.microsoft.com/office/drawing/2014/main" id="{87C455D5-1A07-4B20-A929-D17955C620B3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6856CB-C4C4-4E60-8AA0-EAB998E0536F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CAFCA02C-CCFB-4537-9E23-D6A778DFE9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D32EEB-C267-45AA-A71B-7FE721FBD398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8" name="Object 90">
              <a:extLst>
                <a:ext uri="{FF2B5EF4-FFF2-40B4-BE49-F238E27FC236}">
                  <a16:creationId xmlns:a16="http://schemas.microsoft.com/office/drawing/2014/main" id="{D4EBAB8E-5D01-4A1C-BFD5-959B540CB0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967192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15" name="Object 90">
                          <a:extLst>
                            <a:ext uri="{FF2B5EF4-FFF2-40B4-BE49-F238E27FC236}">
                              <a16:creationId xmlns:a16="http://schemas.microsoft.com/office/drawing/2014/main" id="{B6862FC3-1C67-4E5F-BB1C-4D9B2B2946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6D25E1F-8FA8-4F4A-8D69-A5248C24D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34" name="Straight Connector 33">
            <a:extLst>
              <a:ext uri="{FF2B5EF4-FFF2-40B4-BE49-F238E27FC236}">
                <a16:creationId xmlns:a16="http://schemas.microsoft.com/office/drawing/2014/main" id="{49F65C09-7C4B-455E-A2F8-ECE6B12EF643}"/>
              </a:ext>
            </a:extLst>
          </p:cNvPr>
          <p:cNvSpPr/>
          <p:nvPr/>
        </p:nvSpPr>
        <p:spPr>
          <a:xfrm>
            <a:off x="3694031" y="3906155"/>
            <a:ext cx="3575393" cy="1349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algn="ctr" hangingPunct="0"/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B157DC-ADE8-4255-A9D7-366E45CF6887}"/>
              </a:ext>
            </a:extLst>
          </p:cNvPr>
          <p:cNvSpPr txBox="1"/>
          <p:nvPr/>
        </p:nvSpPr>
        <p:spPr>
          <a:xfrm>
            <a:off x="4300079" y="3556708"/>
            <a:ext cx="1910924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Read device 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serial number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20F8A89C-CDD4-4DE9-AF75-73CA7C75C12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545D4BD5-DA22-4FB8-B353-222F8006540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A11B6439-25EC-457B-987C-032FDDD91BB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6D90242A-FE35-4040-B440-9C9CC4165C2F}"/>
              </a:ext>
            </a:extLst>
          </p:cNvPr>
          <p:cNvSpPr/>
          <p:nvPr/>
        </p:nvSpPr>
        <p:spPr>
          <a:xfrm>
            <a:off x="3694031" y="4607694"/>
            <a:ext cx="3575393" cy="1349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algn="ctr" hangingPunct="0"/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21B94272-39D0-459E-A5E4-6AB39D337C67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8D21D881-0F1F-457E-831E-AEC844063A6F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939D3FEB-941F-48EC-A8E3-F401BCCF68D9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6D0B85FA-A016-4D1B-AFF3-F43DB8F69D13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03EEEFA1-8A16-4EC3-997C-4C02911E02C0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C2AB93AA-E8A3-4079-BF92-9C2C5C538F80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3" name="Straight Connector 22">
            <a:extLst>
              <a:ext uri="{FF2B5EF4-FFF2-40B4-BE49-F238E27FC236}">
                <a16:creationId xmlns:a16="http://schemas.microsoft.com/office/drawing/2014/main" id="{3C2BFC30-0D38-457B-B3CC-2E6D42F78EF4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4" name="Straight Connector 23">
            <a:extLst>
              <a:ext uri="{FF2B5EF4-FFF2-40B4-BE49-F238E27FC236}">
                <a16:creationId xmlns:a16="http://schemas.microsoft.com/office/drawing/2014/main" id="{0F063C06-E5DE-4AF1-91BF-D8F3068340CE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CD3C3C80-B8DC-45E4-A3A6-483066925379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6540BB-270F-4A3E-B6A4-F010CC67F364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A5E30634-6DFD-43A0-860E-2B41D773D4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FF232A-F442-4905-BD7C-823665572EB9}"/>
              </a:ext>
            </a:extLst>
          </p:cNvPr>
          <p:cNvSpPr txBox="1"/>
          <p:nvPr/>
        </p:nvSpPr>
        <p:spPr>
          <a:xfrm>
            <a:off x="4281361" y="4258247"/>
            <a:ext cx="2562705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Alternatively: scan 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QR Code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022871-AD98-47C9-A58A-F8BBEB320B33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30" name="Object 90">
              <a:extLst>
                <a:ext uri="{FF2B5EF4-FFF2-40B4-BE49-F238E27FC236}">
                  <a16:creationId xmlns:a16="http://schemas.microsoft.com/office/drawing/2014/main" id="{5BF8339B-1191-455B-B609-BCFDD1C3F1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C933BD-EFE1-477B-9224-F9E1FBC7E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6CA2C8FB-D84C-4A03-BAA1-E01EB7BBCD0D}"/>
              </a:ext>
            </a:extLst>
          </p:cNvPr>
          <p:cNvSpPr/>
          <p:nvPr/>
        </p:nvSpPr>
        <p:spPr>
          <a:xfrm>
            <a:off x="3694031" y="3906155"/>
            <a:ext cx="3575393" cy="1349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algn="ctr" hangingPunct="0"/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A4B54A-CD5D-45D6-B5C1-90D90375333D}"/>
              </a:ext>
            </a:extLst>
          </p:cNvPr>
          <p:cNvSpPr txBox="1"/>
          <p:nvPr/>
        </p:nvSpPr>
        <p:spPr>
          <a:xfrm>
            <a:off x="4300079" y="3556708"/>
            <a:ext cx="1910924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Read device 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serial number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3F82A60D-6FD3-4CF2-85A6-F892EAE0344E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FDA7F346-7CD1-4804-B58B-B1CE3625DEC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1A32819-B10B-4592-9882-7089534B4F6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6EF66202-0F53-4C57-AFBF-D317BB43A211}"/>
              </a:ext>
            </a:extLst>
          </p:cNvPr>
          <p:cNvCxnSpPr>
            <a:cxnSpLocks/>
            <a:endCxn id="3" idx="0"/>
          </p:cNvCxnSpPr>
          <p:nvPr/>
        </p:nvCxnSpPr>
        <p:spPr>
          <a:xfrm rot="16200000" flipV="1">
            <a:off x="5482925" y="1426435"/>
            <a:ext cx="76193" cy="4767698"/>
          </a:xfrm>
          <a:prstGeom prst="curvedConnector3">
            <a:avLst>
              <a:gd name="adj1" fmla="val 462857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7DC694A-B6E4-4AD1-A93C-099A99FB87DF}"/>
              </a:ext>
            </a:extLst>
          </p:cNvPr>
          <p:cNvGrpSpPr/>
          <p:nvPr/>
        </p:nvGrpSpPr>
        <p:grpSpPr>
          <a:xfrm>
            <a:off x="4368880" y="4008420"/>
            <a:ext cx="1496423" cy="688781"/>
            <a:chOff x="3864600" y="4269600"/>
            <a:chExt cx="1237320" cy="56952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4101FE8-269E-4D68-BB59-A783D15FC101}"/>
                </a:ext>
              </a:extLst>
            </p:cNvPr>
            <p:cNvSpPr/>
            <p:nvPr/>
          </p:nvSpPr>
          <p:spPr>
            <a:xfrm>
              <a:off x="3864600" y="4269600"/>
              <a:ext cx="1237320" cy="569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420E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1DE5F03-0748-474D-A70A-26B5F147FDEA}"/>
                </a:ext>
              </a:extLst>
            </p:cNvPr>
            <p:cNvSpPr/>
            <p:nvPr/>
          </p:nvSpPr>
          <p:spPr>
            <a:xfrm>
              <a:off x="3983040" y="4312800"/>
              <a:ext cx="1046880" cy="4406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AECF00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r>
                <a:rPr lang="en-CA" sz="726">
                  <a:latin typeface="Hack" pitchFamily="17"/>
                  <a:ea typeface="DejaVu Sans" pitchFamily="2"/>
                  <a:cs typeface="FreeSans" pitchFamily="2"/>
                </a:rPr>
                <a:t>SN: 1234</a:t>
              </a:r>
            </a:p>
            <a:p>
              <a:pPr hangingPunct="0"/>
              <a:r>
                <a:rPr lang="en-CA" sz="726">
                  <a:latin typeface="Hack" pitchFamily="17"/>
                  <a:ea typeface="DejaVu Sans" pitchFamily="2"/>
                  <a:cs typeface="FreeSans" pitchFamily="2"/>
                </a:rPr>
                <a:t>2021-04-16</a:t>
              </a:r>
            </a:p>
          </p:txBody>
        </p:sp>
      </p:grp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52F2745D-1A96-46C5-8EA8-FC7B3BB5515A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4114B1BF-17F9-4CAD-93B8-AAACC3DF752C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7B9BDBBB-6A0D-47B6-9A6B-DA7A7F0A0A0D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6403B67E-CC59-426C-8915-9C9C3AD23EAB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8A37E7B-9913-4864-999C-C3E2346F2F7A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A4BC72F1-4299-40F6-AC91-A0082A040CE1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CAD19A1B-16C8-48DD-BDF4-5BAABA19BF9C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1F1419A6-4814-4651-8F9D-B895DFD87ABE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418EF4EA-2EBB-4823-AD52-BC7EBDEDEC2F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106C6C-2225-42E1-BF33-7EB2AAC10D8F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2D59EF6-74E9-4193-BC14-36B8C0E54E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AE858E-9628-4E9C-AA21-5D7DA58533DB}"/>
              </a:ext>
            </a:extLst>
          </p:cNvPr>
          <p:cNvSpPr txBox="1"/>
          <p:nvPr/>
        </p:nvSpPr>
        <p:spPr>
          <a:xfrm>
            <a:off x="3361334" y="3153295"/>
            <a:ext cx="3720132" cy="752008"/>
          </a:xfrm>
          <a:prstGeom prst="rect">
            <a:avLst/>
          </a:prstGeom>
          <a:noFill/>
          <a:ln>
            <a:noFill/>
          </a:ln>
        </p:spPr>
        <p:txBody>
          <a:bodyPr wrap="square" lIns="108847" tIns="54423" rIns="108847" bIns="54423" anchorCtr="0" compatLnSpc="0">
            <a:spAutoFit/>
          </a:bodyPr>
          <a:lstStyle/>
          <a:p>
            <a:pPr algn="ctr" hangingPunct="0"/>
            <a:r>
              <a:rPr lang="en-CA" sz="2177" dirty="0" err="1">
                <a:latin typeface="Liberation Sans" pitchFamily="18"/>
                <a:ea typeface="DejaVu Sans" pitchFamily="2"/>
                <a:cs typeface="FreeSans" pitchFamily="2"/>
              </a:rPr>
              <a:t>LDevID</a:t>
            </a: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 EE (Reg); 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agent-signed-data in JOSE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85ADEEE-6321-453D-9D8A-C91B19C48465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1" name="Object 90">
              <a:extLst>
                <a:ext uri="{FF2B5EF4-FFF2-40B4-BE49-F238E27FC236}">
                  <a16:creationId xmlns:a16="http://schemas.microsoft.com/office/drawing/2014/main" id="{6D944B25-7195-4F91-8A68-8A37371532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6787F54-1000-48FC-B6F7-5CDC84E76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F1ADAB1D-1EAD-4715-A947-2C09939D32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2D82912-A4BC-4D3B-A94F-BF3E37BA576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2742</Words>
  <Characters>0</Characters>
  <Application>Microsoft Office PowerPoint</Application>
  <DocSecurity>0</DocSecurity>
  <PresentationFormat>Widescreen</PresentationFormat>
  <Lines>0</Lines>
  <Paragraphs>403</Paragraphs>
  <Slides>36</Slides>
  <Notes>35</Notes>
  <HiddenSlides>7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Hack</vt:lpstr>
      <vt:lpstr>Liberation Sans</vt:lpstr>
      <vt:lpstr>Office Theme</vt:lpstr>
      <vt:lpstr>Visio</vt:lpstr>
      <vt:lpstr>Update on BRSKI-AE –  Support for asynchronous enrollment</vt:lpstr>
      <vt:lpstr>Problem to solve</vt:lpstr>
      <vt:lpstr>BRSKI-AE Status History of (main) changes from version 01 to version 02</vt:lpstr>
      <vt:lpstr>BRSKI-AE Status History of changes from version 02 to version 03</vt:lpstr>
      <vt:lpstr>BRSKI-AE Abstract view on use case 2 call flow</vt:lpstr>
      <vt:lpstr>First Trip</vt:lpstr>
      <vt:lpstr>First Trip</vt:lpstr>
      <vt:lpstr>First Trip</vt:lpstr>
      <vt:lpstr>First Trip</vt:lpstr>
      <vt:lpstr>First Trip</vt:lpstr>
      <vt:lpstr>First Trip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Second Trip</vt:lpstr>
      <vt:lpstr>Second Trip</vt:lpstr>
      <vt:lpstr>Second Trip</vt:lpstr>
      <vt:lpstr>BRSKI-AE, Use Case 2 Verification of agent-proximity</vt:lpstr>
      <vt:lpstr>Discussion: Open issues</vt:lpstr>
      <vt:lpstr>Discussion: Further draft handling</vt:lpstr>
      <vt:lpstr>Next Steps</vt:lpstr>
      <vt:lpstr>Backup</vt:lpstr>
      <vt:lpstr>BRSKI-AE, Use Case 2 Abstract Protocol Overview</vt:lpstr>
      <vt:lpstr>Old slides (IETF 110)</vt:lpstr>
      <vt:lpstr>BRSKI-AE Status, Use Case 2 Trust Establishment (Pledge/Pledge-agent/Registrar)</vt:lpstr>
      <vt:lpstr>BRSKI-AE Status, Use Case 2 Trust Establishment (Pledge/Pledge-agent/Registrar)</vt:lpstr>
      <vt:lpstr>BRSKI-AE Status, Use Case 2 Trust Establishment (Pledge/Pledge-agent/Registrar)</vt:lpstr>
      <vt:lpstr>BRSKI-AE Status, Use Case 2 Trust Establishment (Pledge/Pledge-agent/Registrar), cont.</vt:lpstr>
      <vt:lpstr>BRSKI-AE Status, Use Case 2 Pledge endpoints, content types, and objects</vt:lpstr>
      <vt:lpstr>BRSKI-AE Status, Use Case 2 Terminology discussion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BRSKI-AE –  Support for asynchronous enrollment</dc:title>
  <dc:creator>Fries, Steffen (CT RDA ITS)</dc:creator>
  <cp:lastModifiedBy>Fries, Steffen (T RDA CST)</cp:lastModifiedBy>
  <cp:revision>230</cp:revision>
  <dcterms:modified xsi:type="dcterms:W3CDTF">2021-07-21T09:39:22Z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2021-07-21T09:39:22Z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