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6523400-4DAF-4470-A193-BC6C3783F3A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03BE8CC-254C-480D-AC2E-C25208A0D9CC}" type="slidenum">
              <a:rPr b="0" lang="en-US" sz="1200" spc="-1" strike="noStrike">
                <a:latin typeface="Times New Roman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731A01-94B4-4E72-B1B9-86355DF05AAB}" type="slidenum">
              <a:rPr b="0" lang="en-US" sz="1200" spc="-1" strike="noStrike">
                <a:latin typeface="Times New Roman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448A01A-650B-4F67-994D-A9349635E73D}" type="slidenum">
              <a:rPr b="0" lang="en-US" sz="1200" spc="-1" strike="noStrike">
                <a:latin typeface="Times New Roman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1F67CA5-99BE-41C7-AD91-C3D9FAF3E26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Steffen </a:t>
            </a: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Fries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4FDCD97-5115-4F82-B8D3-6F7DAE8CC4D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3EFAE96-17AE-45E2-AFE5-66804F92449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9D8EAE-3495-4BC0-87C3-F825E52C27A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10400" y="478800"/>
            <a:ext cx="9863640" cy="575640"/>
          </a:xfrm>
          <a:prstGeom prst="rect">
            <a:avLst/>
          </a:prstGeom>
        </p:spPr>
        <p:txBody>
          <a:bodyPr lIns="0" rIns="324000" tIns="0" bIns="14400">
            <a:noAutofit/>
          </a:bodyPr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009999"/>
                </a:solid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11120" y="1414800"/>
            <a:ext cx="7198920" cy="475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1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180000" indent="-179640">
              <a:lnSpc>
                <a:spcPct val="110000"/>
              </a:lnSpc>
              <a:spcAft>
                <a:spcPts val="300"/>
              </a:spcAft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360000" indent="-179640">
              <a:lnSpc>
                <a:spcPct val="110000"/>
              </a:lnSpc>
              <a:spcAft>
                <a:spcPts val="300"/>
              </a:spcAft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540000" indent="-179640">
              <a:lnSpc>
                <a:spcPct val="110000"/>
              </a:lnSpc>
              <a:spcAft>
                <a:spcPts val="300"/>
              </a:spcAft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720000" indent="-179640">
              <a:lnSpc>
                <a:spcPct val="110000"/>
              </a:lnSpc>
              <a:spcAft>
                <a:spcPts val="300"/>
              </a:spcAft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900000" indent="-179640">
              <a:lnSpc>
                <a:spcPct val="110000"/>
              </a:lnSpc>
              <a:spcAft>
                <a:spcPts val="300"/>
              </a:spcAft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1080000" indent="-179640">
              <a:lnSpc>
                <a:spcPct val="110000"/>
              </a:lnSpc>
              <a:spcAft>
                <a:spcPts val="300"/>
              </a:spcAft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7" marL="1260000" indent="-179640">
              <a:lnSpc>
                <a:spcPct val="110000"/>
              </a:lnSpc>
              <a:spcAft>
                <a:spcPts val="300"/>
              </a:spcAft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Eighth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8" marL="1440000" indent="-179640">
              <a:lnSpc>
                <a:spcPct val="110000"/>
              </a:lnSpc>
              <a:spcAft>
                <a:spcPts val="300"/>
              </a:spcAft>
              <a:buClr>
                <a:srgbClr val="009999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Ninth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Siemens Logo" descr=""/>
          <p:cNvPicPr/>
          <p:nvPr/>
        </p:nvPicPr>
        <p:blipFill>
          <a:blip r:embed="rId2"/>
          <a:stretch/>
        </p:blipFill>
        <p:spPr>
          <a:xfrm>
            <a:off x="10635120" y="6418800"/>
            <a:ext cx="1151640" cy="1828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anima-wg/anima-brski-async-enrol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9960" y="770760"/>
            <a:ext cx="11683800" cy="1588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7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Update on BRSKI-AE: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Alternative Enrollment Protocols in BRSKI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32720" y="2359800"/>
            <a:ext cx="11471040" cy="4158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draft-ietf-anima-brski-async-enroll-05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von Oheimb, Steffen Fries, Hendrik Brockhaus, Elliot Lear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David von Oheimb (Ed.)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IETF 113 – ANIMA Working Group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023560" y="1835640"/>
            <a:ext cx="2717640" cy="48243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1997640" y="2601000"/>
            <a:ext cx="2777760" cy="1327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2369880" y="2429280"/>
            <a:ext cx="2102040" cy="32904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TLS with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provisional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accept of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registrar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2369880" y="3859560"/>
            <a:ext cx="2102040" cy="182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Accept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regist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rar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certif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4790520" y="1826640"/>
            <a:ext cx="5879520" cy="483336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2232000" y="3024000"/>
            <a:ext cx="252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2198520" y="2838240"/>
            <a:ext cx="25632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Voucher-request {S/N, reg-cert,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 flipH="1">
            <a:off x="2263320" y="3822840"/>
            <a:ext cx="24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"/>
          <p:cNvSpPr/>
          <p:nvPr/>
        </p:nvSpPr>
        <p:spPr>
          <a:xfrm>
            <a:off x="5352120" y="2267640"/>
            <a:ext cx="18219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Verification of pledge signature and IDevID (pledge)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 flipV="1">
            <a:off x="5580360" y="3177720"/>
            <a:ext cx="508464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1"/>
          <p:cNvSpPr/>
          <p:nvPr/>
        </p:nvSpPr>
        <p:spPr>
          <a:xfrm>
            <a:off x="6446880" y="3008880"/>
            <a:ext cx="307152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Voucher-request {prior-signed-voucher,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0" name="CustomShape 12"/>
          <p:cNvSpPr/>
          <p:nvPr/>
        </p:nvSpPr>
        <p:spPr>
          <a:xfrm rot="16200000">
            <a:off x="10170720" y="2589840"/>
            <a:ext cx="17985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Verification „reg-cert“ in prior-signed-voucher</a:t>
            </a:r>
            <a:endParaRPr b="0" lang="en-US" sz="800" spc="-1" strike="noStrike">
              <a:latin typeface="Arial"/>
            </a:endParaRPr>
          </a:p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Issues voucher with assertion proximity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CustomShape 13"/>
          <p:cNvSpPr/>
          <p:nvPr/>
        </p:nvSpPr>
        <p:spPr>
          <a:xfrm flipH="1" flipV="1">
            <a:off x="4794480" y="3725280"/>
            <a:ext cx="584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"/>
          <p:cNvSpPr/>
          <p:nvPr/>
        </p:nvSpPr>
        <p:spPr>
          <a:xfrm>
            <a:off x="6646320" y="3529080"/>
            <a:ext cx="213192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3" name="CustomShape 15"/>
          <p:cNvSpPr/>
          <p:nvPr/>
        </p:nvSpPr>
        <p:spPr>
          <a:xfrm>
            <a:off x="2157840" y="3646080"/>
            <a:ext cx="251712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4" name="CustomShape 16"/>
          <p:cNvSpPr/>
          <p:nvPr/>
        </p:nvSpPr>
        <p:spPr>
          <a:xfrm>
            <a:off x="1449360" y="1585800"/>
            <a:ext cx="913680" cy="5328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Pledge (caller)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CustomShape 17"/>
          <p:cNvSpPr/>
          <p:nvPr/>
        </p:nvSpPr>
        <p:spPr>
          <a:xfrm>
            <a:off x="3658320" y="1585800"/>
            <a:ext cx="1823760" cy="5270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</a:rPr>
              <a:t>Domain Registrar, </a:t>
            </a:r>
            <a:r>
              <a:rPr b="0" lang="en-US" sz="1350" spc="-1" strike="noStrike">
                <a:solidFill>
                  <a:srgbClr val="ff860d"/>
                </a:solidFill>
                <a:latin typeface="Calibri"/>
              </a:rPr>
              <a:t>RA /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</a:rPr>
              <a:t>LRA / enrollment</a:t>
            </a:r>
            <a:r>
              <a:rPr b="1" lang="en-US" sz="1350" spc="-1" strike="noStrike">
                <a:solidFill>
                  <a:srgbClr val="ffa6a6"/>
                </a:solidFill>
                <a:latin typeface="Calibri"/>
              </a:rPr>
              <a:t> </a:t>
            </a:r>
            <a:r>
              <a:rPr b="1" lang="en-US" sz="1350" spc="-1" strike="noStrike">
                <a:solidFill>
                  <a:srgbClr val="ff860d"/>
                </a:solidFill>
                <a:latin typeface="Calibri"/>
              </a:rPr>
              <a:t>proxy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8591760" y="1585800"/>
            <a:ext cx="608760" cy="5490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</a:rPr>
              <a:t>PKI</a:t>
            </a:r>
            <a:br/>
            <a:r>
              <a:rPr b="0" lang="en-US" sz="1350" spc="-1" strike="noStrike">
                <a:solidFill>
                  <a:srgbClr val="ffffff"/>
                </a:solidFill>
                <a:latin typeface="Calibri"/>
              </a:rPr>
              <a:t>CA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10209600" y="1585800"/>
            <a:ext cx="913680" cy="5328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MASA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20"/>
          <p:cNvSpPr/>
          <p:nvPr/>
        </p:nvSpPr>
        <p:spPr>
          <a:xfrm>
            <a:off x="2178000" y="5502240"/>
            <a:ext cx="196200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Certification request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(self-contained)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9" name="CustomShape 21"/>
          <p:cNvSpPr/>
          <p:nvPr/>
        </p:nvSpPr>
        <p:spPr>
          <a:xfrm>
            <a:off x="2025360" y="5817960"/>
            <a:ext cx="272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2"/>
          <p:cNvSpPr/>
          <p:nvPr/>
        </p:nvSpPr>
        <p:spPr>
          <a:xfrm>
            <a:off x="4755960" y="2131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3"/>
          <p:cNvSpPr/>
          <p:nvPr/>
        </p:nvSpPr>
        <p:spPr>
          <a:xfrm>
            <a:off x="8895960" y="2131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4"/>
          <p:cNvSpPr/>
          <p:nvPr/>
        </p:nvSpPr>
        <p:spPr>
          <a:xfrm flipH="1">
            <a:off x="2023560" y="4847400"/>
            <a:ext cx="272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5"/>
          <p:cNvSpPr/>
          <p:nvPr/>
        </p:nvSpPr>
        <p:spPr>
          <a:xfrm>
            <a:off x="2113560" y="5917680"/>
            <a:ext cx="2563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Certification response (LDevID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cert)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4" name="CustomShape 26"/>
          <p:cNvSpPr/>
          <p:nvPr/>
        </p:nvSpPr>
        <p:spPr>
          <a:xfrm>
            <a:off x="2372400" y="1611360"/>
            <a:ext cx="1301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5680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IDevID</a:t>
            </a:r>
            <a:endParaRPr b="0" lang="en-US" sz="800" spc="-1" strike="noStrike">
              <a:latin typeface="Arial"/>
            </a:endParaRPr>
          </a:p>
          <a:p>
            <a:pPr marL="85680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Manufacturer trust anchor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27"/>
          <p:cNvSpPr/>
          <p:nvPr/>
        </p:nvSpPr>
        <p:spPr>
          <a:xfrm>
            <a:off x="5445360" y="1651320"/>
            <a:ext cx="1569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LDevID (Reg)</a:t>
            </a:r>
            <a:endParaRPr b="0" lang="en-US" sz="800" spc="-1" strike="noStrike">
              <a:latin typeface="Arial"/>
            </a:endParaRPr>
          </a:p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IDevID Cert CA</a:t>
            </a:r>
            <a:endParaRPr b="0" lang="en-US" sz="800" spc="-1" strike="noStrike">
              <a:latin typeface="Arial"/>
            </a:endParaRPr>
          </a:p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S/N Pledge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28"/>
          <p:cNvSpPr/>
          <p:nvPr/>
        </p:nvSpPr>
        <p:spPr>
          <a:xfrm>
            <a:off x="9164160" y="1651320"/>
            <a:ext cx="100980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PKI CA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>
            <a:off x="11123640" y="1611360"/>
            <a:ext cx="97776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MASA credentials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8" name="Picture 170" descr=""/>
          <p:cNvPicPr/>
          <p:nvPr/>
        </p:nvPicPr>
        <p:blipFill>
          <a:blip r:embed="rId1"/>
          <a:stretch/>
        </p:blipFill>
        <p:spPr>
          <a:xfrm>
            <a:off x="10173240" y="3469320"/>
            <a:ext cx="285480" cy="595440"/>
          </a:xfrm>
          <a:prstGeom prst="rect">
            <a:avLst/>
          </a:prstGeom>
          <a:ln w="0">
            <a:noFill/>
          </a:ln>
        </p:spPr>
      </p:pic>
      <p:sp>
        <p:nvSpPr>
          <p:cNvPr id="159" name="Line 30"/>
          <p:cNvSpPr/>
          <p:nvPr/>
        </p:nvSpPr>
        <p:spPr>
          <a:xfrm>
            <a:off x="1828440" y="4341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1"/>
          <p:cNvSpPr/>
          <p:nvPr/>
        </p:nvSpPr>
        <p:spPr>
          <a:xfrm>
            <a:off x="169200" y="2639880"/>
            <a:ext cx="732960" cy="10645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Initial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steps: Voucher request/response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handling as in BRSKI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32"/>
          <p:cNvSpPr/>
          <p:nvPr/>
        </p:nvSpPr>
        <p:spPr>
          <a:xfrm>
            <a:off x="172800" y="4522320"/>
            <a:ext cx="1267200" cy="8218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Adapted step: Application of alternative enrollment protocol (e.g., Lightweight CMP)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2" name="Picture 177" descr=""/>
          <p:cNvPicPr/>
          <p:nvPr/>
        </p:nvPicPr>
        <p:blipFill>
          <a:blip r:embed="rId2"/>
          <a:stretch/>
        </p:blipFill>
        <p:spPr>
          <a:xfrm>
            <a:off x="1928160" y="3559680"/>
            <a:ext cx="285480" cy="59544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178" descr=""/>
          <p:cNvPicPr/>
          <p:nvPr/>
        </p:nvPicPr>
        <p:blipFill>
          <a:blip r:embed="rId3"/>
          <a:stretch/>
        </p:blipFill>
        <p:spPr>
          <a:xfrm>
            <a:off x="1522800" y="2416680"/>
            <a:ext cx="694080" cy="70164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179" descr=""/>
          <p:cNvPicPr/>
          <p:nvPr/>
        </p:nvPicPr>
        <p:blipFill>
          <a:blip r:embed="rId4"/>
          <a:stretch/>
        </p:blipFill>
        <p:spPr>
          <a:xfrm>
            <a:off x="4848840" y="2836080"/>
            <a:ext cx="790920" cy="76068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33"/>
          <p:cNvSpPr/>
          <p:nvPr/>
        </p:nvSpPr>
        <p:spPr>
          <a:xfrm>
            <a:off x="2042280" y="4449240"/>
            <a:ext cx="25632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Request 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6" name="CustomShape 34"/>
          <p:cNvSpPr/>
          <p:nvPr/>
        </p:nvSpPr>
        <p:spPr>
          <a:xfrm>
            <a:off x="2025360" y="4626000"/>
            <a:ext cx="272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5"/>
          <p:cNvSpPr/>
          <p:nvPr/>
        </p:nvSpPr>
        <p:spPr>
          <a:xfrm>
            <a:off x="2042280" y="4660920"/>
            <a:ext cx="25632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36"/>
          <p:cNvSpPr/>
          <p:nvPr/>
        </p:nvSpPr>
        <p:spPr>
          <a:xfrm flipH="1">
            <a:off x="2023560" y="6121800"/>
            <a:ext cx="272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7"/>
          <p:cNvSpPr/>
          <p:nvPr/>
        </p:nvSpPr>
        <p:spPr>
          <a:xfrm flipH="1">
            <a:off x="2023560" y="5347440"/>
            <a:ext cx="272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8"/>
          <p:cNvSpPr/>
          <p:nvPr/>
        </p:nvSpPr>
        <p:spPr>
          <a:xfrm>
            <a:off x="2042280" y="4949280"/>
            <a:ext cx="25632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Request certificate attributes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1" name="CustomShape 39"/>
          <p:cNvSpPr/>
          <p:nvPr/>
        </p:nvSpPr>
        <p:spPr>
          <a:xfrm>
            <a:off x="2025360" y="5126040"/>
            <a:ext cx="272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0"/>
          <p:cNvSpPr/>
          <p:nvPr/>
        </p:nvSpPr>
        <p:spPr>
          <a:xfrm>
            <a:off x="2042280" y="5160960"/>
            <a:ext cx="256320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Certificate attributes (opt.)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73" name="Picture 188" descr=""/>
          <p:cNvPicPr/>
          <p:nvPr/>
        </p:nvPicPr>
        <p:blipFill>
          <a:blip r:embed="rId5"/>
          <a:stretch/>
        </p:blipFill>
        <p:spPr>
          <a:xfrm>
            <a:off x="1655280" y="5452560"/>
            <a:ext cx="486000" cy="528120"/>
          </a:xfrm>
          <a:prstGeom prst="rect">
            <a:avLst/>
          </a:prstGeom>
          <a:ln w="0">
            <a:noFill/>
          </a:ln>
        </p:spPr>
      </p:pic>
      <p:sp>
        <p:nvSpPr>
          <p:cNvPr id="174" name="CustomShape 41"/>
          <p:cNvSpPr/>
          <p:nvPr/>
        </p:nvSpPr>
        <p:spPr>
          <a:xfrm>
            <a:off x="1672920" y="6000480"/>
            <a:ext cx="324360" cy="23976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Graphic 190" descr=""/>
          <p:cNvPicPr/>
          <p:nvPr/>
        </p:nvPicPr>
        <p:blipFill>
          <a:blip r:embed="rId6"/>
          <a:stretch/>
        </p:blipFill>
        <p:spPr>
          <a:xfrm>
            <a:off x="1672920" y="5961240"/>
            <a:ext cx="309960" cy="309960"/>
          </a:xfrm>
          <a:prstGeom prst="rect">
            <a:avLst/>
          </a:prstGeom>
          <a:ln w="0">
            <a:noFill/>
          </a:ln>
        </p:spPr>
      </p:pic>
      <p:pic>
        <p:nvPicPr>
          <p:cNvPr id="176" name="Graphic 191" descr=""/>
          <p:cNvPicPr/>
          <p:nvPr/>
        </p:nvPicPr>
        <p:blipFill>
          <a:blip r:embed="rId7"/>
          <a:stretch/>
        </p:blipFill>
        <p:spPr>
          <a:xfrm>
            <a:off x="8944560" y="5963400"/>
            <a:ext cx="309960" cy="309960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42"/>
          <p:cNvSpPr/>
          <p:nvPr/>
        </p:nvSpPr>
        <p:spPr>
          <a:xfrm>
            <a:off x="1045080" y="6340320"/>
            <a:ext cx="104040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Verification of LDevID cert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8" name="CustomShape 43"/>
          <p:cNvSpPr/>
          <p:nvPr/>
        </p:nvSpPr>
        <p:spPr>
          <a:xfrm>
            <a:off x="6300000" y="5486400"/>
            <a:ext cx="194400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Any remaining verification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of request and authorization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9" name="CustomShape 44"/>
          <p:cNvSpPr/>
          <p:nvPr/>
        </p:nvSpPr>
        <p:spPr>
          <a:xfrm>
            <a:off x="2025360" y="4179960"/>
            <a:ext cx="271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5"/>
          <p:cNvSpPr/>
          <p:nvPr/>
        </p:nvSpPr>
        <p:spPr>
          <a:xfrm>
            <a:off x="2673720" y="3997440"/>
            <a:ext cx="140184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Voucher-status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1" name="CustomShape 46"/>
          <p:cNvSpPr/>
          <p:nvPr/>
        </p:nvSpPr>
        <p:spPr>
          <a:xfrm>
            <a:off x="2025360" y="6534720"/>
            <a:ext cx="271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7"/>
          <p:cNvSpPr/>
          <p:nvPr/>
        </p:nvSpPr>
        <p:spPr>
          <a:xfrm>
            <a:off x="2673720" y="6316200"/>
            <a:ext cx="140184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Enrollment-status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3" name="CustomShape 48"/>
          <p:cNvSpPr/>
          <p:nvPr/>
        </p:nvSpPr>
        <p:spPr>
          <a:xfrm>
            <a:off x="7003440" y="1585800"/>
            <a:ext cx="592560" cy="5490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</a:rPr>
              <a:t>PKI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</a:rPr>
              <a:t>RA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84" name="CustomShape 49"/>
          <p:cNvSpPr/>
          <p:nvPr/>
        </p:nvSpPr>
        <p:spPr>
          <a:xfrm>
            <a:off x="7544160" y="1667520"/>
            <a:ext cx="100980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8496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PKI RA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5" name="Line 50"/>
          <p:cNvSpPr/>
          <p:nvPr/>
        </p:nvSpPr>
        <p:spPr>
          <a:xfrm>
            <a:off x="7291800" y="2139480"/>
            <a:ext cx="0" cy="453636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1"/>
          <p:cNvSpPr/>
          <p:nvPr/>
        </p:nvSpPr>
        <p:spPr>
          <a:xfrm>
            <a:off x="7297920" y="5833800"/>
            <a:ext cx="1598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2"/>
          <p:cNvSpPr/>
          <p:nvPr/>
        </p:nvSpPr>
        <p:spPr>
          <a:xfrm flipH="1" flipV="1">
            <a:off x="7288920" y="6113880"/>
            <a:ext cx="158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3"/>
          <p:cNvSpPr/>
          <p:nvPr/>
        </p:nvSpPr>
        <p:spPr>
          <a:xfrm>
            <a:off x="4041720" y="5490720"/>
            <a:ext cx="146628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Full / partial / no 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processing of request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CustomShape 54"/>
          <p:cNvSpPr/>
          <p:nvPr/>
        </p:nvSpPr>
        <p:spPr>
          <a:xfrm>
            <a:off x="4803120" y="4630680"/>
            <a:ext cx="249660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5"/>
          <p:cNvSpPr/>
          <p:nvPr/>
        </p:nvSpPr>
        <p:spPr>
          <a:xfrm flipH="1" flipV="1">
            <a:off x="4803120" y="4862880"/>
            <a:ext cx="247248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6"/>
          <p:cNvSpPr/>
          <p:nvPr/>
        </p:nvSpPr>
        <p:spPr>
          <a:xfrm>
            <a:off x="4771080" y="5136120"/>
            <a:ext cx="249660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7"/>
          <p:cNvSpPr/>
          <p:nvPr/>
        </p:nvSpPr>
        <p:spPr>
          <a:xfrm flipH="1" flipV="1">
            <a:off x="4795200" y="5343840"/>
            <a:ext cx="247248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58"/>
          <p:cNvSpPr/>
          <p:nvPr/>
        </p:nvSpPr>
        <p:spPr>
          <a:xfrm>
            <a:off x="600480" y="766800"/>
            <a:ext cx="9863640" cy="5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9"/>
          <p:cNvSpPr/>
          <p:nvPr/>
        </p:nvSpPr>
        <p:spPr>
          <a:xfrm flipV="1">
            <a:off x="4770720" y="4254120"/>
            <a:ext cx="5837760" cy="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0"/>
          <p:cNvSpPr/>
          <p:nvPr/>
        </p:nvSpPr>
        <p:spPr>
          <a:xfrm>
            <a:off x="7342560" y="4081680"/>
            <a:ext cx="115632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Device audit log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6" name="TextShape 61"/>
          <p:cNvSpPr txBox="1"/>
          <p:nvPr/>
        </p:nvSpPr>
        <p:spPr>
          <a:xfrm>
            <a:off x="838440" y="185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BRSKI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-AE: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abstr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act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proto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col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overvi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ew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CustomShape 62"/>
          <p:cNvSpPr/>
          <p:nvPr/>
        </p:nvSpPr>
        <p:spPr>
          <a:xfrm>
            <a:off x="72000" y="4320000"/>
            <a:ext cx="8280000" cy="1980000"/>
          </a:xfrm>
          <a:custGeom>
            <a:avLst/>
            <a:gdLst/>
            <a:ahLst/>
            <a:rect l="0" t="0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3"/>
          <p:cNvSpPr/>
          <p:nvPr/>
        </p:nvSpPr>
        <p:spPr>
          <a:xfrm>
            <a:off x="4771080" y="5828040"/>
            <a:ext cx="249660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4"/>
          <p:cNvSpPr/>
          <p:nvPr/>
        </p:nvSpPr>
        <p:spPr>
          <a:xfrm flipH="1" flipV="1">
            <a:off x="4795200" y="6096600"/>
            <a:ext cx="247248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BRS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KI-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AE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stat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us: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rece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nt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chan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ges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1825560"/>
            <a:ext cx="10397880" cy="4667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From draft version 04 to version 05: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After the split with BRSKI-PRM, David von Oheimb became the editor.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Streamline wording, consolidate terminology, improve grammar, etc.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Shift the emphasis towards supporting alternative enrollment protocols.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Update the title accordingly - preliminary change to be approved.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Move comments on EST and detailed application examples to informative annex.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Move the remaining text of section 3 as two new sub-sections of section 1.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fld id="{596E8DDD-EF51-480E-BD18-71614010B04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3/10/22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06A621-1AC5-4F2A-B0FC-305E071589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90720" y="1558080"/>
            <a:ext cx="10709280" cy="5130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Clarification of open issues stated in the draft (currently no open issues on the 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ANIMA git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):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Application of Lightweight CMP Profile: some details to be clarified/defined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90000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Whether to use /getcacerts or the caPubs and extraCerts fields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when further to-be-trusted (root CA) certificates and possibly other CA certs are needed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90000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Whether to use /getcertreqtemplate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 let the registrar modify the CRMF and use raVerified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90000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Specify the optional use of implicitConfirm as alternative to certConf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90000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Whether to specify the use of /p10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Application of EST with /fullCMC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Further updates to be circulated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WG review appreciated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PoC implementation ongoing –  </a:t>
            </a:r>
            <a:r>
              <a:rPr b="0" lang="en-US" sz="2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us you are interested in interop testing</a:t>
            </a: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990720" y="650880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fld id="{2E916544-2FBE-4289-AE02-A8BAE489E3B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3/10/22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763120" y="650880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E1CB73C-7857-4417-9AA4-3AC5B4635D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BRSKI-AE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status: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next steps</a:t>
            </a:r>
            <a:endParaRPr b="0" lang="de-DE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LibreOffice/7.0.4.2$Linux_X86_64 LibreOffice_project/00$Build-2</Application>
  <AppVersion>15.0000</AppVersion>
  <Pages>8</Pages>
  <Words>975</Words>
  <Characters>0</Characters>
  <CharactersWithSpaces>0</CharactersWithSpace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Fries, Steffen (CT RDA ITS)</dc:creator>
  <dc:description/>
  <dc:language>de-DE</dc:language>
  <cp:lastModifiedBy>David von Oheimb</cp:lastModifiedBy>
  <dcterms:modified xsi:type="dcterms:W3CDTF">2022-03-10T15:21:23Z</dcterms:modified>
  <cp:revision>261</cp:revision>
  <dc:subject/>
  <dc:title>Update on BRSKI-AE –  Support for asynchronous enrollment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HiddenSlides">
    <vt:i4>1</vt:i4>
  </property>
  <property fmtid="{D5CDD505-2E9C-101B-9397-08002B2CF9AE}" pid="5" name="MSIP_Label_6f75f480-7803-4ee9-bb54-84d0635fdbe7_ActionId">
    <vt:lpwstr>f72d7698-3ea9-48fe-94cb-c8aa85e6394a</vt:lpwstr>
  </property>
  <property fmtid="{D5CDD505-2E9C-101B-9397-08002B2CF9AE}" pid="6" name="MSIP_Label_6f75f480-7803-4ee9-bb54-84d0635fdbe7_ContentBits">
    <vt:lpwstr>0</vt:lpwstr>
  </property>
  <property fmtid="{D5CDD505-2E9C-101B-9397-08002B2CF9AE}" pid="7" name="MSIP_Label_6f75f480-7803-4ee9-bb54-84d0635fdbe7_Enabled">
    <vt:lpwstr>true</vt:lpwstr>
  </property>
  <property fmtid="{D5CDD505-2E9C-101B-9397-08002B2CF9AE}" pid="8" name="MSIP_Label_6f75f480-7803-4ee9-bb54-84d0635fdbe7_Method">
    <vt:lpwstr>Standard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etDate">
    <vt:lpwstr>2021-11-04T13:31:55Z</vt:lpwstr>
  </property>
  <property fmtid="{D5CDD505-2E9C-101B-9397-08002B2CF9AE}" pid="11" name="MSIP_Label_6f75f480-7803-4ee9-bb54-84d0635fdbe7_SiteId">
    <vt:lpwstr>38ae3bcd-9579-4fd4-adda-b42e1495d55a</vt:lpwstr>
  </property>
  <property fmtid="{D5CDD505-2E9C-101B-9397-08002B2CF9AE}" pid="12" name="Notes">
    <vt:i4>9</vt:i4>
  </property>
  <property fmtid="{D5CDD505-2E9C-101B-9397-08002B2CF9AE}" pid="13" name="PresentationFormat">
    <vt:lpwstr>Widescreen</vt:lpwstr>
  </property>
  <property fmtid="{D5CDD505-2E9C-101B-9397-08002B2CF9AE}" pid="14" name="Slides">
    <vt:i4>10</vt:i4>
  </property>
  <property fmtid="{D5CDD505-2E9C-101B-9397-08002B2CF9AE}" pid="15" name="_NewReviewCycle">
    <vt:lpwstr/>
  </property>
</Properties>
</file>