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6AC8F15-DB8F-42BD-8868-CB342D2A420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109C35-3521-4BD4-8732-474EF0EA2E3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DE5B07-F1DB-4D12-873F-EE849240DDA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D467CF-39DB-43BE-8766-EF6D8516F4A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18720" y="6472800"/>
            <a:ext cx="20325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032000" y="6472800"/>
            <a:ext cx="129528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2022-July-08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846720" y="6508800"/>
            <a:ext cx="126540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1016000" y="6472800"/>
            <a:ext cx="89928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C879CFB2-BD86-463D-9D34-CB507D9CAC3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2360" cy="15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70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9600" cy="415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draft-ietf-anima-brski-ae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-02</a:t>
            </a:r>
            <a:br/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200" b="1" u="sng" strike="noStrike" spc="-1">
                <a:solidFill>
                  <a:srgbClr val="0563C1"/>
                </a:solidFill>
                <a:uFillTx/>
                <a:latin typeface="FreeMono"/>
                <a:ea typeface="DejaVu Sans"/>
                <a:hlinkClick r:id="rId2"/>
              </a:rPr>
              <a:t>https://datatracker.ietf.org/doc/html/draft-ietf-anima-brski-ae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David von Oheimb (Ed.),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Hendrik Brockhaus, Eliot Lear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IETF 114 – ANIMA Working Group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000000" y="1502640"/>
            <a:ext cx="1658880" cy="483192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023560" y="1511640"/>
            <a:ext cx="2716200" cy="482292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1997640" y="2277000"/>
            <a:ext cx="2776320" cy="1325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69880" y="2105280"/>
            <a:ext cx="2100600" cy="32760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2369880" y="3535560"/>
            <a:ext cx="2100600" cy="18072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790520" y="1502640"/>
            <a:ext cx="4104360" cy="483192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7"/>
          <p:cNvSpPr/>
          <p:nvPr/>
        </p:nvSpPr>
        <p:spPr>
          <a:xfrm>
            <a:off x="2232000" y="2700000"/>
            <a:ext cx="2528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2198520" y="251424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 flipH="1">
            <a:off x="2261880" y="3498840"/>
            <a:ext cx="2496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5352120" y="1943640"/>
            <a:ext cx="182052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 flipV="1">
            <a:off x="5580360" y="2850840"/>
            <a:ext cx="508320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2"/>
          <p:cNvSpPr/>
          <p:nvPr/>
        </p:nvSpPr>
        <p:spPr>
          <a:xfrm>
            <a:off x="6446880" y="2684880"/>
            <a:ext cx="30700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 rot="16200000">
            <a:off x="10170360" y="2267640"/>
            <a:ext cx="179712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flipH="1" flipV="1">
            <a:off x="4793040" y="3398400"/>
            <a:ext cx="5843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5"/>
          <p:cNvSpPr/>
          <p:nvPr/>
        </p:nvSpPr>
        <p:spPr>
          <a:xfrm>
            <a:off x="6646320" y="3205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2157840" y="3322080"/>
            <a:ext cx="25156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1449360" y="1261800"/>
            <a:ext cx="912240" cy="5313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3600000" y="1261800"/>
            <a:ext cx="1880640" cy="5256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8591760" y="1261800"/>
            <a:ext cx="607320" cy="5475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10209600" y="1261800"/>
            <a:ext cx="912240" cy="5313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2178000" y="5178240"/>
            <a:ext cx="1960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025360" y="5493960"/>
            <a:ext cx="272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23"/>
          <p:cNvSpPr/>
          <p:nvPr/>
        </p:nvSpPr>
        <p:spPr>
          <a:xfrm>
            <a:off x="4755960" y="1807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8895960" y="1807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5"/>
          <p:cNvSpPr/>
          <p:nvPr/>
        </p:nvSpPr>
        <p:spPr>
          <a:xfrm flipH="1">
            <a:off x="2022120" y="4523400"/>
            <a:ext cx="2725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>
            <a:off x="2113560" y="559368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4" name="CustomShape 27"/>
          <p:cNvSpPr/>
          <p:nvPr/>
        </p:nvSpPr>
        <p:spPr>
          <a:xfrm>
            <a:off x="2372400" y="1287360"/>
            <a:ext cx="104688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>
              <a:latin typeface="Arial"/>
            </a:endParaRPr>
          </a:p>
          <a:p>
            <a:pPr marL="8568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5445360" y="1327320"/>
            <a:ext cx="15681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>
              <a:latin typeface="Arial"/>
            </a:endParaRPr>
          </a:p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9164160" y="1327320"/>
            <a:ext cx="1008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11123640" y="12873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8" name="Picture 170"/>
          <p:cNvPicPr/>
          <p:nvPr/>
        </p:nvPicPr>
        <p:blipFill>
          <a:blip r:embed="rId3"/>
          <a:stretch/>
        </p:blipFill>
        <p:spPr>
          <a:xfrm>
            <a:off x="10173240" y="3145320"/>
            <a:ext cx="284040" cy="594000"/>
          </a:xfrm>
          <a:prstGeom prst="rect">
            <a:avLst/>
          </a:prstGeom>
          <a:ln w="0">
            <a:noFill/>
          </a:ln>
        </p:spPr>
      </p:pic>
      <p:sp>
        <p:nvSpPr>
          <p:cNvPr id="119" name="Line 31"/>
          <p:cNvSpPr/>
          <p:nvPr/>
        </p:nvSpPr>
        <p:spPr>
          <a:xfrm>
            <a:off x="1828440" y="4017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2"/>
          <p:cNvSpPr/>
          <p:nvPr/>
        </p:nvSpPr>
        <p:spPr>
          <a:xfrm>
            <a:off x="169200" y="2315880"/>
            <a:ext cx="73152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1" name="CustomShape 33"/>
          <p:cNvSpPr/>
          <p:nvPr/>
        </p:nvSpPr>
        <p:spPr>
          <a:xfrm>
            <a:off x="172800" y="4198320"/>
            <a:ext cx="126576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Application of 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2" name="Picture 177"/>
          <p:cNvPicPr/>
          <p:nvPr/>
        </p:nvPicPr>
        <p:blipFill>
          <a:blip r:embed="rId3"/>
          <a:stretch/>
        </p:blipFill>
        <p:spPr>
          <a:xfrm>
            <a:off x="1928160" y="3235680"/>
            <a:ext cx="284040" cy="59400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178"/>
          <p:cNvPicPr/>
          <p:nvPr/>
        </p:nvPicPr>
        <p:blipFill>
          <a:blip r:embed="rId4"/>
          <a:stretch/>
        </p:blipFill>
        <p:spPr>
          <a:xfrm>
            <a:off x="1522800" y="2092680"/>
            <a:ext cx="692640" cy="7002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9"/>
          <p:cNvPicPr/>
          <p:nvPr/>
        </p:nvPicPr>
        <p:blipFill>
          <a:blip r:embed="rId5"/>
          <a:stretch/>
        </p:blipFill>
        <p:spPr>
          <a:xfrm>
            <a:off x="4848840" y="2512080"/>
            <a:ext cx="789480" cy="75924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34"/>
          <p:cNvSpPr/>
          <p:nvPr/>
        </p:nvSpPr>
        <p:spPr>
          <a:xfrm>
            <a:off x="2042280" y="412524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6" name="CustomShape 35"/>
          <p:cNvSpPr/>
          <p:nvPr/>
        </p:nvSpPr>
        <p:spPr>
          <a:xfrm>
            <a:off x="2025360" y="4302000"/>
            <a:ext cx="272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6"/>
          <p:cNvSpPr/>
          <p:nvPr/>
        </p:nvSpPr>
        <p:spPr>
          <a:xfrm>
            <a:off x="2042280" y="433692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8" name="CustomShape 37"/>
          <p:cNvSpPr/>
          <p:nvPr/>
        </p:nvSpPr>
        <p:spPr>
          <a:xfrm flipH="1">
            <a:off x="2022120" y="5797800"/>
            <a:ext cx="2725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8"/>
          <p:cNvSpPr/>
          <p:nvPr/>
        </p:nvSpPr>
        <p:spPr>
          <a:xfrm flipH="1">
            <a:off x="2022120" y="5023440"/>
            <a:ext cx="2725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>
            <a:off x="2042280" y="462528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1" name="CustomShape 40"/>
          <p:cNvSpPr/>
          <p:nvPr/>
        </p:nvSpPr>
        <p:spPr>
          <a:xfrm>
            <a:off x="2025360" y="4802040"/>
            <a:ext cx="272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1"/>
          <p:cNvSpPr/>
          <p:nvPr/>
        </p:nvSpPr>
        <p:spPr>
          <a:xfrm>
            <a:off x="2042280" y="4836960"/>
            <a:ext cx="25617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3" name="Picture 188"/>
          <p:cNvPicPr/>
          <p:nvPr/>
        </p:nvPicPr>
        <p:blipFill>
          <a:blip r:embed="rId6"/>
          <a:stretch/>
        </p:blipFill>
        <p:spPr>
          <a:xfrm>
            <a:off x="1655280" y="5128560"/>
            <a:ext cx="484560" cy="52668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42"/>
          <p:cNvSpPr/>
          <p:nvPr/>
        </p:nvSpPr>
        <p:spPr>
          <a:xfrm>
            <a:off x="1672920" y="5676480"/>
            <a:ext cx="322920" cy="23832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Graphic 190"/>
          <p:cNvPicPr/>
          <p:nvPr/>
        </p:nvPicPr>
        <p:blipFill>
          <a:blip r:embed="rId7"/>
          <a:stretch/>
        </p:blipFill>
        <p:spPr>
          <a:xfrm>
            <a:off x="1672920" y="563724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136" name="Graphic 191"/>
          <p:cNvPicPr/>
          <p:nvPr/>
        </p:nvPicPr>
        <p:blipFill>
          <a:blip r:embed="rId7"/>
          <a:stretch/>
        </p:blipFill>
        <p:spPr>
          <a:xfrm>
            <a:off x="8944560" y="5639400"/>
            <a:ext cx="308520" cy="30852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43"/>
          <p:cNvSpPr/>
          <p:nvPr/>
        </p:nvSpPr>
        <p:spPr>
          <a:xfrm>
            <a:off x="1045080" y="6016320"/>
            <a:ext cx="1038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8" name="CustomShape 44"/>
          <p:cNvSpPr/>
          <p:nvPr/>
        </p:nvSpPr>
        <p:spPr>
          <a:xfrm>
            <a:off x="6300000" y="5162400"/>
            <a:ext cx="1942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2025360" y="3855960"/>
            <a:ext cx="2714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6"/>
          <p:cNvSpPr/>
          <p:nvPr/>
        </p:nvSpPr>
        <p:spPr>
          <a:xfrm>
            <a:off x="2673720" y="3673440"/>
            <a:ext cx="14004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1" name="CustomShape 47"/>
          <p:cNvSpPr/>
          <p:nvPr/>
        </p:nvSpPr>
        <p:spPr>
          <a:xfrm>
            <a:off x="2025360" y="6210720"/>
            <a:ext cx="2714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8"/>
          <p:cNvSpPr/>
          <p:nvPr/>
        </p:nvSpPr>
        <p:spPr>
          <a:xfrm>
            <a:off x="2673720" y="5992200"/>
            <a:ext cx="14004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3" name="CustomShape 49"/>
          <p:cNvSpPr/>
          <p:nvPr/>
        </p:nvSpPr>
        <p:spPr>
          <a:xfrm>
            <a:off x="7003440" y="1261800"/>
            <a:ext cx="591120" cy="5475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544160" y="1343520"/>
            <a:ext cx="1008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3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5" name="Line 51"/>
          <p:cNvSpPr/>
          <p:nvPr/>
        </p:nvSpPr>
        <p:spPr>
          <a:xfrm>
            <a:off x="7291800" y="1815480"/>
            <a:ext cx="0" cy="453636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52"/>
          <p:cNvSpPr/>
          <p:nvPr/>
        </p:nvSpPr>
        <p:spPr>
          <a:xfrm>
            <a:off x="7297920" y="5509800"/>
            <a:ext cx="1596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 flipH="1" flipV="1">
            <a:off x="7287480" y="5787000"/>
            <a:ext cx="158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4"/>
          <p:cNvSpPr/>
          <p:nvPr/>
        </p:nvSpPr>
        <p:spPr>
          <a:xfrm>
            <a:off x="4041720" y="5166720"/>
            <a:ext cx="14648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9" name="CustomShape 55"/>
          <p:cNvSpPr/>
          <p:nvPr/>
        </p:nvSpPr>
        <p:spPr>
          <a:xfrm>
            <a:off x="4803120" y="4306680"/>
            <a:ext cx="249516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 flipH="1" flipV="1">
            <a:off x="4801680" y="4537440"/>
            <a:ext cx="247104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>
            <a:off x="4771080" y="4812120"/>
            <a:ext cx="249516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 flipH="1" flipV="1">
            <a:off x="4793760" y="5018400"/>
            <a:ext cx="247104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>
            <a:off x="600480" y="442800"/>
            <a:ext cx="9862200" cy="57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 flipV="1">
            <a:off x="4770720" y="3927240"/>
            <a:ext cx="5836320" cy="1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61"/>
          <p:cNvSpPr/>
          <p:nvPr/>
        </p:nvSpPr>
        <p:spPr>
          <a:xfrm>
            <a:off x="7342560" y="3757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838440" y="540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63"/>
          <p:cNvSpPr/>
          <p:nvPr/>
        </p:nvSpPr>
        <p:spPr>
          <a:xfrm>
            <a:off x="72000" y="3996000"/>
            <a:ext cx="8278560" cy="197856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>
            <a:off x="4771080" y="5504040"/>
            <a:ext cx="249516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 flipH="1" flipV="1">
            <a:off x="4793760" y="5771160"/>
            <a:ext cx="247104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 status: changes since IETF 113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825560"/>
            <a:ext cx="10396440" cy="466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From draft async-enroll-05 to draft ae-01:</a:t>
            </a:r>
            <a:endParaRPr lang="en-US" sz="2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Renamed the repo and files from anima-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brski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-async-enroll to anima-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brski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-ae</a:t>
            </a:r>
            <a:endParaRPr lang="en-US" sz="2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Added graphics for abstract protocol overview as suggested by Toerless Eckert</a:t>
            </a:r>
            <a:endParaRPr lang="en-US" sz="2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Balanced (sub-)sections and their headers</a:t>
            </a:r>
            <a:endParaRPr lang="en-US" sz="2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Added details on CMP instance, now called BRSKI-CMP</a:t>
            </a:r>
            <a:endParaRPr lang="en-US" sz="22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From draft ae-01 to draft ae-02:</a:t>
            </a:r>
            <a:endParaRPr lang="en-US" sz="2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Architecture: clarified registrar role including RA/LRA/enrollment proxy</a:t>
            </a:r>
            <a:endParaRPr lang="en-US" sz="22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CMP: added reference to CoAP Transport for CMPV2 and Constrained BRSKI</a:t>
            </a:r>
            <a:endParaRPr lang="en-US" sz="22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PoC implementation done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408240" algn="l"/>
              </a:tabLs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90720" y="1558080"/>
            <a:ext cx="10707840" cy="512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Possibly add detail on applying EST with </a:t>
            </a:r>
            <a:r>
              <a:rPr lang="en-US" sz="2400" b="0" strike="noStrike" spc="-1">
                <a:solidFill>
                  <a:srgbClr val="000000"/>
                </a:solidFill>
                <a:latin typeface="FreeMono"/>
                <a:ea typeface="DejaVu Sans"/>
              </a:rPr>
              <a:t>/fullCMC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(→ Eliot Lear)</a:t>
            </a:r>
            <a:endParaRPr lang="en-US" sz="2400" b="0" strike="noStrike" spc="-1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Document shepherd review (→ Toerless Eckert)</a:t>
            </a:r>
            <a:endParaRPr lang="en-US" sz="2400" b="0" strike="noStrike" spc="-1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WG review appreciated</a:t>
            </a:r>
            <a:endParaRPr lang="en-US" sz="2400" b="0" strike="noStrike" spc="-1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Ready for WGLC?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 status: open points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8</Pages>
  <Words>383</Words>
  <Characters>0</Characters>
  <Application>Microsoft Office PowerPoint</Application>
  <PresentationFormat>Widescreen</PresentationFormat>
  <Paragraphs>67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Fries, Steffen (T CST)</cp:lastModifiedBy>
  <cp:revision>272</cp:revision>
  <dcterms:modified xsi:type="dcterms:W3CDTF">2022-07-08T07:12:05Z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9</vt:i4>
  </property>
  <property fmtid="{D5CDD505-2E9C-101B-9397-08002B2CF9AE}" pid="5" name="PresentationFormat">
    <vt:lpwstr>Widescreen</vt:lpwstr>
  </property>
  <property fmtid="{D5CDD505-2E9C-101B-9397-08002B2CF9AE}" pid="6" name="Slides">
    <vt:i4>10</vt:i4>
  </property>
  <property fmtid="{D5CDD505-2E9C-101B-9397-08002B2CF9AE}" pid="7" name="_NewReviewCycle">
    <vt:lpwstr/>
  </property>
  <property fmtid="{D5CDD505-2E9C-101B-9397-08002B2CF9AE}" pid="8" name="MSIP_Label_6f75f480-7803-4ee9-bb54-84d0635fdbe7_Enabled">
    <vt:lpwstr>true</vt:lpwstr>
  </property>
  <property fmtid="{D5CDD505-2E9C-101B-9397-08002B2CF9AE}" pid="9" name="MSIP_Label_6f75f480-7803-4ee9-bb54-84d0635fdbe7_SetDate">
    <vt:lpwstr>2022-07-08T07:12:05Z</vt:lpwstr>
  </property>
  <property fmtid="{D5CDD505-2E9C-101B-9397-08002B2CF9AE}" pid="10" name="MSIP_Label_6f75f480-7803-4ee9-bb54-84d0635fdbe7_Method">
    <vt:lpwstr>Standard</vt:lpwstr>
  </property>
  <property fmtid="{D5CDD505-2E9C-101B-9397-08002B2CF9AE}" pid="11" name="MSIP_Label_6f75f480-7803-4ee9-bb54-84d0635fdbe7_Name">
    <vt:lpwstr>unrestricted</vt:lpwstr>
  </property>
  <property fmtid="{D5CDD505-2E9C-101B-9397-08002B2CF9AE}" pid="12" name="MSIP_Label_6f75f480-7803-4ee9-bb54-84d0635fdbe7_SiteId">
    <vt:lpwstr>38ae3bcd-9579-4fd4-adda-b42e1495d55a</vt:lpwstr>
  </property>
  <property fmtid="{D5CDD505-2E9C-101B-9397-08002B2CF9AE}" pid="13" name="MSIP_Label_6f75f480-7803-4ee9-bb54-84d0635fdbe7_ActionId">
    <vt:lpwstr>f72d7698-3ea9-48fe-94cb-c8aa85e6394a</vt:lpwstr>
  </property>
  <property fmtid="{D5CDD505-2E9C-101B-9397-08002B2CF9AE}" pid="14" name="MSIP_Label_6f75f480-7803-4ee9-bb54-84d0635fdbe7_ContentBits">
    <vt:lpwstr>0</vt:lpwstr>
  </property>
  <property fmtid="{D5CDD505-2E9C-101B-9397-08002B2CF9AE}" pid="15" name="Document_Confidentiality">
    <vt:lpwstr>Unrestricted</vt:lpwstr>
  </property>
</Properties>
</file>