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9"/>
  </p:notesMasterIdLst>
  <p:sldIdLst>
    <p:sldId id="256" r:id="rId5"/>
    <p:sldId id="258" r:id="rId6"/>
    <p:sldId id="259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A1A2772-56E5-3157-2CE0-F0C75AD97D60}" name="Fries, Steffen (T CST)" initials="FC" userId="S::steffen.fries@siemens.com::2c01e50f-f01d-49c1-bca8-a6b63bdf4e07" providerId="AD"/>
  <p188:author id="{59D703B0-5D0C-3187-E192-3DE34F2DA597}" name="Brockhaus, Hendrik (T CST SEA-DE)" initials="BH(CSD" userId="S::hendrik.brockhaus@siemens.com::f1e0bebd-314c-47da-b99d-4360ed40ca6f" providerId="AD"/>
  <p188:author id="{8CB336E4-632D-154C-3503-C747A346FBFA}" name="von Oheimb, David (T CST SEA-DE)" initials="vS" userId="S::david.von.oheimb@siemens.com::b10a0893-f9d8-434b-a5e8-6ee626ba944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2F379C4-D5A4-47E3-AB24-A1ED4A5E67D7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27090B8-8D03-406A-B58C-E13D3C08CEEA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CDFD9F0-23B5-41AE-9FDB-CDE85CCF0DF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23E0EE8-1EB2-4AB8-A5B8-71CE3610D231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67A80D6D-8A85-38CF-8ECF-F54FE5A749DB}"/>
              </a:ext>
            </a:extLst>
          </p:cNvPr>
          <p:cNvSpPr/>
          <p:nvPr userDrawn="1"/>
        </p:nvSpPr>
        <p:spPr>
          <a:xfrm>
            <a:off x="7218720" y="6472800"/>
            <a:ext cx="203112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David von Oheimb, Siemens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E8136CF2-620E-2F63-C5AD-74DB759F4302}"/>
              </a:ext>
            </a:extLst>
          </p:cNvPr>
          <p:cNvSpPr/>
          <p:nvPr userDrawn="1"/>
        </p:nvSpPr>
        <p:spPr>
          <a:xfrm>
            <a:off x="4032000" y="6472800"/>
            <a:ext cx="129384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2023-11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4AA1D236-FA64-665F-535B-E9CEE7D7671F}"/>
              </a:ext>
            </a:extLst>
          </p:cNvPr>
          <p:cNvSpPr/>
          <p:nvPr userDrawn="1"/>
        </p:nvSpPr>
        <p:spPr>
          <a:xfrm>
            <a:off x="11016000" y="6472800"/>
            <a:ext cx="89784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87557314-DB74-47DF-A5E3-CD548DDF49EE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90716170-4CDF-A767-5BD1-DEB16A9374C7}"/>
              </a:ext>
            </a:extLst>
          </p:cNvPr>
          <p:cNvSpPr/>
          <p:nvPr userDrawn="1"/>
        </p:nvSpPr>
        <p:spPr>
          <a:xfrm>
            <a:off x="846720" y="6508800"/>
            <a:ext cx="126396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BRSKI-AE status	</a:t>
            </a:r>
            <a:endParaRPr lang="en-US" sz="12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ae" TargetMode="External"/><Relationship Id="rId2" Type="http://schemas.openxmlformats.org/officeDocument/2006/relationships/hyperlink" Target="https://datatracker.ietf.org/doc/html/draft-ietf-anima-brski-a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eckert-anima-brski-discover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19960" y="770760"/>
            <a:ext cx="11680920" cy="158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9500"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Update on BRSKI-AE: 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Alternative Enrollment Protocols in BRSKI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32720" y="2359800"/>
            <a:ext cx="11468160" cy="415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  <a:hlinkClick r:id="rId2"/>
              </a:rPr>
              <a:t>draft-ietf-anima-brski-ae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-06</a:t>
            </a:r>
            <a:br>
              <a:rPr dirty="0"/>
            </a:b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Repo URL: </a:t>
            </a:r>
            <a:r>
              <a:rPr lang="en-US" sz="2200" b="1" u="sng" strike="noStrike" spc="-1" dirty="0">
                <a:solidFill>
                  <a:srgbClr val="0563C1"/>
                </a:solidFill>
                <a:uFillTx/>
                <a:latin typeface="FreeMono"/>
                <a:ea typeface="DejaVu Sans"/>
                <a:hlinkClick r:id="rId3"/>
              </a:rPr>
              <a:t>https://github.com/anima-wg/anima-brski-ae</a:t>
            </a: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David von Oheimb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(ed.), </a:t>
            </a:r>
            <a:r>
              <a:rPr lang="en-US" sz="240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Steffen Fries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Hendrik Brockhaus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Shepherd: Toerless Eckert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IETF 118 – ANIMA Working Group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2360" cy="10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BRSKI-AE status: recent activity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649983" y="1532021"/>
            <a:ext cx="11214538" cy="487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WGLC ended April 3</a:t>
            </a:r>
            <a:r>
              <a:rPr lang="en-US" sz="2000" b="0" strike="noStrike" spc="-1" baseline="30000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rd</a:t>
            </a:r>
            <a:r>
              <a:rPr lang="en-GB" sz="2000" spc="-1" dirty="0">
                <a:solidFill>
                  <a:srgbClr val="000000"/>
                </a:solidFill>
                <a:latin typeface="Calibri"/>
                <a:cs typeface="Calibri"/>
              </a:rPr>
              <a:t>; all comments and suggestions addressed before IETF 117</a:t>
            </a:r>
            <a:br>
              <a:rPr lang="en-GB" sz="2000" spc="-1" dirty="0">
                <a:solidFill>
                  <a:srgbClr val="000000"/>
                </a:solidFill>
                <a:latin typeface="Calibri"/>
                <a:cs typeface="Calibri"/>
              </a:rPr>
            </a:br>
            <a:endParaRPr lang="en-GB" sz="2000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  <a:cs typeface="Calibri"/>
              </a:rPr>
              <a:t>Open issue: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  <a:cs typeface="Calibri"/>
              </a:rPr>
              <a:t>Discovery of registrars with BRSKI-AE capabilities</a:t>
            </a:r>
          </a:p>
          <a:p>
            <a:r>
              <a:rPr lang="en-US" sz="2000" spc="-1" dirty="0">
                <a:solidFill>
                  <a:srgbClr val="000000"/>
                </a:solidFill>
                <a:latin typeface="Calibri"/>
                <a:cs typeface="Calibri"/>
              </a:rPr>
              <a:t>     Proposed approach (Design Team):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  <a:cs typeface="Calibri"/>
              </a:rPr>
              <a:t>In engineered environments, use discovery as specified in RFC 8995,</a:t>
            </a:r>
            <a:br>
              <a:rPr lang="en-US" sz="2000" spc="-1" dirty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000" spc="-1" dirty="0">
                <a:solidFill>
                  <a:srgbClr val="000000"/>
                </a:solidFill>
                <a:latin typeface="Calibri"/>
                <a:cs typeface="Calibri"/>
              </a:rPr>
              <a:t>assuming a-priori knowledge of functionality and supported enrollment protocol.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  <a:cs typeface="Calibri"/>
              </a:rPr>
              <a:t>For heterogeneous scenarios, a more general solution is being defined: </a:t>
            </a:r>
            <a:r>
              <a:rPr lang="en-US" sz="2000" spc="-1" dirty="0">
                <a:solidFill>
                  <a:srgbClr val="000000"/>
                </a:solidFill>
                <a:latin typeface="Calibri"/>
                <a:cs typeface="Calibri"/>
                <a:hlinkClick r:id="rId3"/>
              </a:rPr>
              <a:t>BRSKI-Discovery</a:t>
            </a:r>
            <a:endParaRPr lang="en-US" sz="2000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  <a:cs typeface="Calibri"/>
              </a:rPr>
              <a:t>This avoids extra requirements and implementation effort regarding discovery in simple cases</a:t>
            </a:r>
            <a:br>
              <a:rPr lang="en-US" sz="2000" spc="-1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000" spc="-1">
                <a:solidFill>
                  <a:srgbClr val="000000"/>
                </a:solidFill>
                <a:latin typeface="Calibri"/>
                <a:cs typeface="Calibri"/>
              </a:rPr>
              <a:t>and allows </a:t>
            </a:r>
            <a:r>
              <a:rPr lang="en-US" sz="2000" spc="-1" dirty="0">
                <a:solidFill>
                  <a:srgbClr val="000000"/>
                </a:solidFill>
                <a:latin typeface="Calibri"/>
                <a:cs typeface="Calibri"/>
              </a:rPr>
              <a:t>finalization of BRSKI-AE and further BRSKI enhancements, while referencing a more versatile approach.</a:t>
            </a:r>
            <a:br>
              <a:rPr lang="en-US" sz="2000" spc="-1" dirty="0">
                <a:solidFill>
                  <a:srgbClr val="000000"/>
                </a:solidFill>
                <a:latin typeface="Calibri"/>
                <a:cs typeface="Calibri"/>
              </a:rPr>
            </a:br>
            <a:endParaRPr lang="en-US" sz="2000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Changelog from version 05 to 06: 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  <a:cs typeface="Calibri"/>
              </a:rPr>
              <a:t>Extend section on discovery according to discussion in the BRSKI design team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  <a:cs typeface="Calibri"/>
              </a:rPr>
              <a:t>Make explicit that MASA voucher status telemetry is as in BRSKI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  <a:cs typeface="Calibri"/>
              </a:rPr>
              <a:t>Add a note that on delegation, RA may need info on pledge authorization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990720" y="1558080"/>
            <a:ext cx="10706400" cy="46430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spc="-1" dirty="0">
                <a:solidFill>
                  <a:schemeClr val="bg2">
                    <a:lumMod val="75000"/>
                  </a:schemeClr>
                </a:solidFill>
                <a:latin typeface="Calibri"/>
              </a:rPr>
              <a:t>Done already for IETF 115:</a:t>
            </a:r>
          </a:p>
          <a:p>
            <a:pPr marL="685800" lvl="1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spc="-1" dirty="0">
                <a:solidFill>
                  <a:schemeClr val="bg2">
                    <a:lumMod val="75000"/>
                  </a:schemeClr>
                </a:solidFill>
                <a:latin typeface="Calibri"/>
              </a:rPr>
              <a:t>IETF PoC implementation ✓</a:t>
            </a:r>
          </a:p>
          <a:p>
            <a:pPr marL="685800" lvl="1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spc="-1" dirty="0">
                <a:solidFill>
                  <a:schemeClr val="bg2">
                    <a:lumMod val="75000"/>
                  </a:schemeClr>
                </a:solidFill>
                <a:latin typeface="Calibri"/>
              </a:rPr>
              <a:t>WG review done by Michael Richardson ✓</a:t>
            </a:r>
          </a:p>
          <a:p>
            <a:pPr marL="685800" lvl="1" indent="-22536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spc="-1" dirty="0">
                <a:solidFill>
                  <a:schemeClr val="bg2">
                    <a:lumMod val="75000"/>
                  </a:schemeClr>
                </a:solidFill>
                <a:latin typeface="Calibri"/>
              </a:rPr>
              <a:t>Document </a:t>
            </a:r>
            <a:r>
              <a:rPr lang="en-US" sz="2400" b="0" strike="noStrike" spc="-1" dirty="0">
                <a:solidFill>
                  <a:schemeClr val="bg2">
                    <a:lumMod val="75000"/>
                  </a:schemeClr>
                </a:solidFill>
                <a:latin typeface="Calibri"/>
                <a:ea typeface="DejaVu Sans"/>
              </a:rPr>
              <a:t>shepherd review done by Toerless Eckert </a:t>
            </a:r>
            <a:r>
              <a:rPr lang="en-US" sz="2400" b="0" strike="noStrike" spc="-1" dirty="0">
                <a:solidFill>
                  <a:schemeClr val="bg2">
                    <a:lumMod val="75000"/>
                  </a:schemeClr>
                </a:solidFill>
                <a:latin typeface="OpenSymbol"/>
                <a:ea typeface="OpenSymbol"/>
              </a:rPr>
              <a:t>✓</a:t>
            </a:r>
            <a:r>
              <a:rPr lang="en-US" sz="2400" b="0" strike="noStrike" spc="-1" dirty="0">
                <a:solidFill>
                  <a:schemeClr val="bg2">
                    <a:lumMod val="75000"/>
                  </a:schemeClr>
                </a:solidFill>
                <a:latin typeface="Calibri"/>
                <a:ea typeface="DejaVu Sans"/>
              </a:rPr>
              <a:t> </a:t>
            </a:r>
            <a:endParaRPr lang="en-US" sz="2400" b="0" strike="noStrike" spc="-1" dirty="0">
              <a:solidFill>
                <a:schemeClr val="bg2">
                  <a:lumMod val="75000"/>
                </a:schemeClr>
              </a:solidFill>
              <a:latin typeface="Arial"/>
            </a:endParaRP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b="0" strike="noStrike" spc="-1" dirty="0">
                <a:solidFill>
                  <a:schemeClr val="bg2">
                    <a:lumMod val="75000"/>
                  </a:schemeClr>
                </a:solidFill>
                <a:latin typeface="Calibri"/>
                <a:ea typeface="DejaVu Sans"/>
              </a:rPr>
              <a:t>Done already for IETF 116:</a:t>
            </a:r>
          </a:p>
          <a:p>
            <a:pPr marL="685800" lvl="1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b="0" strike="noStrike" spc="-1" dirty="0">
                <a:solidFill>
                  <a:schemeClr val="bg2">
                    <a:lumMod val="75000"/>
                  </a:schemeClr>
                </a:solidFill>
                <a:latin typeface="Calibri"/>
                <a:ea typeface="DejaVu Sans"/>
              </a:rPr>
              <a:t>SECDIR early </a:t>
            </a:r>
            <a:r>
              <a:rPr lang="en-US" sz="2400" spc="-1" dirty="0">
                <a:solidFill>
                  <a:schemeClr val="bg2">
                    <a:lumMod val="75000"/>
                  </a:schemeClr>
                </a:solidFill>
                <a:latin typeface="Calibri"/>
                <a:ea typeface="DejaVu Sans"/>
              </a:rPr>
              <a:t>review </a:t>
            </a:r>
            <a:r>
              <a:rPr lang="en-US" sz="2400" b="0" strike="noStrike" spc="-1" dirty="0">
                <a:solidFill>
                  <a:schemeClr val="bg2">
                    <a:lumMod val="75000"/>
                  </a:schemeClr>
                </a:solidFill>
                <a:latin typeface="OpenSymbol"/>
                <a:ea typeface="OpenSymbol"/>
              </a:rPr>
              <a:t>✓</a:t>
            </a:r>
            <a:r>
              <a:rPr lang="en-US" sz="2400" b="0" strike="noStrike" spc="-1" dirty="0">
                <a:solidFill>
                  <a:schemeClr val="bg2">
                    <a:lumMod val="75000"/>
                  </a:schemeClr>
                </a:solidFill>
                <a:latin typeface="Calibri"/>
                <a:ea typeface="DejaVu Sans"/>
              </a:rPr>
              <a:t> </a:t>
            </a:r>
            <a:endParaRPr lang="en-US" sz="2400" b="0" strike="noStrike" spc="-1" dirty="0">
              <a:solidFill>
                <a:schemeClr val="bg2">
                  <a:lumMod val="75000"/>
                </a:schemeClr>
              </a:solidFill>
              <a:latin typeface="Arial"/>
            </a:endParaRPr>
          </a:p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WGLC ended on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April 3</a:t>
            </a:r>
            <a:r>
              <a:rPr lang="en-US" sz="2400" b="0" strike="noStrike" spc="-1" baseline="30000">
                <a:solidFill>
                  <a:srgbClr val="000000"/>
                </a:solidFill>
                <a:latin typeface="Calibri"/>
                <a:ea typeface="DejaVu Sans"/>
              </a:rPr>
              <a:t>rd </a:t>
            </a:r>
            <a:r>
              <a:rPr lang="en-US" sz="2400" b="0" strike="noStrike" spc="-1">
                <a:solidFill>
                  <a:srgbClr val="000000"/>
                </a:solidFill>
                <a:latin typeface="OpenSymbol"/>
                <a:ea typeface="OpenSymbol"/>
              </a:rPr>
              <a:t>✓</a:t>
            </a:r>
            <a:endParaRPr lang="en-US" sz="2400" b="0" strike="noStrike" spc="-1" baseline="30000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document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shepherd writeup </a:t>
            </a:r>
            <a:r>
              <a:rPr lang="en-US" sz="2400" b="0" strike="noStrike" spc="-1" dirty="0">
                <a:solidFill>
                  <a:srgbClr val="000000"/>
                </a:solidFill>
                <a:latin typeface="OpenSymbol"/>
                <a:ea typeface="OpenSymbol"/>
              </a:rPr>
              <a:t>✓</a:t>
            </a: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Still open: finalize section on discovery of registrars with BRSKI-AE feature set</a:t>
            </a:r>
          </a:p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Thereafter, will be ready for AD review</a:t>
            </a:r>
          </a:p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BRSKI-AE status: waiting for outcome on BRSKI discovery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146560" y="1250640"/>
            <a:ext cx="2504160" cy="5264280"/>
          </a:xfrm>
          <a:prstGeom prst="rect">
            <a:avLst/>
          </a:prstGeom>
          <a:solidFill>
            <a:srgbClr val="F9D9D3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7702560" y="1358640"/>
            <a:ext cx="1552320" cy="5156280"/>
          </a:xfrm>
          <a:prstGeom prst="rect">
            <a:avLst/>
          </a:prstGeom>
          <a:solidFill>
            <a:srgbClr val="F9D9D3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3"/>
          <p:cNvSpPr/>
          <p:nvPr/>
        </p:nvSpPr>
        <p:spPr>
          <a:xfrm>
            <a:off x="9288000" y="1250640"/>
            <a:ext cx="1657440" cy="5264280"/>
          </a:xfrm>
          <a:prstGeom prst="rect">
            <a:avLst/>
          </a:prstGeom>
          <a:solidFill>
            <a:srgbClr val="DDDDDD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4"/>
          <p:cNvSpPr/>
          <p:nvPr/>
        </p:nvSpPr>
        <p:spPr>
          <a:xfrm>
            <a:off x="2383560" y="1259640"/>
            <a:ext cx="2714760" cy="525528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5"/>
          <p:cNvSpPr/>
          <p:nvPr/>
        </p:nvSpPr>
        <p:spPr>
          <a:xfrm>
            <a:off x="2357640" y="2025000"/>
            <a:ext cx="2774880" cy="13244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6"/>
          <p:cNvSpPr/>
          <p:nvPr/>
        </p:nvSpPr>
        <p:spPr>
          <a:xfrm>
            <a:off x="2729880" y="1853280"/>
            <a:ext cx="2099160" cy="32616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TLS with provisional accept of registrar certificate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2729880" y="3283560"/>
            <a:ext cx="2099160" cy="17928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Accept registrar certificate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5" name="CustomShape 8"/>
          <p:cNvSpPr/>
          <p:nvPr/>
        </p:nvSpPr>
        <p:spPr>
          <a:xfrm>
            <a:off x="2592000" y="2448000"/>
            <a:ext cx="2526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9"/>
          <p:cNvSpPr/>
          <p:nvPr/>
        </p:nvSpPr>
        <p:spPr>
          <a:xfrm>
            <a:off x="2558520" y="226224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Voucher-request {S/N, reg-cert,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7" name="CustomShape 10"/>
          <p:cNvSpPr/>
          <p:nvPr/>
        </p:nvSpPr>
        <p:spPr>
          <a:xfrm flipH="1">
            <a:off x="2620440" y="3246840"/>
            <a:ext cx="2495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11"/>
          <p:cNvSpPr/>
          <p:nvPr/>
        </p:nvSpPr>
        <p:spPr>
          <a:xfrm>
            <a:off x="5712120" y="1691640"/>
            <a:ext cx="1819080" cy="57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S/N verification</a:t>
            </a:r>
            <a:endParaRPr lang="en-US" sz="800" b="0" strike="noStrike" spc="-1" dirty="0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Verification of pledge signature and IDevID (pledge)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99" name="CustomShape 12"/>
          <p:cNvSpPr/>
          <p:nvPr/>
        </p:nvSpPr>
        <p:spPr>
          <a:xfrm flipV="1">
            <a:off x="5940360" y="2595960"/>
            <a:ext cx="508176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13"/>
          <p:cNvSpPr/>
          <p:nvPr/>
        </p:nvSpPr>
        <p:spPr>
          <a:xfrm>
            <a:off x="6806880" y="2432880"/>
            <a:ext cx="306864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Voucher-request {prior-signed-voucher,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1" name="CustomShape 14"/>
          <p:cNvSpPr/>
          <p:nvPr/>
        </p:nvSpPr>
        <p:spPr>
          <a:xfrm rot="16200000">
            <a:off x="10531080" y="2016360"/>
            <a:ext cx="1795680" cy="69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S/N verification</a:t>
            </a:r>
            <a:endParaRPr lang="en-US" sz="800" b="0" strike="noStrike" spc="-1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Verification „reg-cert“ in prior-signed-voucher</a:t>
            </a:r>
            <a:endParaRPr lang="en-US" sz="800" b="0" strike="noStrike" spc="-1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Issues voucher with assertion proximity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2" name="CustomShape 15"/>
          <p:cNvSpPr/>
          <p:nvPr/>
        </p:nvSpPr>
        <p:spPr>
          <a:xfrm flipH="1" flipV="1">
            <a:off x="5151600" y="3143520"/>
            <a:ext cx="5842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16"/>
          <p:cNvSpPr/>
          <p:nvPr/>
        </p:nvSpPr>
        <p:spPr>
          <a:xfrm>
            <a:off x="7006320" y="2953080"/>
            <a:ext cx="213048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 {reg-cert, assertion,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4" name="CustomShape 17"/>
          <p:cNvSpPr/>
          <p:nvPr/>
        </p:nvSpPr>
        <p:spPr>
          <a:xfrm>
            <a:off x="2517840" y="3070080"/>
            <a:ext cx="251424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 {reg-cert, assertion,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5" name="CustomShape 18"/>
          <p:cNvSpPr/>
          <p:nvPr/>
        </p:nvSpPr>
        <p:spPr>
          <a:xfrm>
            <a:off x="1809360" y="1009800"/>
            <a:ext cx="910800" cy="5299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Pledge (caller)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6" name="CustomShape 19"/>
          <p:cNvSpPr/>
          <p:nvPr/>
        </p:nvSpPr>
        <p:spPr>
          <a:xfrm>
            <a:off x="3960000" y="1009800"/>
            <a:ext cx="1879200" cy="52416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Domain Registrar, </a:t>
            </a:r>
            <a:r>
              <a:rPr lang="en-US" sz="1350" b="0" strike="noStrike" spc="-1">
                <a:solidFill>
                  <a:srgbClr val="FF860D"/>
                </a:solidFill>
                <a:latin typeface="Calibri"/>
                <a:ea typeface="DejaVu Sans"/>
              </a:rPr>
              <a:t>RA /</a:t>
            </a:r>
            <a:br/>
            <a:r>
              <a:rPr lang="en-US" sz="1350" b="1" strike="noStrike" spc="-1">
                <a:solidFill>
                  <a:srgbClr val="FF860D"/>
                </a:solidFill>
                <a:latin typeface="Calibri"/>
                <a:ea typeface="DejaVu Sans"/>
              </a:rPr>
              <a:t>LRA / enrollment</a:t>
            </a:r>
            <a:r>
              <a:rPr lang="en-US" sz="1350" b="1" strike="noStrike" spc="-1">
                <a:solidFill>
                  <a:srgbClr val="FFA6A6"/>
                </a:solidFill>
                <a:latin typeface="Calibri"/>
                <a:ea typeface="DejaVu Sans"/>
              </a:rPr>
              <a:t> </a:t>
            </a:r>
            <a:r>
              <a:rPr lang="en-US" sz="1350" b="1" strike="noStrike" spc="-1">
                <a:solidFill>
                  <a:srgbClr val="FF860D"/>
                </a:solidFill>
                <a:latin typeface="Calibri"/>
                <a:ea typeface="DejaVu Sans"/>
              </a:rPr>
              <a:t>proxy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07" name="CustomShape 20"/>
          <p:cNvSpPr/>
          <p:nvPr/>
        </p:nvSpPr>
        <p:spPr>
          <a:xfrm>
            <a:off x="8951760" y="1009800"/>
            <a:ext cx="605880" cy="5461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PKI</a:t>
            </a:r>
            <a:br/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CA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08" name="CustomShape 21"/>
          <p:cNvSpPr/>
          <p:nvPr/>
        </p:nvSpPr>
        <p:spPr>
          <a:xfrm>
            <a:off x="10569600" y="1009800"/>
            <a:ext cx="910800" cy="5299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MASA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9" name="CustomShape 22"/>
          <p:cNvSpPr/>
          <p:nvPr/>
        </p:nvSpPr>
        <p:spPr>
          <a:xfrm>
            <a:off x="2538000" y="4926240"/>
            <a:ext cx="19591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Certification request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(self-contained)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10" name="CustomShape 23"/>
          <p:cNvSpPr/>
          <p:nvPr/>
        </p:nvSpPr>
        <p:spPr>
          <a:xfrm>
            <a:off x="2385360" y="524196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Line 24"/>
          <p:cNvSpPr/>
          <p:nvPr/>
        </p:nvSpPr>
        <p:spPr>
          <a:xfrm>
            <a:off x="5115960" y="155556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Line 25"/>
          <p:cNvSpPr/>
          <p:nvPr/>
        </p:nvSpPr>
        <p:spPr>
          <a:xfrm>
            <a:off x="9255960" y="155556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26"/>
          <p:cNvSpPr/>
          <p:nvPr/>
        </p:nvSpPr>
        <p:spPr>
          <a:xfrm flipH="1">
            <a:off x="2380680" y="427140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27"/>
          <p:cNvSpPr/>
          <p:nvPr/>
        </p:nvSpPr>
        <p:spPr>
          <a:xfrm>
            <a:off x="2473560" y="534168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Certification response (LDevID cert)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15" name="CustomShape 28"/>
          <p:cNvSpPr/>
          <p:nvPr/>
        </p:nvSpPr>
        <p:spPr>
          <a:xfrm>
            <a:off x="2732400" y="1035360"/>
            <a:ext cx="104544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5680" indent="-82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IDevID</a:t>
            </a:r>
            <a:endParaRPr lang="en-US" sz="800" b="0" strike="noStrike" spc="-1" dirty="0">
              <a:latin typeface="Arial"/>
            </a:endParaRPr>
          </a:p>
          <a:p>
            <a:pPr marL="85680" indent="-82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Manufacturer trust anchor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16" name="CustomShape 29"/>
          <p:cNvSpPr/>
          <p:nvPr/>
        </p:nvSpPr>
        <p:spPr>
          <a:xfrm>
            <a:off x="5805360" y="1075320"/>
            <a:ext cx="156672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LDevID (Reg)</a:t>
            </a:r>
            <a:endParaRPr lang="en-US" sz="800" b="0" strike="noStrike" spc="-1" dirty="0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IDevID Cert CA</a:t>
            </a:r>
            <a:endParaRPr lang="en-US" sz="800" b="0" strike="noStrike" spc="-1" dirty="0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S/N Pledge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17" name="CustomShape 30"/>
          <p:cNvSpPr/>
          <p:nvPr/>
        </p:nvSpPr>
        <p:spPr>
          <a:xfrm>
            <a:off x="9524160" y="1075320"/>
            <a:ext cx="10069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PKI CA credentials 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18" name="CustomShape 31"/>
          <p:cNvSpPr/>
          <p:nvPr/>
        </p:nvSpPr>
        <p:spPr>
          <a:xfrm>
            <a:off x="10223640" y="1611360"/>
            <a:ext cx="9748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MASA credentials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19" name="Picture 170"/>
          <p:cNvPicPr/>
          <p:nvPr/>
        </p:nvPicPr>
        <p:blipFill>
          <a:blip r:embed="rId3"/>
          <a:stretch/>
        </p:blipFill>
        <p:spPr>
          <a:xfrm>
            <a:off x="10533240" y="2893320"/>
            <a:ext cx="282600" cy="592560"/>
          </a:xfrm>
          <a:prstGeom prst="rect">
            <a:avLst/>
          </a:prstGeom>
          <a:ln w="0">
            <a:noFill/>
          </a:ln>
        </p:spPr>
      </p:pic>
      <p:sp>
        <p:nvSpPr>
          <p:cNvPr id="120" name="Line 32"/>
          <p:cNvSpPr/>
          <p:nvPr/>
        </p:nvSpPr>
        <p:spPr>
          <a:xfrm>
            <a:off x="2188440" y="3765240"/>
            <a:ext cx="8811720" cy="2412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33"/>
          <p:cNvSpPr/>
          <p:nvPr/>
        </p:nvSpPr>
        <p:spPr>
          <a:xfrm>
            <a:off x="529200" y="2063880"/>
            <a:ext cx="730080" cy="106308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Initial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steps: Voucher request/response handling as in BRSKI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2" name="CustomShape 34"/>
          <p:cNvSpPr/>
          <p:nvPr/>
        </p:nvSpPr>
        <p:spPr>
          <a:xfrm>
            <a:off x="676800" y="3946320"/>
            <a:ext cx="1264320" cy="81972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Adapted step: Using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alternative enrollment protocol (e.g., Lightweight CMP)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23" name="Picture 177"/>
          <p:cNvPicPr/>
          <p:nvPr/>
        </p:nvPicPr>
        <p:blipFill>
          <a:blip r:embed="rId3"/>
          <a:stretch/>
        </p:blipFill>
        <p:spPr>
          <a:xfrm>
            <a:off x="2288160" y="2983680"/>
            <a:ext cx="282600" cy="59256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178"/>
          <p:cNvPicPr/>
          <p:nvPr/>
        </p:nvPicPr>
        <p:blipFill>
          <a:blip r:embed="rId4"/>
          <a:stretch/>
        </p:blipFill>
        <p:spPr>
          <a:xfrm>
            <a:off x="1882800" y="1840680"/>
            <a:ext cx="691200" cy="698760"/>
          </a:xfrm>
          <a:prstGeom prst="rect">
            <a:avLst/>
          </a:prstGeom>
          <a:ln w="0">
            <a:noFill/>
          </a:ln>
        </p:spPr>
      </p:pic>
      <p:pic>
        <p:nvPicPr>
          <p:cNvPr id="125" name="Picture 179"/>
          <p:cNvPicPr/>
          <p:nvPr/>
        </p:nvPicPr>
        <p:blipFill>
          <a:blip r:embed="rId5"/>
          <a:stretch/>
        </p:blipFill>
        <p:spPr>
          <a:xfrm>
            <a:off x="5208840" y="2260080"/>
            <a:ext cx="788040" cy="757800"/>
          </a:xfrm>
          <a:prstGeom prst="rect">
            <a:avLst/>
          </a:prstGeom>
          <a:ln w="0">
            <a:noFill/>
          </a:ln>
        </p:spPr>
      </p:pic>
      <p:sp>
        <p:nvSpPr>
          <p:cNvPr id="126" name="CustomShape 35"/>
          <p:cNvSpPr/>
          <p:nvPr/>
        </p:nvSpPr>
        <p:spPr>
          <a:xfrm>
            <a:off x="2402280" y="387324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Request CA certificates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7" name="CustomShape 36"/>
          <p:cNvSpPr/>
          <p:nvPr/>
        </p:nvSpPr>
        <p:spPr>
          <a:xfrm>
            <a:off x="2385360" y="405000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37"/>
          <p:cNvSpPr/>
          <p:nvPr/>
        </p:nvSpPr>
        <p:spPr>
          <a:xfrm>
            <a:off x="2402280" y="408492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CA certificates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9" name="CustomShape 38"/>
          <p:cNvSpPr/>
          <p:nvPr/>
        </p:nvSpPr>
        <p:spPr>
          <a:xfrm flipH="1">
            <a:off x="2380680" y="554580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39"/>
          <p:cNvSpPr/>
          <p:nvPr/>
        </p:nvSpPr>
        <p:spPr>
          <a:xfrm flipH="1">
            <a:off x="2380680" y="477144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40"/>
          <p:cNvSpPr/>
          <p:nvPr/>
        </p:nvSpPr>
        <p:spPr>
          <a:xfrm>
            <a:off x="2402280" y="437328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Request certificate attributes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32" name="CustomShape 41"/>
          <p:cNvSpPr/>
          <p:nvPr/>
        </p:nvSpPr>
        <p:spPr>
          <a:xfrm>
            <a:off x="2385360" y="455004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42"/>
          <p:cNvSpPr/>
          <p:nvPr/>
        </p:nvSpPr>
        <p:spPr>
          <a:xfrm>
            <a:off x="2402280" y="458496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Certificate attributes (opt.)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34" name="Picture 188"/>
          <p:cNvPicPr/>
          <p:nvPr/>
        </p:nvPicPr>
        <p:blipFill>
          <a:blip r:embed="rId6"/>
          <a:stretch/>
        </p:blipFill>
        <p:spPr>
          <a:xfrm>
            <a:off x="2015280" y="4876560"/>
            <a:ext cx="483120" cy="525240"/>
          </a:xfrm>
          <a:prstGeom prst="rect">
            <a:avLst/>
          </a:prstGeom>
          <a:ln w="0">
            <a:noFill/>
          </a:ln>
        </p:spPr>
      </p:pic>
      <p:sp>
        <p:nvSpPr>
          <p:cNvPr id="135" name="CustomShape 43"/>
          <p:cNvSpPr/>
          <p:nvPr/>
        </p:nvSpPr>
        <p:spPr>
          <a:xfrm>
            <a:off x="2032920" y="5424480"/>
            <a:ext cx="321480" cy="23688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6" name="Graphic 190"/>
          <p:cNvPicPr/>
          <p:nvPr/>
        </p:nvPicPr>
        <p:blipFill>
          <a:blip r:embed="rId7"/>
          <a:stretch/>
        </p:blipFill>
        <p:spPr>
          <a:xfrm>
            <a:off x="2032920" y="5385240"/>
            <a:ext cx="307080" cy="307080"/>
          </a:xfrm>
          <a:prstGeom prst="rect">
            <a:avLst/>
          </a:prstGeom>
          <a:ln w="0">
            <a:noFill/>
          </a:ln>
        </p:spPr>
      </p:pic>
      <p:pic>
        <p:nvPicPr>
          <p:cNvPr id="137" name="Graphic 191"/>
          <p:cNvPicPr/>
          <p:nvPr/>
        </p:nvPicPr>
        <p:blipFill>
          <a:blip r:embed="rId7"/>
          <a:stretch/>
        </p:blipFill>
        <p:spPr>
          <a:xfrm>
            <a:off x="9304560" y="5387400"/>
            <a:ext cx="307080" cy="307080"/>
          </a:xfrm>
          <a:prstGeom prst="rect">
            <a:avLst/>
          </a:prstGeom>
          <a:ln w="0">
            <a:noFill/>
          </a:ln>
        </p:spPr>
      </p:pic>
      <p:sp>
        <p:nvSpPr>
          <p:cNvPr id="138" name="CustomShape 44"/>
          <p:cNvSpPr/>
          <p:nvPr/>
        </p:nvSpPr>
        <p:spPr>
          <a:xfrm>
            <a:off x="1009080" y="5512320"/>
            <a:ext cx="10375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Verification of LDevID cert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39" name="CustomShape 45"/>
          <p:cNvSpPr/>
          <p:nvPr/>
        </p:nvSpPr>
        <p:spPr>
          <a:xfrm>
            <a:off x="6660000" y="4910400"/>
            <a:ext cx="19411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Any remaining verification of request and authorization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0" name="CustomShape 46"/>
          <p:cNvSpPr/>
          <p:nvPr/>
        </p:nvSpPr>
        <p:spPr>
          <a:xfrm>
            <a:off x="2385360" y="3603960"/>
            <a:ext cx="2712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7"/>
          <p:cNvSpPr/>
          <p:nvPr/>
        </p:nvSpPr>
        <p:spPr>
          <a:xfrm>
            <a:off x="3033720" y="3421440"/>
            <a:ext cx="139896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Voucher-status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2" name="CustomShape 48"/>
          <p:cNvSpPr/>
          <p:nvPr/>
        </p:nvSpPr>
        <p:spPr>
          <a:xfrm>
            <a:off x="2385360" y="6390720"/>
            <a:ext cx="2712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49"/>
          <p:cNvSpPr/>
          <p:nvPr/>
        </p:nvSpPr>
        <p:spPr>
          <a:xfrm>
            <a:off x="3033720" y="6172200"/>
            <a:ext cx="139896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Enrollment-status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4" name="CustomShape 50"/>
          <p:cNvSpPr/>
          <p:nvPr/>
        </p:nvSpPr>
        <p:spPr>
          <a:xfrm>
            <a:off x="7363440" y="1009800"/>
            <a:ext cx="589680" cy="5461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PKI</a:t>
            </a:r>
            <a:br/>
            <a:r>
              <a:rPr lang="en-US" sz="1350" b="1" strike="noStrike" spc="-1">
                <a:solidFill>
                  <a:srgbClr val="FF860D"/>
                </a:solidFill>
                <a:latin typeface="Calibri"/>
                <a:ea typeface="DejaVu Sans"/>
              </a:rPr>
              <a:t>RA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45" name="CustomShape 51"/>
          <p:cNvSpPr/>
          <p:nvPr/>
        </p:nvSpPr>
        <p:spPr>
          <a:xfrm>
            <a:off x="7904160" y="1091520"/>
            <a:ext cx="10069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PKI RA credentials 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6" name="Line 52"/>
          <p:cNvSpPr/>
          <p:nvPr/>
        </p:nvSpPr>
        <p:spPr>
          <a:xfrm>
            <a:off x="7651800" y="156348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53"/>
          <p:cNvSpPr/>
          <p:nvPr/>
        </p:nvSpPr>
        <p:spPr>
          <a:xfrm>
            <a:off x="4401720" y="4914720"/>
            <a:ext cx="14634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Full / partial / no 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processing of request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8" name="CustomShape 54"/>
          <p:cNvSpPr/>
          <p:nvPr/>
        </p:nvSpPr>
        <p:spPr>
          <a:xfrm>
            <a:off x="5163120" y="405468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55"/>
          <p:cNvSpPr/>
          <p:nvPr/>
        </p:nvSpPr>
        <p:spPr>
          <a:xfrm flipH="1" flipV="1">
            <a:off x="5160240" y="428400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56"/>
          <p:cNvSpPr/>
          <p:nvPr/>
        </p:nvSpPr>
        <p:spPr>
          <a:xfrm>
            <a:off x="5131080" y="456012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57"/>
          <p:cNvSpPr/>
          <p:nvPr/>
        </p:nvSpPr>
        <p:spPr>
          <a:xfrm flipH="1" flipV="1">
            <a:off x="5152320" y="476496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58"/>
          <p:cNvSpPr/>
          <p:nvPr/>
        </p:nvSpPr>
        <p:spPr>
          <a:xfrm>
            <a:off x="960480" y="190800"/>
            <a:ext cx="9860760" cy="57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59"/>
          <p:cNvSpPr/>
          <p:nvPr/>
        </p:nvSpPr>
        <p:spPr>
          <a:xfrm flipV="1">
            <a:off x="5130720" y="3672360"/>
            <a:ext cx="5834880" cy="1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60"/>
          <p:cNvSpPr/>
          <p:nvPr/>
        </p:nvSpPr>
        <p:spPr>
          <a:xfrm>
            <a:off x="7702560" y="3505680"/>
            <a:ext cx="115488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Device audit log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55" name="CustomShape 61"/>
          <p:cNvSpPr/>
          <p:nvPr/>
        </p:nvSpPr>
        <p:spPr>
          <a:xfrm>
            <a:off x="1198440" y="41400"/>
            <a:ext cx="10512360" cy="103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BRSKI-AE: abstract protocol overview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6" name="CustomShape 62"/>
          <p:cNvSpPr/>
          <p:nvPr/>
        </p:nvSpPr>
        <p:spPr>
          <a:xfrm>
            <a:off x="540000" y="3780000"/>
            <a:ext cx="8098920" cy="2374920"/>
          </a:xfrm>
          <a:custGeom>
            <a:avLst/>
            <a:gdLst/>
            <a:ahLst/>
            <a:cxnLst/>
            <a:rect l="l" t="t" r="r" b="b"/>
            <a:pathLst>
              <a:path w="23002" h="5502">
                <a:moveTo>
                  <a:pt x="916" y="0"/>
                </a:moveTo>
                <a:lnTo>
                  <a:pt x="917" y="0"/>
                </a:lnTo>
                <a:cubicBezTo>
                  <a:pt x="756" y="0"/>
                  <a:pt x="598" y="42"/>
                  <a:pt x="458" y="123"/>
                </a:cubicBezTo>
                <a:cubicBezTo>
                  <a:pt x="319" y="203"/>
                  <a:pt x="203" y="319"/>
                  <a:pt x="123" y="458"/>
                </a:cubicBezTo>
                <a:cubicBezTo>
                  <a:pt x="42" y="598"/>
                  <a:pt x="0" y="756"/>
                  <a:pt x="0" y="917"/>
                </a:cubicBezTo>
                <a:lnTo>
                  <a:pt x="0" y="4584"/>
                </a:lnTo>
                <a:lnTo>
                  <a:pt x="0" y="4584"/>
                </a:lnTo>
                <a:cubicBezTo>
                  <a:pt x="0" y="4745"/>
                  <a:pt x="42" y="4903"/>
                  <a:pt x="123" y="5043"/>
                </a:cubicBezTo>
                <a:cubicBezTo>
                  <a:pt x="203" y="5182"/>
                  <a:pt x="319" y="5298"/>
                  <a:pt x="458" y="5378"/>
                </a:cubicBezTo>
                <a:cubicBezTo>
                  <a:pt x="598" y="5459"/>
                  <a:pt x="756" y="5501"/>
                  <a:pt x="917" y="5501"/>
                </a:cubicBezTo>
                <a:lnTo>
                  <a:pt x="22084" y="5501"/>
                </a:lnTo>
                <a:lnTo>
                  <a:pt x="22084" y="5501"/>
                </a:lnTo>
                <a:cubicBezTo>
                  <a:pt x="22245" y="5501"/>
                  <a:pt x="22403" y="5459"/>
                  <a:pt x="22543" y="5378"/>
                </a:cubicBezTo>
                <a:cubicBezTo>
                  <a:pt x="22682" y="5298"/>
                  <a:pt x="22798" y="5182"/>
                  <a:pt x="22878" y="5043"/>
                </a:cubicBezTo>
                <a:cubicBezTo>
                  <a:pt x="22959" y="4903"/>
                  <a:pt x="23001" y="4745"/>
                  <a:pt x="23001" y="4584"/>
                </a:cubicBezTo>
                <a:lnTo>
                  <a:pt x="23001" y="916"/>
                </a:lnTo>
                <a:lnTo>
                  <a:pt x="23001" y="917"/>
                </a:lnTo>
                <a:lnTo>
                  <a:pt x="23001" y="917"/>
                </a:lnTo>
                <a:cubicBezTo>
                  <a:pt x="23001" y="756"/>
                  <a:pt x="22959" y="598"/>
                  <a:pt x="22878" y="458"/>
                </a:cubicBezTo>
                <a:cubicBezTo>
                  <a:pt x="22798" y="319"/>
                  <a:pt x="22682" y="203"/>
                  <a:pt x="22543" y="123"/>
                </a:cubicBezTo>
                <a:cubicBezTo>
                  <a:pt x="22403" y="42"/>
                  <a:pt x="22245" y="0"/>
                  <a:pt x="22084" y="0"/>
                </a:cubicBezTo>
                <a:lnTo>
                  <a:pt x="916" y="0"/>
                </a:lnTo>
              </a:path>
            </a:pathLst>
          </a:custGeom>
          <a:noFill/>
          <a:ln w="36000">
            <a:solidFill>
              <a:srgbClr val="FF5429"/>
            </a:solidFill>
            <a:custDash>
              <a:ds d="1100000" sp="500000"/>
              <a:ds d="100000" sp="5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63"/>
          <p:cNvSpPr/>
          <p:nvPr/>
        </p:nvSpPr>
        <p:spPr>
          <a:xfrm>
            <a:off x="5131080" y="525204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64"/>
          <p:cNvSpPr/>
          <p:nvPr/>
        </p:nvSpPr>
        <p:spPr>
          <a:xfrm flipH="1" flipV="1">
            <a:off x="5152320" y="551772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65"/>
          <p:cNvSpPr/>
          <p:nvPr/>
        </p:nvSpPr>
        <p:spPr>
          <a:xfrm>
            <a:off x="7651800" y="5279400"/>
            <a:ext cx="1603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66"/>
          <p:cNvSpPr/>
          <p:nvPr/>
        </p:nvSpPr>
        <p:spPr>
          <a:xfrm flipH="1" flipV="1">
            <a:off x="7672680" y="5519160"/>
            <a:ext cx="1581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67"/>
          <p:cNvSpPr/>
          <p:nvPr/>
        </p:nvSpPr>
        <p:spPr>
          <a:xfrm>
            <a:off x="7651800" y="5819760"/>
            <a:ext cx="1603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68"/>
          <p:cNvSpPr/>
          <p:nvPr/>
        </p:nvSpPr>
        <p:spPr>
          <a:xfrm flipH="1" flipV="1">
            <a:off x="7673040" y="6059160"/>
            <a:ext cx="1581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69"/>
          <p:cNvSpPr/>
          <p:nvPr/>
        </p:nvSpPr>
        <p:spPr>
          <a:xfrm>
            <a:off x="5131080" y="579600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70"/>
          <p:cNvSpPr/>
          <p:nvPr/>
        </p:nvSpPr>
        <p:spPr>
          <a:xfrm flipH="1" flipV="1">
            <a:off x="5152320" y="606168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71"/>
          <p:cNvSpPr/>
          <p:nvPr/>
        </p:nvSpPr>
        <p:spPr>
          <a:xfrm>
            <a:off x="2385360" y="578232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72"/>
          <p:cNvSpPr/>
          <p:nvPr/>
        </p:nvSpPr>
        <p:spPr>
          <a:xfrm flipH="1">
            <a:off x="2380680" y="608616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73"/>
          <p:cNvSpPr/>
          <p:nvPr/>
        </p:nvSpPr>
        <p:spPr>
          <a:xfrm>
            <a:off x="2402280" y="559296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Certificate confirmation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68" name="CustomShape 74"/>
          <p:cNvSpPr/>
          <p:nvPr/>
        </p:nvSpPr>
        <p:spPr>
          <a:xfrm>
            <a:off x="2402280" y="584496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PKI/Registrar conformation (opt.)</a:t>
            </a:r>
            <a:endParaRPr lang="en-US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56810815-8df0-4f10-8da7-34164765fbe3" xsi:nil="true"/>
    <_ip_UnifiedCompliancePolicyProperties xmlns="http://schemas.microsoft.com/sharepoint/v3" xsi:nil="true"/>
    <lcf76f155ced4ddcb4097134ff3c332f xmlns="a9de424c-86b2-47ed-8d4e-0a9b7010e66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CD6C532085F8449DFAA9E5E2A73509" ma:contentTypeVersion="20" ma:contentTypeDescription="Create a new document." ma:contentTypeScope="" ma:versionID="c8bdef1fc4896ae71e847eb90f6c3082">
  <xsd:schema xmlns:xsd="http://www.w3.org/2001/XMLSchema" xmlns:xs="http://www.w3.org/2001/XMLSchema" xmlns:p="http://schemas.microsoft.com/office/2006/metadata/properties" xmlns:ns1="http://schemas.microsoft.com/sharepoint/v3" xmlns:ns2="ce079751-a51b-4a27-9376-edf93eae18d5" xmlns:ns3="a9de424c-86b2-47ed-8d4e-0a9b7010e669" xmlns:ns4="56810815-8df0-4f10-8da7-34164765fbe3" targetNamespace="http://schemas.microsoft.com/office/2006/metadata/properties" ma:root="true" ma:fieldsID="3fdf977c7d89e1bf9cca898b31dbd6fd" ns1:_="" ns2:_="" ns3:_="" ns4:_="">
    <xsd:import namespace="http://schemas.microsoft.com/sharepoint/v3"/>
    <xsd:import namespace="ce079751-a51b-4a27-9376-edf93eae18d5"/>
    <xsd:import namespace="a9de424c-86b2-47ed-8d4e-0a9b7010e669"/>
    <xsd:import namespace="56810815-8df0-4f10-8da7-34164765fbe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Location" minOccurs="0"/>
                <xsd:element ref="ns4:TaxCatchAll" minOccurs="0"/>
                <xsd:element ref="ns3:lcf76f155ced4ddcb4097134ff3c332f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79751-a51b-4a27-9376-edf93eae18d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de424c-86b2-47ed-8d4e-0a9b7010e6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e63edab7-d5f1-4c02-989a-0e8ed7c6c38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10815-8df0-4f10-8da7-34164765fbe3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c015a078-2538-49e9-8176-d5282097e92f}" ma:internalName="TaxCatchAll" ma:showField="CatchAllData" ma:web="ce079751-a51b-4a27-9376-edf93eae18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76CB81-6753-41D9-B160-D542CFFB89BA}">
  <ds:schemaRefs>
    <ds:schemaRef ds:uri="a9de424c-86b2-47ed-8d4e-0a9b7010e669"/>
    <ds:schemaRef ds:uri="ce079751-a51b-4a27-9376-edf93eae18d5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sharepoint/v3"/>
    <ds:schemaRef ds:uri="56810815-8df0-4f10-8da7-34164765fbe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C6BD9E7-C020-4AD1-A7ED-9C09B3AA4F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37FCD1-B3DE-4EDE-B6BD-6CF808058DC1}">
  <ds:schemaRefs>
    <ds:schemaRef ds:uri="56810815-8df0-4f10-8da7-34164765fbe3"/>
    <ds:schemaRef ds:uri="a9de424c-86b2-47ed-8d4e-0a9b7010e669"/>
    <ds:schemaRef ds:uri="ce079751-a51b-4a27-9376-edf93eae18d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485</Words>
  <Application>Microsoft Macintosh PowerPoint</Application>
  <PresentationFormat>Widescreen</PresentationFormat>
  <Paragraphs>77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FreeMono</vt:lpstr>
      <vt:lpstr>OpenSymbol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BRSKI-AE –  Support for asynchronous enrollment</dc:title>
  <dc:subject/>
  <dc:creator>Fries, Steffen (CT RDA ITS)</dc:creator>
  <dc:description/>
  <cp:lastModifiedBy>DvO</cp:lastModifiedBy>
  <cp:revision>31</cp:revision>
  <dcterms:modified xsi:type="dcterms:W3CDTF">2023-11-03T07:53:56Z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HiddenSlides">
    <vt:i4>1</vt:i4>
  </property>
  <property fmtid="{D5CDD505-2E9C-101B-9397-08002B2CF9AE}" pid="4" name="Notes">
    <vt:i4>3</vt:i4>
  </property>
  <property fmtid="{D5CDD505-2E9C-101B-9397-08002B2CF9AE}" pid="5" name="PresentationFormat">
    <vt:lpwstr>Widescreen</vt:lpwstr>
  </property>
  <property fmtid="{D5CDD505-2E9C-101B-9397-08002B2CF9AE}" pid="6" name="Slides">
    <vt:i4>4</vt:i4>
  </property>
  <property fmtid="{D5CDD505-2E9C-101B-9397-08002B2CF9AE}" pid="7" name="_NewReviewCycle">
    <vt:lpwstr/>
  </property>
  <property fmtid="{D5CDD505-2E9C-101B-9397-08002B2CF9AE}" pid="8" name="ContentTypeId">
    <vt:lpwstr>0x01010035CD6C532085F8449DFAA9E5E2A73509</vt:lpwstr>
  </property>
  <property fmtid="{D5CDD505-2E9C-101B-9397-08002B2CF9AE}" pid="9" name="MediaServiceImageTags">
    <vt:lpwstr/>
  </property>
  <property fmtid="{D5CDD505-2E9C-101B-9397-08002B2CF9AE}" pid="10" name="MSIP_Label_6f75f480-7803-4ee9-bb54-84d0635fdbe7_Enabled">
    <vt:lpwstr>true</vt:lpwstr>
  </property>
  <property fmtid="{D5CDD505-2E9C-101B-9397-08002B2CF9AE}" pid="11" name="MSIP_Label_6f75f480-7803-4ee9-bb54-84d0635fdbe7_SetDate">
    <vt:lpwstr>2023-03-27T13:18:13Z</vt:lpwstr>
  </property>
  <property fmtid="{D5CDD505-2E9C-101B-9397-08002B2CF9AE}" pid="12" name="MSIP_Label_6f75f480-7803-4ee9-bb54-84d0635fdbe7_Method">
    <vt:lpwstr>Standard</vt:lpwstr>
  </property>
  <property fmtid="{D5CDD505-2E9C-101B-9397-08002B2CF9AE}" pid="13" name="MSIP_Label_6f75f480-7803-4ee9-bb54-84d0635fdbe7_Name">
    <vt:lpwstr>unrestricted</vt:lpwstr>
  </property>
  <property fmtid="{D5CDD505-2E9C-101B-9397-08002B2CF9AE}" pid="14" name="MSIP_Label_6f75f480-7803-4ee9-bb54-84d0635fdbe7_SiteId">
    <vt:lpwstr>38ae3bcd-9579-4fd4-adda-b42e1495d55a</vt:lpwstr>
  </property>
  <property fmtid="{D5CDD505-2E9C-101B-9397-08002B2CF9AE}" pid="15" name="MSIP_Label_6f75f480-7803-4ee9-bb54-84d0635fdbe7_ActionId">
    <vt:lpwstr>f72d7698-3ea9-48fe-94cb-c8aa85e6394a</vt:lpwstr>
  </property>
  <property fmtid="{D5CDD505-2E9C-101B-9397-08002B2CF9AE}" pid="16" name="MSIP_Label_6f75f480-7803-4ee9-bb54-84d0635fdbe7_ContentBits">
    <vt:lpwstr>0</vt:lpwstr>
  </property>
  <property fmtid="{D5CDD505-2E9C-101B-9397-08002B2CF9AE}" pid="17" name="Document_Confidentiality">
    <vt:lpwstr>Unrestricted</vt:lpwstr>
  </property>
</Properties>
</file>