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 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v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sl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</a:t>
            </a:r>
            <a:r>
              <a:rPr b="0" lang="en-US" sz="2000" spc="-1" strike="noStrike">
                <a:latin typeface="Arial"/>
              </a:rPr>
              <a:t>edit the </a:t>
            </a:r>
            <a:r>
              <a:rPr b="0" lang="en-US" sz="2000" spc="-1" strike="noStrike">
                <a:latin typeface="Arial"/>
              </a:rPr>
              <a:t>notes </a:t>
            </a:r>
            <a:r>
              <a:rPr b="0" lang="en-US" sz="2000" spc="-1" strike="noStrike">
                <a:latin typeface="Arial"/>
              </a:rPr>
              <a:t>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C5611FBA-9E39-4A6E-9B0E-182EF75C67C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36F8F82-3DCF-4456-A2C0-EFD0AA4207D6}" type="slidenum">
              <a:rPr b="0" lang="en-US" sz="1200" spc="-1" strike="noStrike">
                <a:latin typeface="Times New Roman"/>
              </a:rPr>
              <a:t>4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19113FB-E841-4F1B-91E2-090FA98E090A}" type="slidenum">
              <a:rPr b="0" lang="en-US" sz="1200" spc="-1" strike="noStrike">
                <a:latin typeface="Times New Roman"/>
              </a:rPr>
              <a:t>4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E0A6A5B-C972-499C-9594-498ED07AB873}" type="slidenum">
              <a:rPr b="0" lang="en-US" sz="1200" spc="-1" strike="noStrike">
                <a:latin typeface="Times New Roman"/>
              </a:rPr>
              <a:t>4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</a:t>
            </a:r>
            <a:r>
              <a:rPr b="0" lang="en-US" sz="1800" spc="-1" strike="noStrike">
                <a:latin typeface="Arial"/>
              </a:rPr>
              <a:t>the 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</a:t>
            </a:r>
            <a:r>
              <a:rPr b="0" lang="en-US" sz="4400" spc="-1" strike="noStrike">
                <a:latin typeface="Arial"/>
              </a:rPr>
              <a:t>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tex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datatracker.ietf.org/doc/html/draft-ietf-anima-brski-async-enroll" TargetMode="External"/><Relationship Id="rId2" Type="http://schemas.openxmlformats.org/officeDocument/2006/relationships/hyperlink" Target="https://github.com/anima-wg/anima-brski-async-enroll" TargetMode="External"/><Relationship Id="rId3" Type="http://schemas.openxmlformats.org/officeDocument/2006/relationships/hyperlink" Target="https://github.com/anima-wg/anima-brski-ae" TargetMode="External"/><Relationship Id="rId4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github.com/anima-wg/anima-brski-async-enroll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19960" y="770760"/>
            <a:ext cx="11683440" cy="158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77000"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Update on BRSKI-AE: 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Alternative Enrollment Protocols in BRSKI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32720" y="2359800"/>
            <a:ext cx="11470680" cy="415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hlinkClick r:id="rId1"/>
              </a:rPr>
              <a:t>draft-ietf-anima-brski-async-enroll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-05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Repo so far: </a:t>
            </a:r>
            <a:r>
              <a:rPr b="0" lang="en-US" sz="2400" spc="-1" strike="noStrike">
                <a:solidFill>
                  <a:srgbClr val="808080"/>
                </a:solidFill>
                <a:latin typeface="FreeMono"/>
                <a:hlinkClick r:id="rId2"/>
              </a:rPr>
              <a:t>https://github.com/anima-wg/anima-brski-async-enroll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Proposed new repo URL: </a:t>
            </a:r>
            <a:r>
              <a:rPr b="1" lang="en-US" sz="2400" spc="-1" strike="noStrike">
                <a:solidFill>
                  <a:srgbClr val="000000"/>
                </a:solidFill>
                <a:latin typeface="FreeMono"/>
                <a:hlinkClick r:id="rId3"/>
              </a:rPr>
              <a:t>https://github.com/anima-wg/anima-brski-ae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David von Oheimb, Steffen Fries, Hendrik Brockhaus, Eliot Lear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David von Oheimb (Ed.)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IETF 113 – ANIMA Working Group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9000000" y="1826640"/>
            <a:ext cx="1659960" cy="4833000"/>
          </a:xfrm>
          <a:prstGeom prst="rect">
            <a:avLst/>
          </a:prstGeom>
          <a:solidFill>
            <a:srgbClr val="dddddd">
              <a:alpha val="38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"/>
          <p:cNvSpPr/>
          <p:nvPr/>
        </p:nvSpPr>
        <p:spPr>
          <a:xfrm>
            <a:off x="2023560" y="1835640"/>
            <a:ext cx="2717280" cy="4824000"/>
          </a:xfrm>
          <a:prstGeom prst="rect">
            <a:avLst/>
          </a:prstGeom>
          <a:solidFill>
            <a:srgbClr val="fff2cc">
              <a:alpha val="60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3"/>
          <p:cNvSpPr/>
          <p:nvPr/>
        </p:nvSpPr>
        <p:spPr>
          <a:xfrm>
            <a:off x="1997640" y="2601000"/>
            <a:ext cx="2777400" cy="1326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4"/>
          <p:cNvSpPr/>
          <p:nvPr/>
        </p:nvSpPr>
        <p:spPr>
          <a:xfrm>
            <a:off x="2369880" y="2429280"/>
            <a:ext cx="2101680" cy="328680"/>
          </a:xfrm>
          <a:prstGeom prst="rect">
            <a:avLst/>
          </a:prstGeom>
          <a:solidFill>
            <a:srgbClr val="fff2cc">
              <a:alpha val="60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TLS with provisional accept of registrar certificate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" name="CustomShape 5"/>
          <p:cNvSpPr/>
          <p:nvPr/>
        </p:nvSpPr>
        <p:spPr>
          <a:xfrm>
            <a:off x="2369880" y="3859560"/>
            <a:ext cx="2101680" cy="181800"/>
          </a:xfrm>
          <a:prstGeom prst="rect">
            <a:avLst/>
          </a:prstGeom>
          <a:solidFill>
            <a:srgbClr val="fff2cc">
              <a:alpha val="60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Accept registrar certificate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9" name="CustomShape 6"/>
          <p:cNvSpPr/>
          <p:nvPr/>
        </p:nvSpPr>
        <p:spPr>
          <a:xfrm>
            <a:off x="4790520" y="1826640"/>
            <a:ext cx="4105440" cy="4833000"/>
          </a:xfrm>
          <a:prstGeom prst="rect">
            <a:avLst/>
          </a:prstGeom>
          <a:solidFill>
            <a:srgbClr val="f9d9d3">
              <a:alpha val="38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7"/>
          <p:cNvSpPr/>
          <p:nvPr/>
        </p:nvSpPr>
        <p:spPr>
          <a:xfrm>
            <a:off x="2232000" y="3024000"/>
            <a:ext cx="2529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8"/>
          <p:cNvSpPr/>
          <p:nvPr/>
        </p:nvSpPr>
        <p:spPr>
          <a:xfrm>
            <a:off x="2198520" y="2838240"/>
            <a:ext cx="2562840" cy="21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Voucher-request {S/N, reg-cert, …}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2" name="CustomShape 9"/>
          <p:cNvSpPr/>
          <p:nvPr/>
        </p:nvSpPr>
        <p:spPr>
          <a:xfrm flipH="1">
            <a:off x="2262600" y="3822840"/>
            <a:ext cx="2498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10"/>
          <p:cNvSpPr/>
          <p:nvPr/>
        </p:nvSpPr>
        <p:spPr>
          <a:xfrm>
            <a:off x="5352120" y="2267640"/>
            <a:ext cx="18216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4960" indent="-84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S/N verification</a:t>
            </a:r>
            <a:endParaRPr b="0" lang="en-US" sz="800" spc="-1" strike="noStrike">
              <a:latin typeface="Arial"/>
            </a:endParaRPr>
          </a:p>
          <a:p>
            <a:pPr marL="84960" indent="-84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Verification of pledge signature and IDevID (pledge)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4" name="CustomShape 11"/>
          <p:cNvSpPr/>
          <p:nvPr/>
        </p:nvSpPr>
        <p:spPr>
          <a:xfrm flipV="1">
            <a:off x="5580360" y="3177360"/>
            <a:ext cx="5084280" cy="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12"/>
          <p:cNvSpPr/>
          <p:nvPr/>
        </p:nvSpPr>
        <p:spPr>
          <a:xfrm>
            <a:off x="6446880" y="3008880"/>
            <a:ext cx="3071160" cy="21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Voucher-request {prior-signed-voucher, …}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6" name="CustomShape 13"/>
          <p:cNvSpPr/>
          <p:nvPr/>
        </p:nvSpPr>
        <p:spPr>
          <a:xfrm rot="16200000">
            <a:off x="10170360" y="2590920"/>
            <a:ext cx="1798200" cy="69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4960" indent="-84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S/N verification</a:t>
            </a:r>
            <a:endParaRPr b="0" lang="en-US" sz="800" spc="-1" strike="noStrike">
              <a:latin typeface="Arial"/>
            </a:endParaRPr>
          </a:p>
          <a:p>
            <a:pPr marL="84960" indent="-84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Verification „reg-cert“ in prior-signed-voucher</a:t>
            </a:r>
            <a:endParaRPr b="0" lang="en-US" sz="800" spc="-1" strike="noStrike">
              <a:latin typeface="Arial"/>
            </a:endParaRPr>
          </a:p>
          <a:p>
            <a:pPr marL="84960" indent="-84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Issues voucher with assertion proximity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7" name="CustomShape 14"/>
          <p:cNvSpPr/>
          <p:nvPr/>
        </p:nvSpPr>
        <p:spPr>
          <a:xfrm flipH="1" flipV="1">
            <a:off x="4794480" y="3724560"/>
            <a:ext cx="5844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15"/>
          <p:cNvSpPr/>
          <p:nvPr/>
        </p:nvSpPr>
        <p:spPr>
          <a:xfrm>
            <a:off x="6646320" y="3529080"/>
            <a:ext cx="2131560" cy="21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Voucher {reg-cert, assertion, …}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9" name="CustomShape 16"/>
          <p:cNvSpPr/>
          <p:nvPr/>
        </p:nvSpPr>
        <p:spPr>
          <a:xfrm>
            <a:off x="2157840" y="3646080"/>
            <a:ext cx="2516760" cy="21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Voucher {reg-cert, assertion, …}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CustomShape 17"/>
          <p:cNvSpPr/>
          <p:nvPr/>
        </p:nvSpPr>
        <p:spPr>
          <a:xfrm>
            <a:off x="1449360" y="1585800"/>
            <a:ext cx="913320" cy="53244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Pledge (caller)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1" name="CustomShape 18"/>
          <p:cNvSpPr/>
          <p:nvPr/>
        </p:nvSpPr>
        <p:spPr>
          <a:xfrm>
            <a:off x="3658320" y="1585800"/>
            <a:ext cx="1823400" cy="52668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50" spc="-1" strike="noStrike">
                <a:solidFill>
                  <a:srgbClr val="ffffff"/>
                </a:solidFill>
                <a:latin typeface="Calibri"/>
                <a:ea typeface="DejaVu Sans"/>
              </a:rPr>
              <a:t>Domain Registrar, </a:t>
            </a:r>
            <a:r>
              <a:rPr b="0" lang="en-US" sz="1350" spc="-1" strike="noStrike">
                <a:solidFill>
                  <a:srgbClr val="ff860d"/>
                </a:solidFill>
                <a:latin typeface="Calibri"/>
                <a:ea typeface="DejaVu Sans"/>
              </a:rPr>
              <a:t>RA /</a:t>
            </a:r>
            <a:br/>
            <a:r>
              <a:rPr b="1" lang="en-US" sz="1350" spc="-1" strike="noStrike">
                <a:solidFill>
                  <a:srgbClr val="ff860d"/>
                </a:solidFill>
                <a:latin typeface="Calibri"/>
                <a:ea typeface="DejaVu Sans"/>
              </a:rPr>
              <a:t>LRA / enrollment</a:t>
            </a:r>
            <a:r>
              <a:rPr b="1" lang="en-US" sz="1350" spc="-1" strike="noStrike">
                <a:solidFill>
                  <a:srgbClr val="ffa6a6"/>
                </a:solidFill>
                <a:latin typeface="Calibri"/>
                <a:ea typeface="DejaVu Sans"/>
              </a:rPr>
              <a:t> </a:t>
            </a:r>
            <a:r>
              <a:rPr b="1" lang="en-US" sz="1350" spc="-1" strike="noStrike">
                <a:solidFill>
                  <a:srgbClr val="ff860d"/>
                </a:solidFill>
                <a:latin typeface="Calibri"/>
                <a:ea typeface="DejaVu Sans"/>
              </a:rPr>
              <a:t>proxy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102" name="CustomShape 19"/>
          <p:cNvSpPr/>
          <p:nvPr/>
        </p:nvSpPr>
        <p:spPr>
          <a:xfrm>
            <a:off x="8591760" y="1585800"/>
            <a:ext cx="608400" cy="54864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50" spc="-1" strike="noStrike">
                <a:solidFill>
                  <a:srgbClr val="ffffff"/>
                </a:solidFill>
                <a:latin typeface="Calibri"/>
                <a:ea typeface="DejaVu Sans"/>
              </a:rPr>
              <a:t>PKI</a:t>
            </a:r>
            <a:br/>
            <a:r>
              <a:rPr b="0" lang="en-US" sz="1350" spc="-1" strike="noStrike">
                <a:solidFill>
                  <a:srgbClr val="ffffff"/>
                </a:solidFill>
                <a:latin typeface="Calibri"/>
                <a:ea typeface="DejaVu Sans"/>
              </a:rPr>
              <a:t>CA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103" name="CustomShape 20"/>
          <p:cNvSpPr/>
          <p:nvPr/>
        </p:nvSpPr>
        <p:spPr>
          <a:xfrm>
            <a:off x="10209600" y="1585800"/>
            <a:ext cx="913320" cy="53244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MASA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4" name="CustomShape 21"/>
          <p:cNvSpPr/>
          <p:nvPr/>
        </p:nvSpPr>
        <p:spPr>
          <a:xfrm>
            <a:off x="2178000" y="5502240"/>
            <a:ext cx="196164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Certification request</a:t>
            </a:r>
            <a:br/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 (self-contained)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5" name="CustomShape 22"/>
          <p:cNvSpPr/>
          <p:nvPr/>
        </p:nvSpPr>
        <p:spPr>
          <a:xfrm>
            <a:off x="2025360" y="5817960"/>
            <a:ext cx="2724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Line 23"/>
          <p:cNvSpPr/>
          <p:nvPr/>
        </p:nvSpPr>
        <p:spPr>
          <a:xfrm>
            <a:off x="4755960" y="2131560"/>
            <a:ext cx="0" cy="4536000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Line 24"/>
          <p:cNvSpPr/>
          <p:nvPr/>
        </p:nvSpPr>
        <p:spPr>
          <a:xfrm>
            <a:off x="8895960" y="2131560"/>
            <a:ext cx="0" cy="4536000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25"/>
          <p:cNvSpPr/>
          <p:nvPr/>
        </p:nvSpPr>
        <p:spPr>
          <a:xfrm flipH="1">
            <a:off x="2022840" y="4847400"/>
            <a:ext cx="2726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26"/>
          <p:cNvSpPr/>
          <p:nvPr/>
        </p:nvSpPr>
        <p:spPr>
          <a:xfrm>
            <a:off x="2113560" y="5917680"/>
            <a:ext cx="2562840" cy="2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Certification response (LDevID cert)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10" name="CustomShape 27"/>
          <p:cNvSpPr/>
          <p:nvPr/>
        </p:nvSpPr>
        <p:spPr>
          <a:xfrm>
            <a:off x="2372400" y="1611360"/>
            <a:ext cx="130140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5680" indent="-84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IDevID</a:t>
            </a:r>
            <a:endParaRPr b="0" lang="en-US" sz="800" spc="-1" strike="noStrike">
              <a:latin typeface="Arial"/>
            </a:endParaRPr>
          </a:p>
          <a:p>
            <a:pPr marL="85680" indent="-84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Manufacturer trust anchor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11" name="CustomShape 28"/>
          <p:cNvSpPr/>
          <p:nvPr/>
        </p:nvSpPr>
        <p:spPr>
          <a:xfrm>
            <a:off x="5445360" y="1651320"/>
            <a:ext cx="15692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4960" indent="-84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LDevID (Reg)</a:t>
            </a:r>
            <a:endParaRPr b="0" lang="en-US" sz="800" spc="-1" strike="noStrike">
              <a:latin typeface="Arial"/>
            </a:endParaRPr>
          </a:p>
          <a:p>
            <a:pPr marL="84960" indent="-84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IDevID Cert CA</a:t>
            </a:r>
            <a:endParaRPr b="0" lang="en-US" sz="800" spc="-1" strike="noStrike">
              <a:latin typeface="Arial"/>
            </a:endParaRPr>
          </a:p>
          <a:p>
            <a:pPr marL="84960" indent="-84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S/N Pledge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12" name="CustomShape 29"/>
          <p:cNvSpPr/>
          <p:nvPr/>
        </p:nvSpPr>
        <p:spPr>
          <a:xfrm>
            <a:off x="9164160" y="1651320"/>
            <a:ext cx="100944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4960" indent="-84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PKI CA credentials 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13" name="CustomShape 30"/>
          <p:cNvSpPr/>
          <p:nvPr/>
        </p:nvSpPr>
        <p:spPr>
          <a:xfrm>
            <a:off x="11123640" y="1611360"/>
            <a:ext cx="97740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4960" indent="-84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MASA credentials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14" name="Picture 170" descr=""/>
          <p:cNvPicPr/>
          <p:nvPr/>
        </p:nvPicPr>
        <p:blipFill>
          <a:blip r:embed="rId1"/>
          <a:stretch/>
        </p:blipFill>
        <p:spPr>
          <a:xfrm>
            <a:off x="10173240" y="3469320"/>
            <a:ext cx="285120" cy="595080"/>
          </a:xfrm>
          <a:prstGeom prst="rect">
            <a:avLst/>
          </a:prstGeom>
          <a:ln w="0">
            <a:noFill/>
          </a:ln>
        </p:spPr>
      </p:pic>
      <p:sp>
        <p:nvSpPr>
          <p:cNvPr id="115" name="Line 31"/>
          <p:cNvSpPr/>
          <p:nvPr/>
        </p:nvSpPr>
        <p:spPr>
          <a:xfrm>
            <a:off x="1828440" y="4341240"/>
            <a:ext cx="8811720" cy="2412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32"/>
          <p:cNvSpPr/>
          <p:nvPr/>
        </p:nvSpPr>
        <p:spPr>
          <a:xfrm>
            <a:off x="169200" y="2639880"/>
            <a:ext cx="732600" cy="1063800"/>
          </a:xfrm>
          <a:prstGeom prst="rect">
            <a:avLst/>
          </a:prstGeom>
          <a:solidFill>
            <a:srgbClr val="f2f2f2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Initial</a:t>
            </a:r>
            <a:br/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steps: Voucher request/response handling as in BRSKI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17" name="CustomShape 33"/>
          <p:cNvSpPr/>
          <p:nvPr/>
        </p:nvSpPr>
        <p:spPr>
          <a:xfrm>
            <a:off x="172800" y="4522320"/>
            <a:ext cx="1266840" cy="820440"/>
          </a:xfrm>
          <a:prstGeom prst="rect">
            <a:avLst/>
          </a:prstGeom>
          <a:solidFill>
            <a:srgbClr val="f2f2f2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Adapted step: Application of alternative enrollment protocol (e.g., Lightweight CMP)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18" name="Picture 177" descr=""/>
          <p:cNvPicPr/>
          <p:nvPr/>
        </p:nvPicPr>
        <p:blipFill>
          <a:blip r:embed="rId2"/>
          <a:stretch/>
        </p:blipFill>
        <p:spPr>
          <a:xfrm>
            <a:off x="1928160" y="3559680"/>
            <a:ext cx="285120" cy="595080"/>
          </a:xfrm>
          <a:prstGeom prst="rect">
            <a:avLst/>
          </a:prstGeom>
          <a:ln w="0">
            <a:noFill/>
          </a:ln>
        </p:spPr>
      </p:pic>
      <p:pic>
        <p:nvPicPr>
          <p:cNvPr id="119" name="Picture 178" descr=""/>
          <p:cNvPicPr/>
          <p:nvPr/>
        </p:nvPicPr>
        <p:blipFill>
          <a:blip r:embed="rId3"/>
          <a:stretch/>
        </p:blipFill>
        <p:spPr>
          <a:xfrm>
            <a:off x="1522800" y="2416680"/>
            <a:ext cx="693720" cy="701280"/>
          </a:xfrm>
          <a:prstGeom prst="rect">
            <a:avLst/>
          </a:prstGeom>
          <a:ln w="0">
            <a:noFill/>
          </a:ln>
        </p:spPr>
      </p:pic>
      <p:pic>
        <p:nvPicPr>
          <p:cNvPr id="120" name="Picture 179" descr=""/>
          <p:cNvPicPr/>
          <p:nvPr/>
        </p:nvPicPr>
        <p:blipFill>
          <a:blip r:embed="rId4"/>
          <a:stretch/>
        </p:blipFill>
        <p:spPr>
          <a:xfrm>
            <a:off x="4848840" y="2836080"/>
            <a:ext cx="790560" cy="760320"/>
          </a:xfrm>
          <a:prstGeom prst="rect">
            <a:avLst/>
          </a:prstGeom>
          <a:ln w="0">
            <a:noFill/>
          </a:ln>
        </p:spPr>
      </p:pic>
      <p:sp>
        <p:nvSpPr>
          <p:cNvPr id="121" name="CustomShape 34"/>
          <p:cNvSpPr/>
          <p:nvPr/>
        </p:nvSpPr>
        <p:spPr>
          <a:xfrm>
            <a:off x="2042280" y="4449240"/>
            <a:ext cx="2562840" cy="21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Request CA certificates (opt.)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2" name="CustomShape 35"/>
          <p:cNvSpPr/>
          <p:nvPr/>
        </p:nvSpPr>
        <p:spPr>
          <a:xfrm>
            <a:off x="2025360" y="4626000"/>
            <a:ext cx="2724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36"/>
          <p:cNvSpPr/>
          <p:nvPr/>
        </p:nvSpPr>
        <p:spPr>
          <a:xfrm>
            <a:off x="2042280" y="4660920"/>
            <a:ext cx="2562840" cy="21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CA certificates (opt.)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4" name="CustomShape 37"/>
          <p:cNvSpPr/>
          <p:nvPr/>
        </p:nvSpPr>
        <p:spPr>
          <a:xfrm flipH="1">
            <a:off x="2022840" y="6121800"/>
            <a:ext cx="2726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8"/>
          <p:cNvSpPr/>
          <p:nvPr/>
        </p:nvSpPr>
        <p:spPr>
          <a:xfrm flipH="1">
            <a:off x="2022840" y="5347440"/>
            <a:ext cx="2726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39"/>
          <p:cNvSpPr/>
          <p:nvPr/>
        </p:nvSpPr>
        <p:spPr>
          <a:xfrm>
            <a:off x="2042280" y="4949280"/>
            <a:ext cx="2562840" cy="21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Request certificate attributes (opt.)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7" name="CustomShape 40"/>
          <p:cNvSpPr/>
          <p:nvPr/>
        </p:nvSpPr>
        <p:spPr>
          <a:xfrm>
            <a:off x="2025360" y="5126040"/>
            <a:ext cx="2724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41"/>
          <p:cNvSpPr/>
          <p:nvPr/>
        </p:nvSpPr>
        <p:spPr>
          <a:xfrm>
            <a:off x="2042280" y="5160960"/>
            <a:ext cx="2562840" cy="21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Certificate attributes (opt.)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9" name="Picture 188" descr=""/>
          <p:cNvPicPr/>
          <p:nvPr/>
        </p:nvPicPr>
        <p:blipFill>
          <a:blip r:embed="rId5"/>
          <a:stretch/>
        </p:blipFill>
        <p:spPr>
          <a:xfrm>
            <a:off x="1655280" y="5452560"/>
            <a:ext cx="485640" cy="527760"/>
          </a:xfrm>
          <a:prstGeom prst="rect">
            <a:avLst/>
          </a:prstGeom>
          <a:ln w="0">
            <a:noFill/>
          </a:ln>
        </p:spPr>
      </p:pic>
      <p:sp>
        <p:nvSpPr>
          <p:cNvPr id="130" name="CustomShape 42"/>
          <p:cNvSpPr/>
          <p:nvPr/>
        </p:nvSpPr>
        <p:spPr>
          <a:xfrm>
            <a:off x="1672920" y="6000480"/>
            <a:ext cx="324000" cy="23940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31" name="Graphic 190" descr=""/>
          <p:cNvPicPr/>
          <p:nvPr/>
        </p:nvPicPr>
        <p:blipFill>
          <a:blip r:embed="rId6"/>
          <a:stretch/>
        </p:blipFill>
        <p:spPr>
          <a:xfrm>
            <a:off x="1672920" y="5961240"/>
            <a:ext cx="309600" cy="309600"/>
          </a:xfrm>
          <a:prstGeom prst="rect">
            <a:avLst/>
          </a:prstGeom>
          <a:ln w="0">
            <a:noFill/>
          </a:ln>
        </p:spPr>
      </p:pic>
      <p:pic>
        <p:nvPicPr>
          <p:cNvPr id="132" name="Graphic 191" descr=""/>
          <p:cNvPicPr/>
          <p:nvPr/>
        </p:nvPicPr>
        <p:blipFill>
          <a:blip r:embed="rId7"/>
          <a:stretch/>
        </p:blipFill>
        <p:spPr>
          <a:xfrm>
            <a:off x="8944560" y="5963400"/>
            <a:ext cx="309600" cy="309600"/>
          </a:xfrm>
          <a:prstGeom prst="rect">
            <a:avLst/>
          </a:prstGeom>
          <a:ln w="0">
            <a:noFill/>
          </a:ln>
        </p:spPr>
      </p:pic>
      <p:sp>
        <p:nvSpPr>
          <p:cNvPr id="133" name="CustomShape 43"/>
          <p:cNvSpPr/>
          <p:nvPr/>
        </p:nvSpPr>
        <p:spPr>
          <a:xfrm>
            <a:off x="1045080" y="6340320"/>
            <a:ext cx="104004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Verification of LDevID cert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4" name="CustomShape 44"/>
          <p:cNvSpPr/>
          <p:nvPr/>
        </p:nvSpPr>
        <p:spPr>
          <a:xfrm>
            <a:off x="6300000" y="5486400"/>
            <a:ext cx="194364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Any remaining verification of request and authorization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5" name="CustomShape 45"/>
          <p:cNvSpPr/>
          <p:nvPr/>
        </p:nvSpPr>
        <p:spPr>
          <a:xfrm>
            <a:off x="2025360" y="4179960"/>
            <a:ext cx="2715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46"/>
          <p:cNvSpPr/>
          <p:nvPr/>
        </p:nvSpPr>
        <p:spPr>
          <a:xfrm>
            <a:off x="2673720" y="3997440"/>
            <a:ext cx="1401480" cy="21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Voucher-status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7" name="CustomShape 47"/>
          <p:cNvSpPr/>
          <p:nvPr/>
        </p:nvSpPr>
        <p:spPr>
          <a:xfrm>
            <a:off x="2025360" y="6534720"/>
            <a:ext cx="2715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48"/>
          <p:cNvSpPr/>
          <p:nvPr/>
        </p:nvSpPr>
        <p:spPr>
          <a:xfrm>
            <a:off x="2673720" y="6316200"/>
            <a:ext cx="1401480" cy="21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Enrollment-status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CustomShape 49"/>
          <p:cNvSpPr/>
          <p:nvPr/>
        </p:nvSpPr>
        <p:spPr>
          <a:xfrm>
            <a:off x="7003440" y="1585800"/>
            <a:ext cx="592200" cy="54864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50" spc="-1" strike="noStrike">
                <a:solidFill>
                  <a:srgbClr val="ffffff"/>
                </a:solidFill>
                <a:latin typeface="Calibri"/>
                <a:ea typeface="DejaVu Sans"/>
              </a:rPr>
              <a:t>PKI</a:t>
            </a:r>
            <a:br/>
            <a:r>
              <a:rPr b="1" lang="en-US" sz="1350" spc="-1" strike="noStrike">
                <a:solidFill>
                  <a:srgbClr val="ff860d"/>
                </a:solidFill>
                <a:latin typeface="Calibri"/>
                <a:ea typeface="DejaVu Sans"/>
              </a:rPr>
              <a:t>RA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140" name="CustomShape 50"/>
          <p:cNvSpPr/>
          <p:nvPr/>
        </p:nvSpPr>
        <p:spPr>
          <a:xfrm>
            <a:off x="7544160" y="1667520"/>
            <a:ext cx="100944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4960" indent="-84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PKI RA credentials 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41" name="Line 51"/>
          <p:cNvSpPr/>
          <p:nvPr/>
        </p:nvSpPr>
        <p:spPr>
          <a:xfrm>
            <a:off x="7291800" y="2139480"/>
            <a:ext cx="0" cy="4536360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52"/>
          <p:cNvSpPr/>
          <p:nvPr/>
        </p:nvSpPr>
        <p:spPr>
          <a:xfrm>
            <a:off x="7297920" y="5833800"/>
            <a:ext cx="1597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53"/>
          <p:cNvSpPr/>
          <p:nvPr/>
        </p:nvSpPr>
        <p:spPr>
          <a:xfrm flipH="1" flipV="1">
            <a:off x="7288920" y="6113160"/>
            <a:ext cx="1581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54"/>
          <p:cNvSpPr/>
          <p:nvPr/>
        </p:nvSpPr>
        <p:spPr>
          <a:xfrm>
            <a:off x="4041720" y="5490720"/>
            <a:ext cx="146592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Full / partial / no </a:t>
            </a:r>
            <a:br/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processing of request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45" name="CustomShape 55"/>
          <p:cNvSpPr/>
          <p:nvPr/>
        </p:nvSpPr>
        <p:spPr>
          <a:xfrm>
            <a:off x="4803120" y="4630680"/>
            <a:ext cx="2496240" cy="1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56"/>
          <p:cNvSpPr/>
          <p:nvPr/>
        </p:nvSpPr>
        <p:spPr>
          <a:xfrm flipH="1" flipV="1">
            <a:off x="4802400" y="4862880"/>
            <a:ext cx="2472120" cy="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57"/>
          <p:cNvSpPr/>
          <p:nvPr/>
        </p:nvSpPr>
        <p:spPr>
          <a:xfrm>
            <a:off x="4771080" y="5136120"/>
            <a:ext cx="2496240" cy="1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58"/>
          <p:cNvSpPr/>
          <p:nvPr/>
        </p:nvSpPr>
        <p:spPr>
          <a:xfrm flipH="1" flipV="1">
            <a:off x="4794480" y="5343840"/>
            <a:ext cx="2472120" cy="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59"/>
          <p:cNvSpPr/>
          <p:nvPr/>
        </p:nvSpPr>
        <p:spPr>
          <a:xfrm>
            <a:off x="600480" y="766800"/>
            <a:ext cx="9863280" cy="57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60"/>
          <p:cNvSpPr/>
          <p:nvPr/>
        </p:nvSpPr>
        <p:spPr>
          <a:xfrm flipV="1">
            <a:off x="4770720" y="4253760"/>
            <a:ext cx="5837400" cy="1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61"/>
          <p:cNvSpPr/>
          <p:nvPr/>
        </p:nvSpPr>
        <p:spPr>
          <a:xfrm>
            <a:off x="7342560" y="4081680"/>
            <a:ext cx="1155960" cy="21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Device audit log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2" name="CustomShape 62"/>
          <p:cNvSpPr/>
          <p:nvPr/>
        </p:nvSpPr>
        <p:spPr>
          <a:xfrm>
            <a:off x="838440" y="18540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BRSKI-AE: abstract protocol overview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3" name="CustomShape 63"/>
          <p:cNvSpPr/>
          <p:nvPr/>
        </p:nvSpPr>
        <p:spPr>
          <a:xfrm>
            <a:off x="72000" y="4320000"/>
            <a:ext cx="8279640" cy="1979640"/>
          </a:xfrm>
          <a:custGeom>
            <a:avLst/>
            <a:gdLst/>
            <a:ahLst/>
            <a:rect l="l" t="t" r="r" b="b"/>
            <a:pathLst>
              <a:path w="23002" h="5502">
                <a:moveTo>
                  <a:pt x="916" y="0"/>
                </a:moveTo>
                <a:lnTo>
                  <a:pt x="917" y="0"/>
                </a:lnTo>
                <a:cubicBezTo>
                  <a:pt x="756" y="0"/>
                  <a:pt x="598" y="42"/>
                  <a:pt x="458" y="123"/>
                </a:cubicBezTo>
                <a:cubicBezTo>
                  <a:pt x="319" y="203"/>
                  <a:pt x="203" y="319"/>
                  <a:pt x="123" y="458"/>
                </a:cubicBezTo>
                <a:cubicBezTo>
                  <a:pt x="42" y="598"/>
                  <a:pt x="0" y="756"/>
                  <a:pt x="0" y="917"/>
                </a:cubicBezTo>
                <a:lnTo>
                  <a:pt x="0" y="4584"/>
                </a:lnTo>
                <a:lnTo>
                  <a:pt x="0" y="4584"/>
                </a:lnTo>
                <a:cubicBezTo>
                  <a:pt x="0" y="4745"/>
                  <a:pt x="42" y="4903"/>
                  <a:pt x="123" y="5043"/>
                </a:cubicBezTo>
                <a:cubicBezTo>
                  <a:pt x="203" y="5182"/>
                  <a:pt x="319" y="5298"/>
                  <a:pt x="458" y="5378"/>
                </a:cubicBezTo>
                <a:cubicBezTo>
                  <a:pt x="598" y="5459"/>
                  <a:pt x="756" y="5501"/>
                  <a:pt x="917" y="5501"/>
                </a:cubicBezTo>
                <a:lnTo>
                  <a:pt x="22084" y="5501"/>
                </a:lnTo>
                <a:lnTo>
                  <a:pt x="22084" y="5501"/>
                </a:lnTo>
                <a:cubicBezTo>
                  <a:pt x="22245" y="5501"/>
                  <a:pt x="22403" y="5459"/>
                  <a:pt x="22543" y="5378"/>
                </a:cubicBezTo>
                <a:cubicBezTo>
                  <a:pt x="22682" y="5298"/>
                  <a:pt x="22798" y="5182"/>
                  <a:pt x="22878" y="5043"/>
                </a:cubicBezTo>
                <a:cubicBezTo>
                  <a:pt x="22959" y="4903"/>
                  <a:pt x="23001" y="4745"/>
                  <a:pt x="23001" y="4584"/>
                </a:cubicBezTo>
                <a:lnTo>
                  <a:pt x="23001" y="916"/>
                </a:lnTo>
                <a:lnTo>
                  <a:pt x="23001" y="917"/>
                </a:lnTo>
                <a:lnTo>
                  <a:pt x="23001" y="917"/>
                </a:lnTo>
                <a:cubicBezTo>
                  <a:pt x="23001" y="756"/>
                  <a:pt x="22959" y="598"/>
                  <a:pt x="22878" y="458"/>
                </a:cubicBezTo>
                <a:cubicBezTo>
                  <a:pt x="22798" y="319"/>
                  <a:pt x="22682" y="203"/>
                  <a:pt x="22543" y="123"/>
                </a:cubicBezTo>
                <a:cubicBezTo>
                  <a:pt x="22403" y="42"/>
                  <a:pt x="22245" y="0"/>
                  <a:pt x="22084" y="0"/>
                </a:cubicBezTo>
                <a:lnTo>
                  <a:pt x="916" y="0"/>
                </a:lnTo>
              </a:path>
            </a:pathLst>
          </a:custGeom>
          <a:noFill/>
          <a:ln w="36000">
            <a:solidFill>
              <a:srgbClr val="ff5429"/>
            </a:solidFill>
            <a:custDash>
              <a:ds d="1100000" sp="500000"/>
              <a:ds d="1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64"/>
          <p:cNvSpPr/>
          <p:nvPr/>
        </p:nvSpPr>
        <p:spPr>
          <a:xfrm>
            <a:off x="4771080" y="5828040"/>
            <a:ext cx="2496240" cy="1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65"/>
          <p:cNvSpPr/>
          <p:nvPr/>
        </p:nvSpPr>
        <p:spPr>
          <a:xfrm flipH="1" flipV="1">
            <a:off x="4794480" y="6096600"/>
            <a:ext cx="2472120" cy="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BRSKI-AE status: recent changes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838080" y="1825560"/>
            <a:ext cx="10397520" cy="466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From draft version 04 to version 05:</a:t>
            </a:r>
            <a:endParaRPr b="0" lang="en-US" sz="22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After the split with BRSKI-PRM, David von Oheimb became the editor.</a:t>
            </a:r>
            <a:endParaRPr b="0" lang="en-US" sz="22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Streamline wording, consolidate terminology, improve grammar, etc.</a:t>
            </a:r>
            <a:endParaRPr b="0" lang="en-US" sz="22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Shift the emphasis towards supporting alternative enrollment protocols.</a:t>
            </a:r>
            <a:endParaRPr b="0" lang="en-US" sz="22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Update the title accordingly - preliminary change to be approved.</a:t>
            </a:r>
            <a:endParaRPr b="0" lang="en-US" sz="22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Move comments on EST and detailed application examples to informative annex.</a:t>
            </a:r>
            <a:endParaRPr b="0" lang="en-US" sz="22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Move the remaining text of section 3 as two new sub-sections of section 1.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56141CB1-A9A1-480F-8982-56856D14A6E5}" type="datetime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3/10/22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038345F-30E8-45EF-9DB1-FAE85A54B79D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3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990720" y="1558080"/>
            <a:ext cx="10708920" cy="513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Clarification of open issues stated in the draft (currently no open issues on the </a:t>
            </a:r>
            <a:r>
              <a:rPr b="0" lang="en-US" sz="22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ANIMA git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):</a:t>
            </a:r>
            <a:endParaRPr b="0" lang="en-US" sz="22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Application of Lightweight CMP Profile: some details to be clarified/defined</a:t>
            </a:r>
            <a:endParaRPr b="0" lang="en-US" sz="2200" spc="-1" strike="noStrike">
              <a:latin typeface="Arial"/>
            </a:endParaRPr>
          </a:p>
          <a:p>
            <a:pPr marL="900000" indent="-227880">
              <a:lnSpc>
                <a:spcPct val="8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Whether to use /getcacerts or the caPubs and extraCerts fields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when further to-be-trusted (root CA) certificates and possibly other CA certs are needed</a:t>
            </a:r>
            <a:endParaRPr b="0" lang="en-US" sz="2000" spc="-1" strike="noStrike">
              <a:latin typeface="Arial"/>
            </a:endParaRPr>
          </a:p>
          <a:p>
            <a:pPr marL="900000" indent="-227880">
              <a:lnSpc>
                <a:spcPct val="8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Whether to use /getcertreqtemplate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or let the registrar modify the CRMF and use raVerified</a:t>
            </a:r>
            <a:endParaRPr b="0" lang="en-US" sz="2000" spc="-1" strike="noStrike">
              <a:latin typeface="Arial"/>
            </a:endParaRPr>
          </a:p>
          <a:p>
            <a:pPr marL="900000" indent="-227880">
              <a:lnSpc>
                <a:spcPct val="8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Specify the optional use of implicitConfirm as alternative to certConf</a:t>
            </a:r>
            <a:endParaRPr b="0" lang="en-US" sz="2000" spc="-1" strike="noStrike">
              <a:latin typeface="Arial"/>
            </a:endParaRPr>
          </a:p>
          <a:p>
            <a:pPr marL="900000" indent="-227880">
              <a:lnSpc>
                <a:spcPct val="8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Whether to specify the use of /p10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40824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Application of EST with /fullCMC</a:t>
            </a:r>
            <a:endParaRPr b="0" lang="en-US" sz="22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40824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Further updates to be circulated</a:t>
            </a:r>
            <a:endParaRPr b="0" lang="en-US" sz="22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40824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WG review appreciated</a:t>
            </a:r>
            <a:endParaRPr b="0" lang="en-US" sz="22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40824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PoC implementation ongoing –  </a:t>
            </a:r>
            <a:r>
              <a:rPr b="0" lang="en-US" sz="22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us you are interested in interop testing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990720" y="6508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C7267821-CB88-4F1E-BAD2-6DC0D04A21FC}" type="datetime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3/10/22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8763120" y="6508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DFC533F-8E83-451D-9D20-6436F3B3711D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3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BRSKI-AE status: next steps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Application>LibreOffice/7.0.4.2$Linux_X86_64 LibreOffice_project/00$Build-2</Application>
  <AppVersion>15.0000</AppVersion>
  <Pages>8</Pages>
  <Words>975</Words>
  <Characters>0</Characters>
  <CharactersWithSpaces>0</CharactersWithSpaces>
  <Paragraphs>187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Fries, Steffen (CT RDA ITS)</dc:creator>
  <dc:description/>
  <dc:language>de-DE</dc:language>
  <cp:lastModifiedBy>David von Oheimb</cp:lastModifiedBy>
  <dcterms:modified xsi:type="dcterms:W3CDTF">2022-03-10T16:55:41Z</dcterms:modified>
  <cp:revision>262</cp:revision>
  <dc:subject/>
  <dc:title>Update on BRSKI-AE –  Support for asynchronous enrollment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Document_Confidentiality">
    <vt:lpwstr>Unrestricted</vt:lpwstr>
  </property>
  <property fmtid="{D5CDD505-2E9C-101B-9397-08002B2CF9AE}" pid="4" name="HiddenSlides">
    <vt:i4>1</vt:i4>
  </property>
  <property fmtid="{D5CDD505-2E9C-101B-9397-08002B2CF9AE}" pid="5" name="MSIP_Label_6f75f480-7803-4ee9-bb54-84d0635fdbe7_ActionId">
    <vt:lpwstr>f72d7698-3ea9-48fe-94cb-c8aa85e6394a</vt:lpwstr>
  </property>
  <property fmtid="{D5CDD505-2E9C-101B-9397-08002B2CF9AE}" pid="6" name="MSIP_Label_6f75f480-7803-4ee9-bb54-84d0635fdbe7_ContentBits">
    <vt:lpwstr>0</vt:lpwstr>
  </property>
  <property fmtid="{D5CDD505-2E9C-101B-9397-08002B2CF9AE}" pid="7" name="MSIP_Label_6f75f480-7803-4ee9-bb54-84d0635fdbe7_Enabled">
    <vt:lpwstr>true</vt:lpwstr>
  </property>
  <property fmtid="{D5CDD505-2E9C-101B-9397-08002B2CF9AE}" pid="8" name="MSIP_Label_6f75f480-7803-4ee9-bb54-84d0635fdbe7_Method">
    <vt:lpwstr>Standard</vt:lpwstr>
  </property>
  <property fmtid="{D5CDD505-2E9C-101B-9397-08002B2CF9AE}" pid="9" name="MSIP_Label_6f75f480-7803-4ee9-bb54-84d0635fdbe7_Name">
    <vt:lpwstr>unrestricted</vt:lpwstr>
  </property>
  <property fmtid="{D5CDD505-2E9C-101B-9397-08002B2CF9AE}" pid="10" name="MSIP_Label_6f75f480-7803-4ee9-bb54-84d0635fdbe7_SetDate">
    <vt:lpwstr>2021-11-04T13:31:55Z</vt:lpwstr>
  </property>
  <property fmtid="{D5CDD505-2E9C-101B-9397-08002B2CF9AE}" pid="11" name="MSIP_Label_6f75f480-7803-4ee9-bb54-84d0635fdbe7_SiteId">
    <vt:lpwstr>38ae3bcd-9579-4fd4-adda-b42e1495d55a</vt:lpwstr>
  </property>
  <property fmtid="{D5CDD505-2E9C-101B-9397-08002B2CF9AE}" pid="12" name="Notes">
    <vt:i4>9</vt:i4>
  </property>
  <property fmtid="{D5CDD505-2E9C-101B-9397-08002B2CF9AE}" pid="13" name="PresentationFormat">
    <vt:lpwstr>Widescreen</vt:lpwstr>
  </property>
  <property fmtid="{D5CDD505-2E9C-101B-9397-08002B2CF9AE}" pid="14" name="Slides">
    <vt:i4>10</vt:i4>
  </property>
  <property fmtid="{D5CDD505-2E9C-101B-9397-08002B2CF9AE}" pid="15" name="_NewReviewCycle">
    <vt:lpwstr/>
  </property>
</Properties>
</file>