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4"/>
  </p:notesMasterIdLst>
  <p:sldIdLst>
    <p:sldId id="256" r:id="rId2"/>
    <p:sldId id="323" r:id="rId3"/>
    <p:sldId id="314" r:id="rId4"/>
    <p:sldId id="273" r:id="rId5"/>
    <p:sldId id="318" r:id="rId6"/>
    <p:sldId id="316" r:id="rId7"/>
    <p:sldId id="315" r:id="rId8"/>
    <p:sldId id="319" r:id="rId9"/>
    <p:sldId id="321" r:id="rId10"/>
    <p:sldId id="322" r:id="rId11"/>
    <p:sldId id="320" r:id="rId12"/>
    <p:sldId id="31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ckhaus, Hendrik (CT RDA CST SEA-DE)" initials="BH(RCS" lastIdx="7" clrIdx="0">
    <p:extLst>
      <p:ext uri="{19B8F6BF-5375-455C-9EA6-DF929625EA0E}">
        <p15:presenceInfo xmlns:p15="http://schemas.microsoft.com/office/powerpoint/2012/main" userId="S::hendrik.brockhaus@siemens.com::f1e0bebd-314c-47da-b99d-4360ed40ca6f" providerId="AD"/>
      </p:ext>
    </p:extLst>
  </p:cmAuthor>
  <p:cmAuthor id="2" name="Werner, Thomas (T RDA CST SEA-DE)" initials="WT(RCS" lastIdx="9" clrIdx="1">
    <p:extLst>
      <p:ext uri="{19B8F6BF-5375-455C-9EA6-DF929625EA0E}">
        <p15:presenceInfo xmlns:p15="http://schemas.microsoft.com/office/powerpoint/2012/main" userId="S::thomas-werner@siemens.com::ed58e375-8b61-4f81-b7fb-5ecac9cc7b9e" providerId="AD"/>
      </p:ext>
    </p:extLst>
  </p:cmAuthor>
  <p:cmAuthor id="3" name="Fries, Steffen (T RDA CST)" initials="FS(RC" lastIdx="16" clrIdx="2">
    <p:extLst>
      <p:ext uri="{19B8F6BF-5375-455C-9EA6-DF929625EA0E}">
        <p15:presenceInfo xmlns:p15="http://schemas.microsoft.com/office/powerpoint/2012/main" userId="S::steffen.fries@siemens.com::2c01e50f-f01d-49c1-bca8-a6b63bdf4e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9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8242" autoAdjust="0"/>
  </p:normalViewPr>
  <p:slideViewPr>
    <p:cSldViewPr snapToGrid="0" snapToObjects="1">
      <p:cViewPr varScale="1">
        <p:scale>
          <a:sx n="95" d="100"/>
          <a:sy n="95" d="100"/>
        </p:scale>
        <p:origin x="78" y="36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8-27T11:29:36.424" idx="8">
    <p:pos x="6906" y="1075"/>
    <p:text>Formulierung "operational model" passt noch nicht ganz</p:text>
    <p:extLst>
      <p:ext uri="{C676402C-5697-4E1C-873F-D02D1690AC5C}">
        <p15:threadingInfo xmlns:p15="http://schemas.microsoft.com/office/powerpoint/2012/main" timeZoneBias="-120"/>
      </p:ext>
    </p:extLst>
  </p:cm>
  <p:cm authorId="3" dt="2021-08-27T12:10:10.581" idx="9">
    <p:pos x="5741" y="2912"/>
    <p:text>Dies deckt den aktuellen Fall unter Nutzung von JOSE Objekten im aktuellen Draft ab</p:text>
    <p:extLst>
      <p:ext uri="{C676402C-5697-4E1C-873F-D02D1690AC5C}">
        <p15:threadingInfo xmlns:p15="http://schemas.microsoft.com/office/powerpoint/2012/main" timeZoneBias="-120"/>
      </p:ext>
    </p:extLst>
  </p:cm>
  <p:cm authorId="3" dt="2021-08-27T12:10:49.050" idx="10">
    <p:pos x="5658" y="3131"/>
    <p:text>Deckt den Fall ab, wenn der Pledge z.B. CMP implementiert
- HTTP:  "Accept" request header erlaubt signalisierung der akzeptierten response Objekte
- CoAP:</p:text>
    <p:extLst>
      <p:ext uri="{C676402C-5697-4E1C-873F-D02D1690AC5C}">
        <p15:threadingInfo xmlns:p15="http://schemas.microsoft.com/office/powerpoint/2012/main" timeZoneBias="-120"/>
      </p:ext>
    </p:extLst>
  </p:cm>
  <p:cm authorId="3" dt="2021-08-27T12:13:09.528" idx="11">
    <p:pos x="4755" y="2432"/>
    <p:text>Pledge als Initiator/Responder
Pledge Support of other enrollment objects,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5B5E8-CA78-4A82-83A0-867EF5A818AE}"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392E-C4EF-4AC5-9CF0-E17168E17BBE}" type="slidenum">
              <a:rPr lang="en-US" smtClean="0"/>
              <a:t>‹#›</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2</a:t>
            </a:fld>
            <a:endParaRPr lang="en-US"/>
          </a:p>
        </p:txBody>
      </p:sp>
    </p:spTree>
    <p:extLst>
      <p:ext uri="{BB962C8B-B14F-4D97-AF65-F5344CB8AC3E}">
        <p14:creationId xmlns:p14="http://schemas.microsoft.com/office/powerpoint/2010/main" val="849644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12</a:t>
            </a:fld>
            <a:endParaRPr lang="en-US"/>
          </a:p>
        </p:txBody>
      </p:sp>
    </p:spTree>
    <p:extLst>
      <p:ext uri="{BB962C8B-B14F-4D97-AF65-F5344CB8AC3E}">
        <p14:creationId xmlns:p14="http://schemas.microsoft.com/office/powerpoint/2010/main" val="84964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3: </a:t>
            </a:r>
            <a:r>
              <a:rPr lang="de-DE" dirty="0" err="1"/>
              <a:t>Pledge</a:t>
            </a:r>
            <a:r>
              <a:rPr lang="de-DE" dirty="0"/>
              <a:t> </a:t>
            </a:r>
            <a:r>
              <a:rPr lang="de-DE" dirty="0" err="1"/>
              <a:t>is</a:t>
            </a:r>
            <a:r>
              <a:rPr lang="de-DE" dirty="0"/>
              <a:t> an OT </a:t>
            </a:r>
            <a:r>
              <a:rPr lang="de-DE" dirty="0" err="1"/>
              <a:t>component</a:t>
            </a:r>
            <a:endParaRPr lang="de-DE" dirty="0"/>
          </a:p>
          <a:p>
            <a:r>
              <a:rPr lang="de-DE" dirty="0"/>
              <a:t>4: </a:t>
            </a:r>
            <a:r>
              <a:rPr lang="de-DE" dirty="0" err="1"/>
              <a:t>Pledge</a:t>
            </a:r>
            <a:r>
              <a:rPr lang="de-DE" dirty="0"/>
              <a:t> </a:t>
            </a:r>
            <a:r>
              <a:rPr lang="de-DE" dirty="0" err="1"/>
              <a:t>is</a:t>
            </a:r>
            <a:r>
              <a:rPr lang="de-DE" dirty="0"/>
              <a:t> </a:t>
            </a:r>
            <a:r>
              <a:rPr lang="de-DE" dirty="0" err="1"/>
              <a:t>isolated</a:t>
            </a:r>
            <a:r>
              <a:rPr lang="de-DE" dirty="0"/>
              <a:t> </a:t>
            </a:r>
            <a:r>
              <a:rPr lang="de-DE" dirty="0" err="1"/>
              <a:t>from</a:t>
            </a:r>
            <a:r>
              <a:rPr lang="de-DE" dirty="0"/>
              <a:t> </a:t>
            </a:r>
            <a:r>
              <a:rPr lang="de-DE" dirty="0" err="1"/>
              <a:t>registrar</a:t>
            </a:r>
            <a:r>
              <a:rPr lang="de-DE" dirty="0"/>
              <a:t> (in </a:t>
            </a:r>
            <a:r>
              <a:rPr lang="de-DE" dirty="0" err="1"/>
              <a:t>basement</a:t>
            </a:r>
            <a:r>
              <a:rPr lang="de-DE" dirty="0"/>
              <a:t>)</a:t>
            </a:r>
          </a:p>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3</a:t>
            </a:fld>
            <a:endParaRPr lang="en-US"/>
          </a:p>
        </p:txBody>
      </p:sp>
    </p:spTree>
    <p:extLst>
      <p:ext uri="{BB962C8B-B14F-4D97-AF65-F5344CB8AC3E}">
        <p14:creationId xmlns:p14="http://schemas.microsoft.com/office/powerpoint/2010/main" val="24436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4</a:t>
            </a:fld>
            <a:endParaRPr lang="en-US"/>
          </a:p>
        </p:txBody>
      </p:sp>
    </p:spTree>
    <p:extLst>
      <p:ext uri="{BB962C8B-B14F-4D97-AF65-F5344CB8AC3E}">
        <p14:creationId xmlns:p14="http://schemas.microsoft.com/office/powerpoint/2010/main" val="272652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2a: As </a:t>
            </a:r>
            <a:r>
              <a:rPr lang="de-DE" dirty="0" err="1"/>
              <a:t>no</a:t>
            </a:r>
            <a:r>
              <a:rPr lang="de-DE" dirty="0"/>
              <a:t> </a:t>
            </a:r>
            <a:r>
              <a:rPr lang="de-DE" dirty="0" err="1"/>
              <a:t>direct</a:t>
            </a:r>
            <a:r>
              <a:rPr lang="de-DE" dirty="0"/>
              <a:t> </a:t>
            </a:r>
            <a:r>
              <a:rPr lang="de-DE" dirty="0" err="1"/>
              <a:t>connection</a:t>
            </a:r>
            <a:r>
              <a:rPr lang="de-DE" dirty="0"/>
              <a:t> </a:t>
            </a:r>
            <a:r>
              <a:rPr lang="de-DE" dirty="0" err="1"/>
              <a:t>between</a:t>
            </a:r>
            <a:r>
              <a:rPr lang="de-DE" dirty="0"/>
              <a:t> </a:t>
            </a:r>
            <a:r>
              <a:rPr lang="de-DE" dirty="0" err="1"/>
              <a:t>pledge</a:t>
            </a:r>
            <a:r>
              <a:rPr lang="de-DE" dirty="0"/>
              <a:t> and </a:t>
            </a:r>
            <a:r>
              <a:rPr lang="de-DE" dirty="0" err="1"/>
              <a:t>registrar</a:t>
            </a:r>
            <a:r>
              <a:rPr lang="de-DE" dirty="0"/>
              <a:t> </a:t>
            </a:r>
            <a:r>
              <a:rPr lang="en-US" sz="1200" dirty="0"/>
              <a:t>TLS client authentication of pledge is not supported (achieved by provisional accept in BRSKI)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Authentication/Authorization at registrar: </a:t>
            </a:r>
          </a:p>
          <a:p>
            <a:r>
              <a:rPr lang="en-US" sz="900" dirty="0">
                <a:latin typeface="+mn-lt"/>
              </a:rPr>
              <a:t>- </a:t>
            </a:r>
            <a:r>
              <a:rPr lang="en-US" sz="1100" dirty="0">
                <a:effectLst/>
                <a:latin typeface="+mn-lt"/>
              </a:rPr>
              <a:t>Fall 1: Service technician authenticates to Registrar (e.g., Username/PW )</a:t>
            </a:r>
          </a:p>
          <a:p>
            <a:r>
              <a:rPr lang="en-US" sz="1100" dirty="0">
                <a:effectLst/>
                <a:latin typeface="+mn-lt"/>
              </a:rPr>
              <a:t>- Fall 2: Registrar Agent authenticates to registrar(via </a:t>
            </a:r>
            <a:r>
              <a:rPr lang="en-US" sz="1100" dirty="0" err="1">
                <a:effectLst/>
                <a:latin typeface="+mn-lt"/>
              </a:rPr>
              <a:t>LDevID</a:t>
            </a:r>
            <a:r>
              <a:rPr lang="en-US" sz="1100" dirty="0">
                <a:effectLst/>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mn-lt"/>
            </a:endParaRPr>
          </a:p>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5</a:t>
            </a:fld>
            <a:endParaRPr lang="en-US"/>
          </a:p>
        </p:txBody>
      </p:sp>
    </p:spTree>
    <p:extLst>
      <p:ext uri="{BB962C8B-B14F-4D97-AF65-F5344CB8AC3E}">
        <p14:creationId xmlns:p14="http://schemas.microsoft.com/office/powerpoint/2010/main" val="44392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Assumption</a:t>
            </a:r>
            <a:r>
              <a:rPr lang="de-DE" dirty="0"/>
              <a:t>: Registrar </a:t>
            </a:r>
            <a:r>
              <a:rPr lang="de-DE" dirty="0" err="1"/>
              <a:t>is</a:t>
            </a:r>
            <a:r>
              <a:rPr lang="de-DE" dirty="0"/>
              <a:t> </a:t>
            </a:r>
            <a:r>
              <a:rPr lang="de-DE" dirty="0" err="1"/>
              <a:t>always</a:t>
            </a:r>
            <a:r>
              <a:rPr lang="de-DE" dirty="0"/>
              <a:t> RA </a:t>
            </a:r>
            <a:r>
              <a:rPr lang="de-DE" dirty="0" err="1"/>
              <a:t>according</a:t>
            </a:r>
            <a:r>
              <a:rPr lang="de-DE" dirty="0"/>
              <a:t> </a:t>
            </a:r>
            <a:r>
              <a:rPr lang="de-DE" dirty="0" err="1"/>
              <a:t>to</a:t>
            </a:r>
            <a:r>
              <a:rPr lang="de-DE" dirty="0"/>
              <a:t> BRSKI (</a:t>
            </a:r>
            <a:r>
              <a:rPr lang="de-DE" dirty="0" err="1"/>
              <a:t>as</a:t>
            </a:r>
            <a:r>
              <a:rPr lang="de-DE" dirty="0"/>
              <a:t> </a:t>
            </a:r>
            <a:r>
              <a:rPr lang="de-DE" dirty="0" err="1"/>
              <a:t>it</a:t>
            </a:r>
            <a:r>
              <a:rPr lang="de-DE" dirty="0"/>
              <a:t> </a:t>
            </a:r>
            <a:r>
              <a:rPr lang="de-DE" dirty="0" err="1"/>
              <a:t>maintaines</a:t>
            </a:r>
            <a:r>
              <a:rPr lang="de-DE" dirty="0"/>
              <a:t> </a:t>
            </a:r>
            <a:r>
              <a:rPr lang="de-DE" dirty="0" err="1"/>
              <a:t>the</a:t>
            </a:r>
            <a:r>
              <a:rPr lang="de-DE" dirty="0"/>
              <a:t> </a:t>
            </a:r>
            <a:r>
              <a:rPr lang="de-DE" dirty="0" err="1"/>
              <a:t>devices</a:t>
            </a:r>
            <a:r>
              <a:rPr lang="de-DE" dirty="0"/>
              <a:t> in </a:t>
            </a:r>
            <a:r>
              <a:rPr lang="de-DE" dirty="0" err="1"/>
              <a:t>the</a:t>
            </a:r>
            <a:r>
              <a:rPr lang="de-DE" dirty="0"/>
              <a:t> </a:t>
            </a:r>
            <a:r>
              <a:rPr lang="de-DE" dirty="0" err="1"/>
              <a:t>domain</a:t>
            </a:r>
            <a:r>
              <a:rPr lang="de-DE" dirty="0"/>
              <a:t>) </a:t>
            </a:r>
            <a:r>
              <a:rPr lang="de-DE" dirty="0">
                <a:sym typeface="Wingdings" panose="05000000000000000000" pitchFamily="2" charset="2"/>
              </a:rPr>
              <a:t> </a:t>
            </a:r>
            <a:r>
              <a:rPr lang="de-DE" dirty="0" err="1">
                <a:sym typeface="Wingdings" panose="05000000000000000000" pitchFamily="2" charset="2"/>
              </a:rPr>
              <a:t>authorizes</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certification</a:t>
            </a:r>
            <a:r>
              <a:rPr lang="de-DE" dirty="0">
                <a:sym typeface="Wingdings" panose="05000000000000000000" pitchFamily="2" charset="2"/>
              </a:rPr>
              <a:t> </a:t>
            </a:r>
            <a:r>
              <a:rPr lang="de-DE" dirty="0" err="1">
                <a:sym typeface="Wingdings" panose="05000000000000000000" pitchFamily="2" charset="2"/>
              </a:rPr>
              <a:t>request</a:t>
            </a:r>
            <a:r>
              <a:rPr lang="de-DE" dirty="0">
                <a:sym typeface="Wingdings" panose="05000000000000000000" pitchFamily="2" charset="2"/>
              </a:rPr>
              <a:t>  </a:t>
            </a:r>
            <a:r>
              <a:rPr lang="de-DE" dirty="0" err="1">
                <a:sym typeface="Wingdings" panose="05000000000000000000" pitchFamily="2" charset="2"/>
              </a:rPr>
              <a:t>proof</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identity</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message</a:t>
            </a:r>
            <a:r>
              <a:rPr lang="de-DE" dirty="0">
                <a:sym typeface="Wingdings" panose="05000000000000000000" pitchFamily="2" charset="2"/>
              </a:rPr>
              <a:t> in </a:t>
            </a:r>
            <a:r>
              <a:rPr lang="de-DE" dirty="0" err="1">
                <a:sym typeface="Wingdings" panose="05000000000000000000" pitchFamily="2" charset="2"/>
              </a:rPr>
              <a:t>this</a:t>
            </a:r>
            <a:r>
              <a:rPr lang="de-DE" dirty="0">
                <a:sym typeface="Wingdings" panose="05000000000000000000" pitchFamily="2" charset="2"/>
              </a:rPr>
              <a:t> </a:t>
            </a:r>
            <a:r>
              <a:rPr lang="de-DE" dirty="0" err="1">
                <a:sym typeface="Wingdings" panose="05000000000000000000" pitchFamily="2" charset="2"/>
              </a:rPr>
              <a:t>case</a:t>
            </a:r>
            <a:r>
              <a:rPr lang="de-DE" dirty="0">
                <a:sym typeface="Wingdings" panose="05000000000000000000" pitchFamily="2" charset="2"/>
              </a:rPr>
              <a:t> </a:t>
            </a:r>
            <a:r>
              <a:rPr lang="de-DE" dirty="0" err="1">
                <a:sym typeface="Wingdings" panose="05000000000000000000" pitchFamily="2" charset="2"/>
              </a:rPr>
              <a:t>would</a:t>
            </a:r>
            <a:r>
              <a:rPr lang="de-DE" dirty="0">
                <a:sym typeface="Wingdings" panose="05000000000000000000" pitchFamily="2" charset="2"/>
              </a:rPr>
              <a:t> </a:t>
            </a:r>
            <a:r>
              <a:rPr lang="de-DE" dirty="0" err="1">
                <a:sym typeface="Wingdings" panose="05000000000000000000" pitchFamily="2" charset="2"/>
              </a:rPr>
              <a:t>be</a:t>
            </a:r>
            <a:r>
              <a:rPr lang="de-DE" dirty="0">
                <a:sym typeface="Wingdings" panose="05000000000000000000" pitchFamily="2" charset="2"/>
              </a:rPr>
              <a:t> </a:t>
            </a:r>
            <a:r>
              <a:rPr lang="de-DE" dirty="0" err="1">
                <a:sym typeface="Wingdings" panose="05000000000000000000" pitchFamily="2" charset="2"/>
              </a:rPr>
              <a:t>provided</a:t>
            </a:r>
            <a:r>
              <a:rPr lang="de-DE" dirty="0">
                <a:sym typeface="Wingdings" panose="05000000000000000000" pitchFamily="2" charset="2"/>
              </a:rPr>
              <a:t> </a:t>
            </a:r>
            <a:r>
              <a:rPr lang="de-DE" dirty="0" err="1">
                <a:sym typeface="Wingdings" panose="05000000000000000000" pitchFamily="2" charset="2"/>
              </a:rPr>
              <a:t>by</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RA</a:t>
            </a:r>
          </a:p>
          <a:p>
            <a:endParaRPr lang="en-US" dirty="0"/>
          </a:p>
          <a:p>
            <a:r>
              <a:rPr lang="en-US" dirty="0"/>
              <a:t>Internal discussion: </a:t>
            </a:r>
          </a:p>
          <a:p>
            <a:pPr marL="171450" indent="-171450">
              <a:buFont typeface="Arial" panose="020B0604020202020204" pitchFamily="34" charset="0"/>
              <a:buChar char="•"/>
            </a:pPr>
            <a:r>
              <a:rPr lang="en-US" dirty="0"/>
              <a:t>From an enrollment point of view, if the Registrar acts as LRA (no authorization of certification request), the proof-of-identity is still provided by forwarding the pledge’s certification request to the RA. But this change would have an influence also on the voucher handling at the registrar, as the registrar makes the decision to adopt the pledge in the domain based on the pledge-voucher-request.</a:t>
            </a:r>
          </a:p>
          <a:p>
            <a:pPr marL="171450" indent="-171450">
              <a:buFont typeface="Arial" panose="020B0604020202020204" pitchFamily="34" charset="0"/>
              <a:buChar char="•"/>
            </a:pPr>
            <a:r>
              <a:rPr lang="en-US" dirty="0"/>
              <a:t>No intention to change the decision model in BRSKI</a:t>
            </a:r>
          </a:p>
        </p:txBody>
      </p:sp>
      <p:sp>
        <p:nvSpPr>
          <p:cNvPr id="4" name="Slide Number Placeholder 3"/>
          <p:cNvSpPr>
            <a:spLocks noGrp="1"/>
          </p:cNvSpPr>
          <p:nvPr>
            <p:ph type="sldNum" sz="quarter" idx="5"/>
          </p:nvPr>
        </p:nvSpPr>
        <p:spPr/>
        <p:txBody>
          <a:bodyPr/>
          <a:lstStyle/>
          <a:p>
            <a:fld id="{4C6D392E-C4EF-4AC5-9CF0-E17168E17BBE}" type="slidenum">
              <a:rPr lang="en-US" smtClean="0"/>
              <a:t>6</a:t>
            </a:fld>
            <a:endParaRPr lang="en-US"/>
          </a:p>
        </p:txBody>
      </p:sp>
    </p:spTree>
    <p:extLst>
      <p:ext uri="{BB962C8B-B14F-4D97-AF65-F5344CB8AC3E}">
        <p14:creationId xmlns:p14="http://schemas.microsoft.com/office/powerpoint/2010/main" val="25472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Scenario: </a:t>
            </a:r>
            <a:r>
              <a:rPr lang="de-DE" dirty="0" err="1"/>
              <a:t>No</a:t>
            </a:r>
            <a:r>
              <a:rPr lang="de-DE" dirty="0"/>
              <a:t> additional </a:t>
            </a:r>
            <a:r>
              <a:rPr lang="de-DE" dirty="0" err="1"/>
              <a:t>component</a:t>
            </a:r>
            <a:r>
              <a:rPr lang="de-DE" dirty="0"/>
              <a:t> </a:t>
            </a:r>
            <a:r>
              <a:rPr lang="de-DE" dirty="0" err="1"/>
              <a:t>for</a:t>
            </a:r>
            <a:r>
              <a:rPr lang="de-DE" dirty="0"/>
              <a:t> bootstrapping, </a:t>
            </a:r>
            <a:r>
              <a:rPr lang="de-DE" dirty="0" err="1"/>
              <a:t>registrar</a:t>
            </a:r>
            <a:r>
              <a:rPr lang="de-DE" dirty="0"/>
              <a:t> </a:t>
            </a:r>
            <a:r>
              <a:rPr lang="de-DE" dirty="0" err="1"/>
              <a:t>triggers</a:t>
            </a:r>
            <a:r>
              <a:rPr lang="de-DE" dirty="0"/>
              <a:t> </a:t>
            </a:r>
            <a:r>
              <a:rPr lang="de-DE" dirty="0" err="1"/>
              <a:t>pledge</a:t>
            </a:r>
            <a:endParaRPr lang="de-DE" dirty="0"/>
          </a:p>
          <a:p>
            <a:endParaRPr lang="de-DE" dirty="0"/>
          </a:p>
          <a:p>
            <a:r>
              <a:rPr lang="de-DE" dirty="0"/>
              <a:t>Trigger </a:t>
            </a:r>
            <a:r>
              <a:rPr lang="de-DE" dirty="0" err="1"/>
              <a:t>component</a:t>
            </a:r>
            <a:r>
              <a:rPr lang="de-DE" dirty="0"/>
              <a:t> </a:t>
            </a:r>
            <a:r>
              <a:rPr lang="de-DE" dirty="0" err="1"/>
              <a:t>is</a:t>
            </a:r>
            <a:r>
              <a:rPr lang="de-DE" dirty="0"/>
              <a:t> </a:t>
            </a:r>
            <a:r>
              <a:rPr lang="de-DE" dirty="0" err="1"/>
              <a:t>here</a:t>
            </a:r>
            <a:r>
              <a:rPr lang="de-DE" dirty="0"/>
              <a:t> </a:t>
            </a:r>
            <a:r>
              <a:rPr lang="de-DE" dirty="0" err="1"/>
              <a:t>the</a:t>
            </a:r>
            <a:r>
              <a:rPr lang="de-DE" dirty="0"/>
              <a:t> </a:t>
            </a:r>
            <a:r>
              <a:rPr lang="de-DE" dirty="0" err="1"/>
              <a:t>registrar</a:t>
            </a:r>
            <a:r>
              <a:rPr lang="de-DE" dirty="0"/>
              <a:t> </a:t>
            </a:r>
            <a:r>
              <a:rPr lang="de-DE" dirty="0" err="1"/>
              <a:t>itself</a:t>
            </a:r>
            <a:r>
              <a:rPr lang="de-DE" dirty="0"/>
              <a:t>. Approach </a:t>
            </a:r>
            <a:r>
              <a:rPr lang="de-DE" dirty="0" err="1"/>
              <a:t>binds</a:t>
            </a:r>
            <a:r>
              <a:rPr lang="de-DE" dirty="0"/>
              <a:t> </a:t>
            </a:r>
            <a:r>
              <a:rPr lang="de-DE" dirty="0" err="1"/>
              <a:t>request</a:t>
            </a:r>
            <a:r>
              <a:rPr lang="de-DE" dirty="0"/>
              <a:t>/</a:t>
            </a:r>
            <a:r>
              <a:rPr lang="de-DE" dirty="0" err="1"/>
              <a:t>response</a:t>
            </a:r>
            <a:r>
              <a:rPr lang="de-DE" dirty="0"/>
              <a:t>, </a:t>
            </a:r>
            <a:r>
              <a:rPr lang="de-DE" dirty="0" err="1"/>
              <a:t>which</a:t>
            </a:r>
            <a:r>
              <a:rPr lang="de-DE" dirty="0"/>
              <a:t> </a:t>
            </a:r>
            <a:r>
              <a:rPr lang="de-DE" dirty="0" err="1"/>
              <a:t>is</a:t>
            </a:r>
            <a:r>
              <a:rPr lang="de-DE" dirty="0"/>
              <a:t> </a:t>
            </a:r>
            <a:r>
              <a:rPr lang="de-DE" dirty="0" err="1"/>
              <a:t>achieved</a:t>
            </a:r>
            <a:r>
              <a:rPr lang="de-DE" dirty="0"/>
              <a:t> in BRSKI </a:t>
            </a:r>
            <a:r>
              <a:rPr lang="de-DE" dirty="0" err="1"/>
              <a:t>by</a:t>
            </a:r>
            <a:r>
              <a:rPr lang="de-DE" dirty="0"/>
              <a:t> TLS</a:t>
            </a:r>
          </a:p>
          <a:p>
            <a:endParaRPr lang="de-DE" dirty="0"/>
          </a:p>
          <a:p>
            <a:r>
              <a:rPr lang="de-DE" dirty="0"/>
              <a:t>Hier </a:t>
            </a:r>
            <a:r>
              <a:rPr lang="de-DE" dirty="0" err="1"/>
              <a:t>koennte</a:t>
            </a:r>
            <a:r>
              <a:rPr lang="de-DE" dirty="0"/>
              <a:t> als Argument kommen ggf. sowas wie TLS-POK zu nutzen (https://datatracker.ietf.org/doc/draft-friel-tls-eap-dpp/)</a:t>
            </a:r>
          </a:p>
          <a:p>
            <a:r>
              <a:rPr lang="de-DE" dirty="0"/>
              <a:t>Eigentlich wollen wir hier schon vermeiden, dass es unterschiedliche </a:t>
            </a:r>
            <a:r>
              <a:rPr lang="de-DE" dirty="0" err="1"/>
              <a:t>Ansaetze</a:t>
            </a:r>
            <a:r>
              <a:rPr lang="de-DE" dirty="0"/>
              <a:t> </a:t>
            </a:r>
            <a:r>
              <a:rPr lang="de-DE" dirty="0" err="1"/>
              <a:t>fuer</a:t>
            </a:r>
            <a:r>
              <a:rPr lang="de-DE" dirty="0"/>
              <a:t> den offline Fall gibt, in dem ein Registrar Agent genutzt wird</a:t>
            </a:r>
          </a:p>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7</a:t>
            </a:fld>
            <a:endParaRPr lang="en-US"/>
          </a:p>
        </p:txBody>
      </p:sp>
    </p:spTree>
    <p:extLst>
      <p:ext uri="{BB962C8B-B14F-4D97-AF65-F5344CB8AC3E}">
        <p14:creationId xmlns:p14="http://schemas.microsoft.com/office/powerpoint/2010/main" val="351981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8</a:t>
            </a:fld>
            <a:endParaRPr lang="en-US"/>
          </a:p>
        </p:txBody>
      </p:sp>
    </p:spTree>
    <p:extLst>
      <p:ext uri="{BB962C8B-B14F-4D97-AF65-F5344CB8AC3E}">
        <p14:creationId xmlns:p14="http://schemas.microsoft.com/office/powerpoint/2010/main" val="108761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9</a:t>
            </a:fld>
            <a:endParaRPr lang="en-US"/>
          </a:p>
        </p:txBody>
      </p:sp>
    </p:spTree>
    <p:extLst>
      <p:ext uri="{BB962C8B-B14F-4D97-AF65-F5344CB8AC3E}">
        <p14:creationId xmlns:p14="http://schemas.microsoft.com/office/powerpoint/2010/main" val="401418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10</a:t>
            </a:fld>
            <a:endParaRPr lang="en-US"/>
          </a:p>
        </p:txBody>
      </p:sp>
    </p:spTree>
    <p:extLst>
      <p:ext uri="{BB962C8B-B14F-4D97-AF65-F5344CB8AC3E}">
        <p14:creationId xmlns:p14="http://schemas.microsoft.com/office/powerpoint/2010/main" val="333695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dirty="0"/>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r>
              <a:rPr lang="de-DE" dirty="0"/>
              <a:t>Steffen Fries</a:t>
            </a:r>
            <a:endParaRPr lang="en-US" dirty="0"/>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8CD1-0366-4D84-B540-4D570CA93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53A25-E23C-4217-A402-299B30157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CC1A-B53B-4601-A08E-92E4CD1EAFB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5" name="Footer Placeholder 4">
            <a:extLst>
              <a:ext uri="{FF2B5EF4-FFF2-40B4-BE49-F238E27FC236}">
                <a16:creationId xmlns:a16="http://schemas.microsoft.com/office/drawing/2014/main" id="{0B2D6D17-0B09-4BAA-8F9E-7219B3C21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DB1-67DF-427B-B881-50D1E9F1FC1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320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15ACC-C3CD-4CA6-A8D0-0C5ECAB3D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3DCBF-F080-4BA3-A2F6-19FFDA745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40C59-3F4C-4F85-BC47-386A5098B726}"/>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5" name="Footer Placeholder 4">
            <a:extLst>
              <a:ext uri="{FF2B5EF4-FFF2-40B4-BE49-F238E27FC236}">
                <a16:creationId xmlns:a16="http://schemas.microsoft.com/office/drawing/2014/main" id="{67C07834-57D3-40E8-A0DA-A28E703E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F9AD9-DC37-4B8D-8E9B-55D221E611CE}"/>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35493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405-2525-49AD-9AAD-C2B235D22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91F39-3B27-49E2-8B28-E142F72F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74FB-F182-471C-B7FC-52F1A1D14C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6F4A7-46F7-47F0-A7F8-0777C729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CF483-FE96-4239-A09E-B319D1729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5A9FA-BAD5-49F0-A117-6B7CA3B4024B}"/>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8" name="Footer Placeholder 7">
            <a:extLst>
              <a:ext uri="{FF2B5EF4-FFF2-40B4-BE49-F238E27FC236}">
                <a16:creationId xmlns:a16="http://schemas.microsoft.com/office/drawing/2014/main" id="{710DEB67-E8E1-4AAE-98C4-79029B65D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DD278-59A5-46FF-8CF5-6542CC5C8449}"/>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471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51926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31964-EEA7-452B-97AE-2FDC1C335E29}"/>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3" name="Footer Placeholder 2">
            <a:extLst>
              <a:ext uri="{FF2B5EF4-FFF2-40B4-BE49-F238E27FC236}">
                <a16:creationId xmlns:a16="http://schemas.microsoft.com/office/drawing/2014/main" id="{06B53DB8-5F80-4A74-9229-B9835F33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9682-EE2A-4EA4-A2FA-EC1491DEF233}"/>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641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01A-74FC-45C5-B8E9-A485CA9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E98A-CE2D-4F9E-822A-A02657830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FAC69-6C7B-4605-BA21-45787CCD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DAAB1-7EA6-42A7-BD4A-C344DB7D3E08}"/>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6" name="Footer Placeholder 5">
            <a:extLst>
              <a:ext uri="{FF2B5EF4-FFF2-40B4-BE49-F238E27FC236}">
                <a16:creationId xmlns:a16="http://schemas.microsoft.com/office/drawing/2014/main" id="{B74389E6-114C-4E5E-9ED9-26056C7A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F3FA-9C57-4EF2-BF03-1DC18724B208}"/>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930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246-B9F6-4580-8508-25BCD8A6C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BD15B-7099-4E35-B1B3-8427CCE5E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E57F1-2CBD-4E83-8183-AA7BD231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4FFDD-CC3E-4CEF-83C3-1A794D939064}"/>
              </a:ext>
            </a:extLst>
          </p:cNvPr>
          <p:cNvSpPr>
            <a:spLocks noGrp="1"/>
          </p:cNvSpPr>
          <p:nvPr>
            <p:ph type="dt" sz="half" idx="10"/>
          </p:nvPr>
        </p:nvSpPr>
        <p:spPr>
          <a:xfrm>
            <a:off x="838200" y="6356350"/>
            <a:ext cx="2743200" cy="365125"/>
          </a:xfrm>
          <a:prstGeom prst="rect">
            <a:avLst/>
          </a:prstGeom>
        </p:spPr>
        <p:txBody>
          <a:bodyPr/>
          <a:lstStyle/>
          <a:p>
            <a:fld id="{8C792E63-5F21-4F54-A864-D84D9F273FCA}" type="datetimeFigureOut">
              <a:rPr lang="en-US" smtClean="0"/>
              <a:t>8/31/2021</a:t>
            </a:fld>
            <a:endParaRPr lang="en-US"/>
          </a:p>
        </p:txBody>
      </p:sp>
      <p:sp>
        <p:nvSpPr>
          <p:cNvPr id="6" name="Footer Placeholder 5">
            <a:extLst>
              <a:ext uri="{FF2B5EF4-FFF2-40B4-BE49-F238E27FC236}">
                <a16:creationId xmlns:a16="http://schemas.microsoft.com/office/drawing/2014/main" id="{F56A2AAF-8A22-423C-9F9A-8CE30119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7E271-9AD9-44D4-ADBC-8E22F19F3DDA}"/>
              </a:ext>
            </a:extLst>
          </p:cNvPr>
          <p:cNvSpPr>
            <a:spLocks noGrp="1"/>
          </p:cNvSpPr>
          <p:nvPr>
            <p:ph type="sldNum" sz="quarter" idx="12"/>
          </p:nvPr>
        </p:nvSpPr>
        <p:spPr>
          <a:xfrm>
            <a:off x="8610600" y="6356350"/>
            <a:ext cx="2743200" cy="365125"/>
          </a:xfrm>
          <a:prstGeom prst="rect">
            <a:avLst/>
          </a:prstGeom>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0651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Date Placeholder 3">
            <a:extLst>
              <a:ext uri="{FF2B5EF4-FFF2-40B4-BE49-F238E27FC236}">
                <a16:creationId xmlns:a16="http://schemas.microsoft.com/office/drawing/2014/main" id="{AD6DF288-0FB8-4608-805B-7B8612A32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92E63-5F21-4F54-A864-D84D9F273FCA}" type="datetimeFigureOut">
              <a:rPr lang="en-US" smtClean="0"/>
              <a:t>8/31/2021</a:t>
            </a:fld>
            <a:endParaRPr lang="en-US"/>
          </a:p>
        </p:txBody>
      </p:sp>
      <p:sp>
        <p:nvSpPr>
          <p:cNvPr id="8" name="Slide Number Placeholder 5">
            <a:extLst>
              <a:ext uri="{FF2B5EF4-FFF2-40B4-BE49-F238E27FC236}">
                <a16:creationId xmlns:a16="http://schemas.microsoft.com/office/drawing/2014/main" id="{005A9446-F85D-4DCB-B504-663C1012B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wg/netconf/docu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atatracker.ietf.org/doc/html/draft-ietf-netconf-sztp-csr" TargetMode="External"/><Relationship Id="rId4" Type="http://schemas.openxmlformats.org/officeDocument/2006/relationships/hyperlink" Target="https://www.rfc-editor.org/rfc/rfc8572.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lamps-lightweight-cmp-profi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FF3-F851-4DD8-A5A4-FEBB01E1551B}"/>
              </a:ext>
            </a:extLst>
          </p:cNvPr>
          <p:cNvSpPr>
            <a:spLocks noGrp="1"/>
          </p:cNvSpPr>
          <p:nvPr>
            <p:ph type="ctrTitle"/>
          </p:nvPr>
        </p:nvSpPr>
        <p:spPr>
          <a:xfrm>
            <a:off x="220133" y="770666"/>
            <a:ext cx="11684000" cy="2387600"/>
          </a:xfrm>
        </p:spPr>
        <p:txBody>
          <a:bodyPr>
            <a:normAutofit/>
          </a:bodyPr>
          <a:lstStyle/>
          <a:p>
            <a:r>
              <a:rPr lang="en-US" sz="5400" dirty="0"/>
              <a:t>Discussion on splitting BRSKI-AE</a:t>
            </a:r>
          </a:p>
        </p:txBody>
      </p:sp>
      <p:sp>
        <p:nvSpPr>
          <p:cNvPr id="3" name="Subtitle 2">
            <a:extLst>
              <a:ext uri="{FF2B5EF4-FFF2-40B4-BE49-F238E27FC236}">
                <a16:creationId xmlns:a16="http://schemas.microsoft.com/office/drawing/2014/main" id="{EAD993CE-AB6B-47CD-9FD0-864FCC9994EA}"/>
              </a:ext>
            </a:extLst>
          </p:cNvPr>
          <p:cNvSpPr>
            <a:spLocks noGrp="1"/>
          </p:cNvSpPr>
          <p:nvPr>
            <p:ph type="subTitle" idx="1"/>
          </p:nvPr>
        </p:nvSpPr>
        <p:spPr>
          <a:xfrm>
            <a:off x="1425526" y="3288323"/>
            <a:ext cx="9144000" cy="3028071"/>
          </a:xfrm>
        </p:spPr>
        <p:txBody>
          <a:bodyPr>
            <a:normAutofit/>
          </a:bodyPr>
          <a:lstStyle/>
          <a:p>
            <a:r>
              <a:rPr lang="en-US" dirty="0"/>
              <a:t>draft-</a:t>
            </a:r>
            <a:r>
              <a:rPr lang="en-US" dirty="0" err="1"/>
              <a:t>ietf</a:t>
            </a:r>
            <a:r>
              <a:rPr lang="en-US" dirty="0"/>
              <a:t>-anima-</a:t>
            </a:r>
            <a:r>
              <a:rPr lang="en-US" dirty="0" err="1"/>
              <a:t>brski</a:t>
            </a:r>
            <a:r>
              <a:rPr lang="en-US" dirty="0"/>
              <a:t>-async-enroll</a:t>
            </a:r>
          </a:p>
          <a:p>
            <a:endParaRPr lang="en-US" dirty="0"/>
          </a:p>
          <a:p>
            <a:endParaRPr lang="en-US" dirty="0"/>
          </a:p>
          <a:p>
            <a:r>
              <a:rPr lang="en-US" dirty="0"/>
              <a:t>Steffen Fries, Hendrik Brockhaus, Elliot Lear, Thomas Werner</a:t>
            </a:r>
          </a:p>
          <a:p>
            <a:endParaRPr lang="en-US" dirty="0"/>
          </a:p>
          <a:p>
            <a:r>
              <a:rPr lang="en-US" dirty="0"/>
              <a:t>ANIMA Working Group</a:t>
            </a:r>
          </a:p>
          <a:p>
            <a:endParaRPr lang="en-US" dirty="0"/>
          </a:p>
        </p:txBody>
      </p:sp>
    </p:spTree>
    <p:extLst>
      <p:ext uri="{BB962C8B-B14F-4D97-AF65-F5344CB8AC3E}">
        <p14:creationId xmlns:p14="http://schemas.microsoft.com/office/powerpoint/2010/main" val="143496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pPr marL="0" indent="0">
              <a:lnSpc>
                <a:spcPct val="100000"/>
              </a:lnSpc>
              <a:spcBef>
                <a:spcPts val="0"/>
              </a:spcBef>
              <a:spcAft>
                <a:spcPts val="1000"/>
              </a:spcAft>
              <a:buNone/>
            </a:pPr>
            <a:r>
              <a:rPr lang="en-US" sz="3600" dirty="0">
                <a:sym typeface="Wingdings" panose="05000000000000000000" pitchFamily="2" charset="2"/>
              </a:rPr>
              <a:t>Cross relation</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200" y="1619678"/>
            <a:ext cx="10805160" cy="4736671"/>
          </a:xfrm>
        </p:spPr>
        <p:txBody>
          <a:bodyPr>
            <a:noAutofit/>
          </a:bodyPr>
          <a:lstStyle/>
          <a:p>
            <a:pPr>
              <a:lnSpc>
                <a:spcPct val="100000"/>
              </a:lnSpc>
              <a:spcBef>
                <a:spcPts val="0"/>
              </a:spcBef>
              <a:spcAft>
                <a:spcPts val="1000"/>
              </a:spcAft>
            </a:pPr>
            <a:r>
              <a:rPr lang="en-US" sz="2200" dirty="0">
                <a:sym typeface="Wingdings" panose="05000000000000000000" pitchFamily="2" charset="2"/>
              </a:rPr>
              <a:t>Investigation into </a:t>
            </a:r>
            <a:r>
              <a:rPr lang="en-US" sz="2200" dirty="0" err="1">
                <a:sym typeface="Wingdings" panose="05000000000000000000" pitchFamily="2" charset="2"/>
                <a:hlinkClick r:id="rId3"/>
              </a:rPr>
              <a:t>netconf</a:t>
            </a:r>
            <a:r>
              <a:rPr lang="en-US" sz="2200" dirty="0">
                <a:sym typeface="Wingdings" panose="05000000000000000000" pitchFamily="2" charset="2"/>
              </a:rPr>
              <a:t> regarding potential support of pledge as responder for credential provisioning</a:t>
            </a:r>
          </a:p>
          <a:p>
            <a:pPr lvl="1">
              <a:lnSpc>
                <a:spcPct val="100000"/>
              </a:lnSpc>
              <a:spcBef>
                <a:spcPts val="0"/>
              </a:spcBef>
              <a:spcAft>
                <a:spcPts val="1000"/>
              </a:spcAft>
            </a:pPr>
            <a:r>
              <a:rPr lang="en-US" sz="1800" dirty="0">
                <a:sym typeface="Wingdings" panose="05000000000000000000" pitchFamily="2" charset="2"/>
                <a:hlinkClick r:id="rId4"/>
              </a:rPr>
              <a:t>SZTP</a:t>
            </a:r>
            <a:r>
              <a:rPr lang="en-US" sz="1800" dirty="0">
                <a:sym typeface="Wingdings" panose="05000000000000000000" pitchFamily="2" charset="2"/>
              </a:rPr>
              <a:t> addresses pledge as initiator </a:t>
            </a:r>
          </a:p>
          <a:p>
            <a:pPr lvl="1">
              <a:lnSpc>
                <a:spcPct val="100000"/>
              </a:lnSpc>
              <a:spcBef>
                <a:spcPts val="0"/>
              </a:spcBef>
              <a:spcAft>
                <a:spcPts val="1000"/>
              </a:spcAft>
            </a:pPr>
            <a:r>
              <a:rPr lang="en-US" sz="1800" dirty="0">
                <a:sym typeface="Wingdings" panose="05000000000000000000" pitchFamily="2" charset="2"/>
                <a:hlinkClick r:id="rId5"/>
              </a:rPr>
              <a:t>SZTP-CSR</a:t>
            </a:r>
            <a:r>
              <a:rPr lang="en-US" sz="1800" dirty="0">
                <a:sym typeface="Wingdings" panose="05000000000000000000" pitchFamily="2" charset="2"/>
              </a:rPr>
              <a:t> defines YANG model for CSR, which can be utilized to convey different certificate request types (P10, CMP, CMC)</a:t>
            </a: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10</a:t>
            </a:fld>
            <a:endParaRPr lang="en-US"/>
          </a:p>
        </p:txBody>
      </p:sp>
    </p:spTree>
    <p:extLst>
      <p:ext uri="{BB962C8B-B14F-4D97-AF65-F5344CB8AC3E}">
        <p14:creationId xmlns:p14="http://schemas.microsoft.com/office/powerpoint/2010/main" val="132576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5E37-2F68-441D-9364-AE5C679720A2}"/>
              </a:ext>
            </a:extLst>
          </p:cNvPr>
          <p:cNvSpPr>
            <a:spLocks noGrp="1"/>
          </p:cNvSpPr>
          <p:nvPr>
            <p:ph type="title"/>
          </p:nvPr>
        </p:nvSpPr>
        <p:spPr/>
        <p:txBody>
          <a:bodyPr/>
          <a:lstStyle/>
          <a:p>
            <a:r>
              <a:rPr lang="de-DE" dirty="0"/>
              <a:t>Backup </a:t>
            </a:r>
            <a:r>
              <a:rPr lang="de-DE" dirty="0" err="1"/>
              <a:t>from</a:t>
            </a:r>
            <a:r>
              <a:rPr lang="de-DE" dirty="0"/>
              <a:t> IETF 111</a:t>
            </a:r>
            <a:endParaRPr lang="en-US" dirty="0"/>
          </a:p>
        </p:txBody>
      </p:sp>
      <p:sp>
        <p:nvSpPr>
          <p:cNvPr id="3" name="Content Placeholder 2">
            <a:extLst>
              <a:ext uri="{FF2B5EF4-FFF2-40B4-BE49-F238E27FC236}">
                <a16:creationId xmlns:a16="http://schemas.microsoft.com/office/drawing/2014/main" id="{8A204972-D810-4311-BC2C-DB8F3B8FA9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012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Discussion: Further draft handling</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617520" y="1428773"/>
            <a:ext cx="10956960" cy="4644910"/>
          </a:xfrm>
        </p:spPr>
        <p:txBody>
          <a:bodyPr>
            <a:noAutofit/>
          </a:bodyPr>
          <a:lstStyle/>
          <a:p>
            <a:pPr>
              <a:lnSpc>
                <a:spcPct val="100000"/>
              </a:lnSpc>
              <a:spcBef>
                <a:spcPts val="600"/>
              </a:spcBef>
            </a:pPr>
            <a:r>
              <a:rPr lang="en-US" sz="2000" dirty="0"/>
              <a:t>Currently, BRSKI-AE addresses two use cases with different target and different level of detail </a:t>
            </a:r>
          </a:p>
          <a:p>
            <a:pPr lvl="1">
              <a:lnSpc>
                <a:spcPct val="100000"/>
              </a:lnSpc>
              <a:spcBef>
                <a:spcPts val="600"/>
              </a:spcBef>
            </a:pPr>
            <a:r>
              <a:rPr lang="en-US" sz="2000" dirty="0"/>
              <a:t>Use Case 1 targets the definition of requirements for a communication architecture using the existing BRSKI components and call model (pledge-initiator-mode, formerly PULL) to enable the use of alternative enrollment protocols for certificate enrollment (voucher handling untouched).  </a:t>
            </a:r>
          </a:p>
          <a:p>
            <a:pPr lvl="1">
              <a:lnSpc>
                <a:spcPct val="100000"/>
              </a:lnSpc>
              <a:spcBef>
                <a:spcPts val="600"/>
              </a:spcBef>
            </a:pPr>
            <a:r>
              <a:rPr lang="en-US" sz="2000" dirty="0"/>
              <a:t>Use Case 2 targets the specification of a reversed call model (pledge-responder-mode, formerly PUSH) in which the pledge has no or only limited connectivity to a registrar or cannot initiate requests to a registrar. To facilitate the interaction between pledge and registrar, the registrar-agent component is established. The interaction between pledge and registrar-agent results in new or enhanced data objects (voucher-request-trigger, voucher-request, voucher, enrollment-request-trigger, enrollment-request). Exchanges between registrar-agent and registrar follow</a:t>
            </a:r>
            <a:r>
              <a:rPr lang="en-US" sz="2000" strike="sngStrike" dirty="0"/>
              <a:t>s</a:t>
            </a:r>
            <a:r>
              <a:rPr lang="en-US" sz="2000" dirty="0"/>
              <a:t> BRSKI (RFC8995) and EST (RFC7030), with the enhanced objects. </a:t>
            </a:r>
          </a:p>
          <a:p>
            <a:pPr>
              <a:lnSpc>
                <a:spcPct val="100000"/>
              </a:lnSpc>
              <a:spcBef>
                <a:spcPts val="600"/>
              </a:spcBef>
            </a:pPr>
            <a:r>
              <a:rPr lang="en-US" sz="2000" dirty="0"/>
              <a:t>Declaration of conformity to „AE“ is difficult, as the use cases have developed in different directions </a:t>
            </a:r>
          </a:p>
          <a:p>
            <a:pPr>
              <a:lnSpc>
                <a:spcPct val="100000"/>
              </a:lnSpc>
              <a:spcBef>
                <a:spcPts val="600"/>
              </a:spcBef>
            </a:pPr>
            <a:r>
              <a:rPr lang="en-US" sz="2000" dirty="0"/>
              <a:t>Proposal to split the draft into two separate documents for use case 1 and use case 2</a:t>
            </a:r>
          </a:p>
          <a:p>
            <a:pPr>
              <a:lnSpc>
                <a:spcPct val="100000"/>
              </a:lnSpc>
              <a:spcBef>
                <a:spcPts val="600"/>
              </a:spcBef>
            </a:pPr>
            <a:r>
              <a:rPr lang="en-US" sz="2000" dirty="0"/>
              <a:t>Is this a reasonable approach for the WG?</a:t>
            </a:r>
          </a:p>
        </p:txBody>
      </p:sp>
      <p:sp>
        <p:nvSpPr>
          <p:cNvPr id="5" name="Date Placeholder 3">
            <a:extLst>
              <a:ext uri="{FF2B5EF4-FFF2-40B4-BE49-F238E27FC236}">
                <a16:creationId xmlns:a16="http://schemas.microsoft.com/office/drawing/2014/main" id="{45690FCB-3EBF-4931-AD52-390444BCB010}"/>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6" name="Slide Number Placeholder 5">
            <a:extLst>
              <a:ext uri="{FF2B5EF4-FFF2-40B4-BE49-F238E27FC236}">
                <a16:creationId xmlns:a16="http://schemas.microsoft.com/office/drawing/2014/main" id="{947837FE-CFCD-4A9F-8422-BEC0153FF0E8}"/>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12</a:t>
            </a:fld>
            <a:endParaRPr lang="en-US" dirty="0"/>
          </a:p>
        </p:txBody>
      </p:sp>
    </p:spTree>
    <p:extLst>
      <p:ext uri="{BB962C8B-B14F-4D97-AF65-F5344CB8AC3E}">
        <p14:creationId xmlns:p14="http://schemas.microsoft.com/office/powerpoint/2010/main" val="11212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Discussion: Further draft handling</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617520" y="1428773"/>
            <a:ext cx="10956960" cy="4644910"/>
          </a:xfrm>
        </p:spPr>
        <p:txBody>
          <a:bodyPr>
            <a:noAutofit/>
          </a:bodyPr>
          <a:lstStyle/>
          <a:p>
            <a:pPr>
              <a:lnSpc>
                <a:spcPct val="100000"/>
              </a:lnSpc>
              <a:spcBef>
                <a:spcPts val="600"/>
              </a:spcBef>
            </a:pPr>
            <a:r>
              <a:rPr lang="en-US" sz="2000" dirty="0"/>
              <a:t>Currently, BRSKI-AE addresses two use cases with different target and different level of detail </a:t>
            </a:r>
          </a:p>
          <a:p>
            <a:pPr lvl="1">
              <a:lnSpc>
                <a:spcPct val="100000"/>
              </a:lnSpc>
              <a:spcBef>
                <a:spcPts val="600"/>
              </a:spcBef>
            </a:pPr>
            <a:r>
              <a:rPr lang="en-US" sz="2000" dirty="0"/>
              <a:t>Use Case 1 targets the definition of requirements for a communication architecture using the existing BRSKI components and call model (pledge-initiator-mode, formerly PULL) to enable the use of alternative enrollment protocols for certificate enrollment (voucher handling untouched).  </a:t>
            </a:r>
          </a:p>
          <a:p>
            <a:pPr lvl="1">
              <a:lnSpc>
                <a:spcPct val="100000"/>
              </a:lnSpc>
              <a:spcBef>
                <a:spcPts val="600"/>
              </a:spcBef>
            </a:pPr>
            <a:r>
              <a:rPr lang="en-US" sz="2000" dirty="0"/>
              <a:t>Use Case 2 targets the specification of a reversed call model (pledge-responder-mode, formerly PUSH) in which the pledge has no or only limited connectivity to a registrar or cannot initiate requests to a registrar. To facilitate the interaction between pledge and registrar, the registrar-agent component is established. The interaction between pledge and registrar-agent results in new or enhanced data objects (voucher-request-trigger, voucher-request, voucher, enrollment-request-trigger, enrollment-request). Exchanges between registrar-agent and registrar follow</a:t>
            </a:r>
            <a:r>
              <a:rPr lang="en-US" sz="2000" strike="sngStrike" dirty="0"/>
              <a:t>s</a:t>
            </a:r>
            <a:r>
              <a:rPr lang="en-US" sz="2000" dirty="0"/>
              <a:t> BRSKI (RFC8995) and EST (RFC7030), with the enhanced objects. </a:t>
            </a:r>
          </a:p>
          <a:p>
            <a:pPr>
              <a:lnSpc>
                <a:spcPct val="100000"/>
              </a:lnSpc>
              <a:spcBef>
                <a:spcPts val="600"/>
              </a:spcBef>
            </a:pPr>
            <a:r>
              <a:rPr lang="en-US" sz="2000" dirty="0"/>
              <a:t>Declaration of conformity to „AE“ is difficult, as the use cases have developed in different directions </a:t>
            </a:r>
          </a:p>
          <a:p>
            <a:pPr>
              <a:lnSpc>
                <a:spcPct val="100000"/>
              </a:lnSpc>
              <a:spcBef>
                <a:spcPts val="600"/>
              </a:spcBef>
            </a:pPr>
            <a:r>
              <a:rPr lang="en-US" sz="2000" dirty="0"/>
              <a:t>Proposal to split the draft into two separate documents for use case 1 and use case 2</a:t>
            </a:r>
          </a:p>
          <a:p>
            <a:pPr>
              <a:lnSpc>
                <a:spcPct val="100000"/>
              </a:lnSpc>
              <a:spcBef>
                <a:spcPts val="600"/>
              </a:spcBef>
            </a:pPr>
            <a:r>
              <a:rPr lang="en-US" sz="2000" dirty="0"/>
              <a:t>Is this a reasonable approach for the WG?</a:t>
            </a:r>
          </a:p>
        </p:txBody>
      </p:sp>
      <p:sp>
        <p:nvSpPr>
          <p:cNvPr id="5" name="Date Placeholder 3">
            <a:extLst>
              <a:ext uri="{FF2B5EF4-FFF2-40B4-BE49-F238E27FC236}">
                <a16:creationId xmlns:a16="http://schemas.microsoft.com/office/drawing/2014/main" id="{45690FCB-3EBF-4931-AD52-390444BCB010}"/>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9/3/2021</a:t>
            </a:fld>
            <a:endParaRPr lang="en-US" dirty="0"/>
          </a:p>
        </p:txBody>
      </p:sp>
      <p:sp>
        <p:nvSpPr>
          <p:cNvPr id="6" name="Slide Number Placeholder 5">
            <a:extLst>
              <a:ext uri="{FF2B5EF4-FFF2-40B4-BE49-F238E27FC236}">
                <a16:creationId xmlns:a16="http://schemas.microsoft.com/office/drawing/2014/main" id="{947837FE-CFCD-4A9F-8422-BEC0153FF0E8}"/>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2</a:t>
            </a:fld>
            <a:endParaRPr lang="en-US" dirty="0"/>
          </a:p>
        </p:txBody>
      </p:sp>
      <p:sp>
        <p:nvSpPr>
          <p:cNvPr id="4" name="TextBox 3">
            <a:extLst>
              <a:ext uri="{FF2B5EF4-FFF2-40B4-BE49-F238E27FC236}">
                <a16:creationId xmlns:a16="http://schemas.microsoft.com/office/drawing/2014/main" id="{CB8B526D-B7DC-46BC-93F7-73E7A055B3F7}"/>
              </a:ext>
            </a:extLst>
          </p:cNvPr>
          <p:cNvSpPr txBox="1"/>
          <p:nvPr/>
        </p:nvSpPr>
        <p:spPr>
          <a:xfrm rot="20161216">
            <a:off x="10127514" y="471088"/>
            <a:ext cx="1903278" cy="369332"/>
          </a:xfrm>
          <a:prstGeom prst="rect">
            <a:avLst/>
          </a:prstGeom>
          <a:solidFill>
            <a:schemeClr val="accent2"/>
          </a:solidFill>
        </p:spPr>
        <p:txBody>
          <a:bodyPr wrap="none" rtlCol="0">
            <a:spAutoFit/>
          </a:bodyPr>
          <a:lstStyle/>
          <a:p>
            <a:r>
              <a:rPr lang="de-DE" dirty="0" err="1"/>
              <a:t>Shown</a:t>
            </a:r>
            <a:r>
              <a:rPr lang="de-DE" dirty="0"/>
              <a:t> at IETF 111</a:t>
            </a:r>
            <a:endParaRPr lang="en-US" dirty="0"/>
          </a:p>
        </p:txBody>
      </p:sp>
    </p:spTree>
    <p:extLst>
      <p:ext uri="{BB962C8B-B14F-4D97-AF65-F5344CB8AC3E}">
        <p14:creationId xmlns:p14="http://schemas.microsoft.com/office/powerpoint/2010/main" val="73203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Problems to solve</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p:txBody>
          <a:bodyPr>
            <a:noAutofit/>
          </a:bodyPr>
          <a:lstStyle/>
          <a:p>
            <a:pPr marL="457200" indent="-457200">
              <a:lnSpc>
                <a:spcPct val="100000"/>
              </a:lnSpc>
              <a:spcBef>
                <a:spcPts val="0"/>
              </a:spcBef>
              <a:spcAft>
                <a:spcPts val="1000"/>
              </a:spcAft>
              <a:buFont typeface="+mj-lt"/>
              <a:buAutoNum type="arabicPeriod"/>
            </a:pPr>
            <a:r>
              <a:rPr lang="en-US" sz="2200" dirty="0"/>
              <a:t>Pledge in client mode implements different enrollment protocol than EST</a:t>
            </a:r>
          </a:p>
          <a:p>
            <a:pPr marL="457200" indent="-457200">
              <a:lnSpc>
                <a:spcPct val="100000"/>
              </a:lnSpc>
              <a:spcBef>
                <a:spcPts val="0"/>
              </a:spcBef>
              <a:spcAft>
                <a:spcPts val="1000"/>
              </a:spcAft>
              <a:buFont typeface="+mj-lt"/>
              <a:buAutoNum type="arabicPeriod"/>
            </a:pPr>
            <a:r>
              <a:rPr lang="en-US" sz="2200" dirty="0"/>
              <a:t>No direct connectivity between BRSKI components. </a:t>
            </a:r>
          </a:p>
          <a:p>
            <a:pPr marL="914400" lvl="1" indent="-457200">
              <a:lnSpc>
                <a:spcPct val="100000"/>
              </a:lnSpc>
              <a:spcBef>
                <a:spcPts val="0"/>
              </a:spcBef>
              <a:spcAft>
                <a:spcPts val="1000"/>
              </a:spcAft>
              <a:buFont typeface="+mj-lt"/>
              <a:buAutoNum type="alphaLcPeriod"/>
            </a:pPr>
            <a:r>
              <a:rPr lang="en-US" sz="1800" dirty="0"/>
              <a:t>Pledge (in client mode) and Registrar </a:t>
            </a:r>
          </a:p>
          <a:p>
            <a:pPr marL="914400" lvl="1" indent="-457200">
              <a:lnSpc>
                <a:spcPct val="100000"/>
              </a:lnSpc>
              <a:spcBef>
                <a:spcPts val="0"/>
              </a:spcBef>
              <a:spcAft>
                <a:spcPts val="1000"/>
              </a:spcAft>
              <a:buFont typeface="+mj-lt"/>
              <a:buAutoNum type="alphaLcPeriod"/>
            </a:pPr>
            <a:r>
              <a:rPr lang="en-US" sz="1800" dirty="0"/>
              <a:t>Registrar and CA; Registrar and MASA (out of scope in BRSKI-AE)</a:t>
            </a:r>
          </a:p>
          <a:p>
            <a:pPr marL="914400" lvl="1" indent="-457200">
              <a:lnSpc>
                <a:spcPct val="100000"/>
              </a:lnSpc>
              <a:spcBef>
                <a:spcPts val="0"/>
              </a:spcBef>
              <a:spcAft>
                <a:spcPts val="1000"/>
              </a:spcAft>
              <a:buFont typeface="+mj-lt"/>
              <a:buAutoNum type="alphaLcPeriod"/>
            </a:pPr>
            <a:r>
              <a:rPr lang="en-US" sz="1800" dirty="0"/>
              <a:t>Combination of above</a:t>
            </a:r>
          </a:p>
          <a:p>
            <a:pPr marL="457200" indent="-457200">
              <a:lnSpc>
                <a:spcPct val="100000"/>
              </a:lnSpc>
              <a:spcBef>
                <a:spcPts val="0"/>
              </a:spcBef>
              <a:spcAft>
                <a:spcPts val="1000"/>
              </a:spcAft>
              <a:buFont typeface="+mj-lt"/>
              <a:buAutoNum type="arabicPeriod"/>
            </a:pPr>
            <a:r>
              <a:rPr lang="en-US" sz="2200" dirty="0"/>
              <a:t>Reversing the call model: Pledge in server mode and does NOT initiate the communication to the registrar 	</a:t>
            </a:r>
          </a:p>
          <a:p>
            <a:pPr marL="457200" indent="-457200">
              <a:lnSpc>
                <a:spcPct val="100000"/>
              </a:lnSpc>
              <a:spcBef>
                <a:spcPts val="0"/>
              </a:spcBef>
              <a:spcAft>
                <a:spcPts val="1000"/>
              </a:spcAft>
              <a:buFont typeface="+mj-lt"/>
              <a:buAutoNum type="arabicPeriod"/>
            </a:pPr>
            <a:r>
              <a:rPr lang="en-US" sz="2200" dirty="0"/>
              <a:t>Reversing the call model: Pledge in server mode and pledge does not have a direct connection to the registrar </a:t>
            </a: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3</a:t>
            </a:fld>
            <a:endParaRPr lang="en-US"/>
          </a:p>
        </p:txBody>
      </p:sp>
    </p:spTree>
    <p:extLst>
      <p:ext uri="{BB962C8B-B14F-4D97-AF65-F5344CB8AC3E}">
        <p14:creationId xmlns:p14="http://schemas.microsoft.com/office/powerpoint/2010/main" val="409403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Solution discussion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446683"/>
            <a:ext cx="10694773" cy="5046192"/>
          </a:xfrm>
        </p:spPr>
        <p:txBody>
          <a:bodyPr>
            <a:noAutofit/>
          </a:bodyPr>
          <a:lstStyle/>
          <a:p>
            <a:pPr marL="457200" indent="-457200">
              <a:lnSpc>
                <a:spcPct val="100000"/>
              </a:lnSpc>
              <a:spcBef>
                <a:spcPts val="0"/>
              </a:spcBef>
              <a:spcAft>
                <a:spcPts val="1000"/>
              </a:spcAft>
              <a:buFont typeface="+mj-lt"/>
              <a:buAutoNum type="arabicPeriod"/>
            </a:pPr>
            <a:r>
              <a:rPr lang="en-US" sz="2000" dirty="0"/>
              <a:t>Pledge in client mode implements different enrollment protocol than EST</a:t>
            </a:r>
          </a:p>
          <a:p>
            <a:pPr>
              <a:lnSpc>
                <a:spcPct val="100000"/>
              </a:lnSpc>
              <a:spcBef>
                <a:spcPts val="0"/>
              </a:spcBef>
              <a:spcAft>
                <a:spcPts val="1000"/>
              </a:spcAft>
              <a:buFont typeface="Wingdings" panose="05000000000000000000" pitchFamily="2" charset="2"/>
              <a:buChar char="à"/>
            </a:pPr>
            <a:r>
              <a:rPr lang="en-US" sz="2000" dirty="0"/>
              <a:t>Proposed approach (can be addressed in informational document) currently handled in UC1</a:t>
            </a:r>
          </a:p>
          <a:p>
            <a:pPr lvl="1">
              <a:lnSpc>
                <a:spcPct val="100000"/>
              </a:lnSpc>
              <a:spcBef>
                <a:spcPts val="0"/>
              </a:spcBef>
              <a:spcAft>
                <a:spcPts val="1000"/>
              </a:spcAft>
            </a:pPr>
            <a:r>
              <a:rPr lang="en-US" sz="1600" dirty="0"/>
              <a:t>Allow utilization of alternative enrollment protocols like CMP though a different endpoint at the registrar using the same TLS connection  as the voucher exchange </a:t>
            </a:r>
            <a:r>
              <a:rPr lang="en-US" sz="1600" dirty="0">
                <a:sym typeface="Wingdings" panose="05000000000000000000" pitchFamily="2" charset="2"/>
              </a:rPr>
              <a:t> part of use case 1 in BRSKI-AE</a:t>
            </a:r>
          </a:p>
          <a:p>
            <a:pPr lvl="1">
              <a:lnSpc>
                <a:spcPct val="100000"/>
              </a:lnSpc>
              <a:spcBef>
                <a:spcPts val="0"/>
              </a:spcBef>
              <a:spcAft>
                <a:spcPts val="1000"/>
              </a:spcAft>
            </a:pPr>
            <a:r>
              <a:rPr lang="en-US" sz="1600" dirty="0">
                <a:sym typeface="Wingdings" panose="05000000000000000000" pitchFamily="2" charset="2"/>
              </a:rPr>
              <a:t>Writeup informational document explaining the utilization of additional endpoints at the registrar for selected alternative enrolment protocols (note that </a:t>
            </a:r>
            <a:r>
              <a:rPr lang="en-US" sz="1600" dirty="0">
                <a:sym typeface="Wingdings" panose="05000000000000000000" pitchFamily="2" charset="2"/>
                <a:hlinkClick r:id="rId3"/>
              </a:rPr>
              <a:t>CMP LW profile</a:t>
            </a:r>
            <a:r>
              <a:rPr lang="en-US" sz="1600" dirty="0">
                <a:sym typeface="Wingdings" panose="05000000000000000000" pitchFamily="2" charset="2"/>
              </a:rPr>
              <a:t> already defines this endpoint). </a:t>
            </a:r>
            <a:endParaRPr lang="en-US" sz="1600" dirty="0"/>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4</a:t>
            </a:fld>
            <a:endParaRPr lang="en-US"/>
          </a:p>
        </p:txBody>
      </p:sp>
    </p:spTree>
    <p:extLst>
      <p:ext uri="{BB962C8B-B14F-4D97-AF65-F5344CB8AC3E}">
        <p14:creationId xmlns:p14="http://schemas.microsoft.com/office/powerpoint/2010/main" val="189476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Solution discussion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446683"/>
            <a:ext cx="10694773" cy="5046192"/>
          </a:xfrm>
        </p:spPr>
        <p:txBody>
          <a:bodyPr>
            <a:noAutofit/>
          </a:bodyPr>
          <a:lstStyle/>
          <a:p>
            <a:pPr marL="361950" indent="-361950">
              <a:lnSpc>
                <a:spcPct val="100000"/>
              </a:lnSpc>
              <a:spcBef>
                <a:spcPts val="0"/>
              </a:spcBef>
              <a:spcAft>
                <a:spcPts val="1000"/>
              </a:spcAft>
              <a:buFont typeface="+mj-lt"/>
              <a:buAutoNum type="arabicPeriod" startAt="2"/>
            </a:pPr>
            <a:r>
              <a:rPr lang="en-US" sz="1600" dirty="0"/>
              <a:t>No direct connectivity between BRSKI components: </a:t>
            </a:r>
          </a:p>
          <a:p>
            <a:pPr marL="444500" indent="0">
              <a:lnSpc>
                <a:spcPct val="100000"/>
              </a:lnSpc>
              <a:spcBef>
                <a:spcPts val="0"/>
              </a:spcBef>
              <a:spcAft>
                <a:spcPts val="1000"/>
              </a:spcAft>
              <a:buNone/>
            </a:pPr>
            <a:r>
              <a:rPr lang="en-US" sz="1600" b="1" dirty="0"/>
              <a:t>a. </a:t>
            </a:r>
            <a:r>
              <a:rPr lang="en-US" sz="1600" dirty="0"/>
              <a:t>between pledge (in imitator mode) and registrar </a:t>
            </a:r>
          </a:p>
          <a:p>
            <a:pPr lvl="1">
              <a:lnSpc>
                <a:spcPct val="100000"/>
              </a:lnSpc>
              <a:spcBef>
                <a:spcPts val="0"/>
              </a:spcBef>
              <a:spcAft>
                <a:spcPts val="1000"/>
              </a:spcAft>
            </a:pPr>
            <a:r>
              <a:rPr lang="en-US" sz="1600" dirty="0"/>
              <a:t>Requires to keep the authenticity and data origin of the exchanged data by binding it to the identity of the sender</a:t>
            </a:r>
          </a:p>
          <a:p>
            <a:pPr lvl="2">
              <a:lnSpc>
                <a:spcPct val="100000"/>
              </a:lnSpc>
              <a:spcBef>
                <a:spcPts val="0"/>
              </a:spcBef>
              <a:spcAft>
                <a:spcPts val="1000"/>
              </a:spcAft>
            </a:pPr>
            <a:r>
              <a:rPr lang="en-US" sz="1600" dirty="0"/>
              <a:t>Achieved already for the voucher exchanges, as</a:t>
            </a:r>
          </a:p>
          <a:p>
            <a:pPr lvl="3">
              <a:lnSpc>
                <a:spcPct val="100000"/>
              </a:lnSpc>
              <a:spcBef>
                <a:spcPts val="0"/>
              </a:spcBef>
              <a:spcAft>
                <a:spcPts val="1000"/>
              </a:spcAft>
            </a:pPr>
            <a:r>
              <a:rPr lang="en-US" sz="1600" dirty="0"/>
              <a:t>Pledge-voucher-request (PVR) is signed using pledge’s </a:t>
            </a:r>
            <a:r>
              <a:rPr lang="en-US" sz="1600" dirty="0" err="1"/>
              <a:t>IDevID</a:t>
            </a:r>
            <a:r>
              <a:rPr lang="en-US" sz="1600" dirty="0"/>
              <a:t> EE (from manufacturer)</a:t>
            </a:r>
          </a:p>
          <a:p>
            <a:pPr lvl="3">
              <a:lnSpc>
                <a:spcPct val="100000"/>
              </a:lnSpc>
              <a:spcBef>
                <a:spcPts val="0"/>
              </a:spcBef>
              <a:spcAft>
                <a:spcPts val="1000"/>
              </a:spcAft>
            </a:pPr>
            <a:r>
              <a:rPr lang="en-US" sz="1600" dirty="0"/>
              <a:t>Voucher is signed using MASA’s credential (from manufacturer)</a:t>
            </a:r>
          </a:p>
          <a:p>
            <a:pPr lvl="2">
              <a:lnSpc>
                <a:spcPct val="100000"/>
              </a:lnSpc>
              <a:spcBef>
                <a:spcPts val="0"/>
              </a:spcBef>
              <a:spcAft>
                <a:spcPts val="1000"/>
              </a:spcAft>
            </a:pPr>
            <a:r>
              <a:rPr lang="en-US" sz="1600" dirty="0"/>
              <a:t>Not achieved for EST enrollment exchanges (BRSKI uses EST and assumes direct (D)TLS connection to registrar)</a:t>
            </a:r>
          </a:p>
          <a:p>
            <a:pPr lvl="1">
              <a:lnSpc>
                <a:spcPct val="100000"/>
              </a:lnSpc>
              <a:spcBef>
                <a:spcPts val="0"/>
              </a:spcBef>
              <a:spcAft>
                <a:spcPts val="1000"/>
              </a:spcAft>
            </a:pPr>
            <a:r>
              <a:rPr lang="en-US" sz="1600" dirty="0"/>
              <a:t>Alternative enrollment protocols like CMP or CMC directly support the binding of pledge’s proof-of-identity to the enrollment objects by a wrapping signature using already issued </a:t>
            </a:r>
            <a:r>
              <a:rPr lang="en-US" sz="1600" dirty="0" err="1"/>
              <a:t>DevID</a:t>
            </a:r>
            <a:r>
              <a:rPr lang="en-US" sz="1600" dirty="0"/>
              <a:t> (avoids binding to transport).</a:t>
            </a:r>
          </a:p>
          <a:p>
            <a:pPr>
              <a:lnSpc>
                <a:spcPct val="100000"/>
              </a:lnSpc>
              <a:spcBef>
                <a:spcPts val="0"/>
              </a:spcBef>
              <a:spcAft>
                <a:spcPts val="600"/>
              </a:spcAft>
              <a:buFont typeface="Wingdings" panose="05000000000000000000" pitchFamily="2" charset="2"/>
              <a:buChar char="à"/>
            </a:pPr>
            <a:r>
              <a:rPr lang="en-US" sz="1600" dirty="0"/>
              <a:t>Proposed approach (normative enhancements)</a:t>
            </a:r>
          </a:p>
          <a:p>
            <a:pPr lvl="1">
              <a:lnSpc>
                <a:spcPct val="100000"/>
              </a:lnSpc>
              <a:spcBef>
                <a:spcPts val="0"/>
              </a:spcBef>
              <a:spcAft>
                <a:spcPts val="1000"/>
              </a:spcAft>
            </a:pPr>
            <a:r>
              <a:rPr lang="en-US" sz="1600" dirty="0"/>
              <a:t>Introduce enrollment-request objects with proof-of-identity to be used on registrar EST endpoints. </a:t>
            </a:r>
          </a:p>
          <a:p>
            <a:pPr lvl="1">
              <a:lnSpc>
                <a:spcPct val="100000"/>
              </a:lnSpc>
              <a:spcBef>
                <a:spcPts val="0"/>
              </a:spcBef>
              <a:spcAft>
                <a:spcPts val="1000"/>
              </a:spcAft>
            </a:pPr>
            <a:r>
              <a:rPr lang="en-US" sz="1600" dirty="0"/>
              <a:t>Alternatively utilize existing enrollment-request objects, supporting identity binding, on dedicated registrar endpoints (utilizes solution discussion of 1).</a:t>
            </a:r>
          </a:p>
          <a:p>
            <a:pPr lvl="1">
              <a:lnSpc>
                <a:spcPct val="100000"/>
              </a:lnSpc>
              <a:spcBef>
                <a:spcPts val="0"/>
              </a:spcBef>
              <a:spcAft>
                <a:spcPts val="1000"/>
              </a:spcAft>
            </a:pPr>
            <a:r>
              <a:rPr lang="en-US" sz="1600" dirty="0"/>
              <a:t>Introduce authentication and authorization for providing objects to registrar to ensure that an authenticated and authorized component performs the bootstrapping (may be a service technician or a registrar-agent) </a:t>
            </a: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5</a:t>
            </a:fld>
            <a:endParaRPr lang="en-US"/>
          </a:p>
        </p:txBody>
      </p:sp>
    </p:spTree>
    <p:extLst>
      <p:ext uri="{BB962C8B-B14F-4D97-AF65-F5344CB8AC3E}">
        <p14:creationId xmlns:p14="http://schemas.microsoft.com/office/powerpoint/2010/main" val="30315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Solution discussion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199" y="1446683"/>
            <a:ext cx="10694773" cy="5046192"/>
          </a:xfrm>
        </p:spPr>
        <p:txBody>
          <a:bodyPr>
            <a:noAutofit/>
          </a:bodyPr>
          <a:lstStyle/>
          <a:p>
            <a:pPr marL="361950" indent="-361950">
              <a:lnSpc>
                <a:spcPct val="100000"/>
              </a:lnSpc>
              <a:spcBef>
                <a:spcPts val="0"/>
              </a:spcBef>
              <a:spcAft>
                <a:spcPts val="1000"/>
              </a:spcAft>
              <a:buFont typeface="+mj-lt"/>
              <a:buAutoNum type="arabicPeriod" startAt="2"/>
            </a:pPr>
            <a:r>
              <a:rPr lang="en-US" sz="2000" dirty="0"/>
              <a:t>No direct connectivity between BRSKI components: </a:t>
            </a:r>
          </a:p>
          <a:p>
            <a:pPr marL="444500" indent="0">
              <a:lnSpc>
                <a:spcPct val="100000"/>
              </a:lnSpc>
              <a:spcBef>
                <a:spcPts val="0"/>
              </a:spcBef>
              <a:spcAft>
                <a:spcPts val="1000"/>
              </a:spcAft>
              <a:buNone/>
            </a:pPr>
            <a:r>
              <a:rPr lang="en-US" sz="2000" b="1" dirty="0"/>
              <a:t>b. </a:t>
            </a:r>
            <a:r>
              <a:rPr lang="en-US" sz="2000" dirty="0"/>
              <a:t>between registrar (RA) and CA</a:t>
            </a:r>
          </a:p>
          <a:p>
            <a:pPr lvl="1">
              <a:lnSpc>
                <a:spcPct val="100000"/>
              </a:lnSpc>
              <a:spcBef>
                <a:spcPts val="0"/>
              </a:spcBef>
              <a:spcAft>
                <a:spcPts val="1000"/>
              </a:spcAft>
            </a:pPr>
            <a:r>
              <a:rPr lang="en-US" sz="1600" dirty="0"/>
              <a:t>Requires to keep the authenticity and data origin of the enrollment data by binding it to the identity of the sender</a:t>
            </a:r>
          </a:p>
          <a:p>
            <a:pPr lvl="1">
              <a:lnSpc>
                <a:spcPct val="100000"/>
              </a:lnSpc>
              <a:spcBef>
                <a:spcPts val="0"/>
              </a:spcBef>
              <a:spcAft>
                <a:spcPts val="1000"/>
              </a:spcAft>
            </a:pPr>
            <a:r>
              <a:rPr lang="en-US" sz="1600" dirty="0"/>
              <a:t>Alternative enrollment protocols like CMP or CMC directly support the binding of proof-of-identity to the enrollment-request objects by a wrapping signature using already issued </a:t>
            </a:r>
            <a:r>
              <a:rPr lang="en-US" sz="1600" dirty="0" err="1"/>
              <a:t>DevID</a:t>
            </a:r>
            <a:r>
              <a:rPr lang="en-US" sz="1600" dirty="0"/>
              <a:t> EE avoiding binding to transport.</a:t>
            </a:r>
          </a:p>
          <a:p>
            <a:pPr>
              <a:lnSpc>
                <a:spcPct val="100000"/>
              </a:lnSpc>
              <a:spcBef>
                <a:spcPts val="0"/>
              </a:spcBef>
              <a:spcAft>
                <a:spcPts val="1000"/>
              </a:spcAft>
              <a:buFont typeface="Wingdings" panose="05000000000000000000" pitchFamily="2" charset="2"/>
              <a:buChar char="à"/>
            </a:pPr>
            <a:r>
              <a:rPr lang="en-US" sz="2000" dirty="0"/>
              <a:t>Proposed approach</a:t>
            </a:r>
          </a:p>
          <a:p>
            <a:pPr lvl="1">
              <a:lnSpc>
                <a:spcPct val="100000"/>
              </a:lnSpc>
              <a:spcBef>
                <a:spcPts val="0"/>
              </a:spcBef>
              <a:spcAft>
                <a:spcPts val="1000"/>
              </a:spcAft>
            </a:pPr>
            <a:r>
              <a:rPr lang="en-US" sz="1600" dirty="0"/>
              <a:t>Do nothing</a:t>
            </a:r>
          </a:p>
          <a:p>
            <a:pPr lvl="1">
              <a:lnSpc>
                <a:spcPct val="100000"/>
              </a:lnSpc>
              <a:spcBef>
                <a:spcPts val="0"/>
              </a:spcBef>
              <a:spcAft>
                <a:spcPts val="1000"/>
              </a:spcAft>
            </a:pPr>
            <a:r>
              <a:rPr lang="en-US" sz="1600" dirty="0"/>
              <a:t>BRSKI allows registrar to use protocol supporting data exchange bound to the identity of the sender (is independent of the protocol used between pledge and registrar)</a:t>
            </a:r>
          </a:p>
          <a:p>
            <a:pPr lvl="1">
              <a:lnSpc>
                <a:spcPct val="100000"/>
              </a:lnSpc>
              <a:spcBef>
                <a:spcPts val="0"/>
              </a:spcBef>
              <a:spcAft>
                <a:spcPts val="1000"/>
              </a:spcAft>
            </a:pPr>
            <a:endParaRPr lang="en-US" sz="1600" dirty="0"/>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6</a:t>
            </a:fld>
            <a:endParaRPr lang="en-US"/>
          </a:p>
        </p:txBody>
      </p:sp>
    </p:spTree>
    <p:extLst>
      <p:ext uri="{BB962C8B-B14F-4D97-AF65-F5344CB8AC3E}">
        <p14:creationId xmlns:p14="http://schemas.microsoft.com/office/powerpoint/2010/main" val="11451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Solution discussion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200" y="1619678"/>
            <a:ext cx="10515600" cy="4736671"/>
          </a:xfrm>
        </p:spPr>
        <p:txBody>
          <a:bodyPr>
            <a:noAutofit/>
          </a:bodyPr>
          <a:lstStyle/>
          <a:p>
            <a:pPr marL="457200" indent="-457200">
              <a:lnSpc>
                <a:spcPct val="100000"/>
              </a:lnSpc>
              <a:spcBef>
                <a:spcPts val="0"/>
              </a:spcBef>
              <a:spcAft>
                <a:spcPts val="1000"/>
              </a:spcAft>
              <a:buFont typeface="+mj-lt"/>
              <a:buAutoNum type="arabicPeriod" startAt="3"/>
            </a:pPr>
            <a:r>
              <a:rPr lang="en-US" sz="2000" dirty="0"/>
              <a:t>Reversing the call model: Pledge in server mode and does NOT initiate the communication to the registrar</a:t>
            </a:r>
          </a:p>
          <a:p>
            <a:pPr lvl="1">
              <a:lnSpc>
                <a:spcPct val="100000"/>
              </a:lnSpc>
              <a:spcBef>
                <a:spcPts val="0"/>
              </a:spcBef>
              <a:spcAft>
                <a:spcPts val="1000"/>
              </a:spcAft>
            </a:pPr>
            <a:r>
              <a:rPr lang="en-US" sz="1600" dirty="0"/>
              <a:t>Components are often passive in industrial domain. </a:t>
            </a:r>
          </a:p>
          <a:p>
            <a:pPr lvl="1">
              <a:lnSpc>
                <a:spcPct val="100000"/>
              </a:lnSpc>
              <a:spcBef>
                <a:spcPts val="0"/>
              </a:spcBef>
              <a:spcAft>
                <a:spcPts val="1000"/>
              </a:spcAft>
            </a:pPr>
            <a:r>
              <a:rPr lang="en-US" sz="1600" dirty="0"/>
              <a:t>Requires discovery of the pledge.</a:t>
            </a:r>
          </a:p>
          <a:p>
            <a:pPr lvl="1">
              <a:lnSpc>
                <a:spcPct val="100000"/>
              </a:lnSpc>
              <a:spcBef>
                <a:spcPts val="0"/>
              </a:spcBef>
              <a:spcAft>
                <a:spcPts val="1000"/>
              </a:spcAft>
            </a:pPr>
            <a:r>
              <a:rPr lang="en-US" sz="1600" dirty="0"/>
              <a:t>Requires to trigger pledge  for bootstrapping (voucher-request object and enrollment-request object).</a:t>
            </a:r>
          </a:p>
          <a:p>
            <a:pPr>
              <a:lnSpc>
                <a:spcPct val="100000"/>
              </a:lnSpc>
              <a:spcBef>
                <a:spcPts val="0"/>
              </a:spcBef>
              <a:spcAft>
                <a:spcPts val="1000"/>
              </a:spcAft>
              <a:buFont typeface="Wingdings" panose="05000000000000000000" pitchFamily="2" charset="2"/>
              <a:buChar char="à"/>
            </a:pPr>
            <a:r>
              <a:rPr lang="en-US" sz="1800" dirty="0"/>
              <a:t>Proposed approach (normative enhancements), currently handled in UC2 of BRSKI-AE</a:t>
            </a:r>
          </a:p>
          <a:p>
            <a:pPr lvl="1">
              <a:lnSpc>
                <a:spcPct val="100000"/>
              </a:lnSpc>
              <a:spcBef>
                <a:spcPts val="0"/>
              </a:spcBef>
              <a:spcAft>
                <a:spcPts val="1000"/>
              </a:spcAft>
            </a:pPr>
            <a:r>
              <a:rPr lang="en-US" sz="1600" dirty="0"/>
              <a:t>Define trigger messages for bootstrapping objects (pledge-voucher-request and pledge-enrollment-request)</a:t>
            </a:r>
          </a:p>
          <a:p>
            <a:pPr lvl="1">
              <a:lnSpc>
                <a:spcPct val="100000"/>
              </a:lnSpc>
              <a:spcBef>
                <a:spcPts val="0"/>
              </a:spcBef>
              <a:spcAft>
                <a:spcPts val="1000"/>
              </a:spcAft>
            </a:pPr>
            <a:r>
              <a:rPr lang="en-US" sz="1600" dirty="0"/>
              <a:t>Avoid (D)TLS (TLS server authentication problem as pledge </a:t>
            </a:r>
            <a:r>
              <a:rPr lang="en-US" sz="1600" dirty="0" err="1"/>
              <a:t>IDevID</a:t>
            </a:r>
            <a:r>
              <a:rPr lang="en-US" sz="1600" dirty="0"/>
              <a:t> EE cert cannot contain DN for the site domain and does not contain EKU </a:t>
            </a:r>
            <a:r>
              <a:rPr lang="en-US" sz="1400" dirty="0" err="1">
                <a:latin typeface="Courier New" panose="02070309020205020404" pitchFamily="49" charset="0"/>
                <a:cs typeface="Courier New" panose="02070309020205020404" pitchFamily="49" charset="0"/>
              </a:rPr>
              <a:t>serverAuth</a:t>
            </a:r>
            <a:r>
              <a:rPr lang="en-US" sz="1600" dirty="0"/>
              <a:t>)</a:t>
            </a:r>
          </a:p>
          <a:p>
            <a:pPr lvl="1">
              <a:lnSpc>
                <a:spcPct val="100000"/>
              </a:lnSpc>
              <a:spcBef>
                <a:spcPts val="0"/>
              </a:spcBef>
              <a:spcAft>
                <a:spcPts val="1000"/>
              </a:spcAft>
            </a:pPr>
            <a:r>
              <a:rPr lang="en-US" sz="1600" dirty="0"/>
              <a:t>Include data of trigger message into pledge-voucher-request to allow registrar to verify triggering component (binding) </a:t>
            </a: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7</a:t>
            </a:fld>
            <a:endParaRPr lang="en-US"/>
          </a:p>
        </p:txBody>
      </p:sp>
    </p:spTree>
    <p:extLst>
      <p:ext uri="{BB962C8B-B14F-4D97-AF65-F5344CB8AC3E}">
        <p14:creationId xmlns:p14="http://schemas.microsoft.com/office/powerpoint/2010/main" val="32821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Solution discussion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200" y="1619678"/>
            <a:ext cx="10515600" cy="4736671"/>
          </a:xfrm>
        </p:spPr>
        <p:txBody>
          <a:bodyPr>
            <a:noAutofit/>
          </a:bodyPr>
          <a:lstStyle/>
          <a:p>
            <a:pPr marL="457200" indent="-457200">
              <a:lnSpc>
                <a:spcPct val="100000"/>
              </a:lnSpc>
              <a:spcBef>
                <a:spcPts val="0"/>
              </a:spcBef>
              <a:spcAft>
                <a:spcPts val="1000"/>
              </a:spcAft>
              <a:buFont typeface="+mj-lt"/>
              <a:buAutoNum type="arabicPeriod" startAt="4"/>
            </a:pPr>
            <a:r>
              <a:rPr lang="en-US" sz="2000" dirty="0"/>
              <a:t>Reversing the call model as pledge is acting in a server mode and has no direct connection to the registrar</a:t>
            </a:r>
          </a:p>
          <a:p>
            <a:pPr lvl="1">
              <a:lnSpc>
                <a:spcPct val="100000"/>
              </a:lnSpc>
              <a:spcBef>
                <a:spcPts val="0"/>
              </a:spcBef>
              <a:spcAft>
                <a:spcPts val="1000"/>
              </a:spcAft>
            </a:pPr>
            <a:r>
              <a:rPr lang="en-US" sz="1600" dirty="0"/>
              <a:t>As in 3, but no direct connection between pledge and registrar</a:t>
            </a:r>
          </a:p>
          <a:p>
            <a:pPr lvl="1">
              <a:lnSpc>
                <a:spcPct val="100000"/>
              </a:lnSpc>
              <a:spcBef>
                <a:spcPts val="0"/>
              </a:spcBef>
              <a:spcAft>
                <a:spcPts val="1000"/>
              </a:spcAft>
            </a:pPr>
            <a:r>
              <a:rPr lang="en-US" sz="1600" dirty="0"/>
              <a:t>Requires introduction of additional component (registrar-agent) to facilitate interaction of pledge and registrar</a:t>
            </a:r>
          </a:p>
          <a:p>
            <a:pPr>
              <a:lnSpc>
                <a:spcPct val="100000"/>
              </a:lnSpc>
              <a:spcBef>
                <a:spcPts val="0"/>
              </a:spcBef>
              <a:spcAft>
                <a:spcPts val="1000"/>
              </a:spcAft>
              <a:buFont typeface="Wingdings" panose="05000000000000000000" pitchFamily="2" charset="2"/>
              <a:buChar char="à"/>
            </a:pPr>
            <a:r>
              <a:rPr lang="en-US" sz="1800" dirty="0"/>
              <a:t>Proposed approach (normative enhancements)</a:t>
            </a:r>
          </a:p>
          <a:p>
            <a:pPr lvl="1">
              <a:lnSpc>
                <a:spcPct val="100000"/>
              </a:lnSpc>
              <a:spcBef>
                <a:spcPts val="0"/>
              </a:spcBef>
              <a:spcAft>
                <a:spcPts val="1000"/>
              </a:spcAft>
            </a:pPr>
            <a:r>
              <a:rPr lang="en-US" sz="1600" dirty="0"/>
              <a:t>As in 3 </a:t>
            </a:r>
          </a:p>
          <a:p>
            <a:pPr lvl="1">
              <a:lnSpc>
                <a:spcPct val="100000"/>
              </a:lnSpc>
              <a:spcBef>
                <a:spcPts val="0"/>
              </a:spcBef>
              <a:spcAft>
                <a:spcPts val="1000"/>
              </a:spcAft>
            </a:pPr>
            <a:r>
              <a:rPr lang="en-US" sz="1600" dirty="0"/>
              <a:t>Introduce authentication and authorization for providing objects to registrar to ensure that an authenticated and authorized component performs the bootstrapping (may be a service technician or a registrar-agent) </a:t>
            </a:r>
          </a:p>
          <a:p>
            <a:pPr lvl="1">
              <a:lnSpc>
                <a:spcPct val="100000"/>
              </a:lnSpc>
              <a:spcBef>
                <a:spcPts val="0"/>
              </a:spcBef>
              <a:spcAft>
                <a:spcPts val="1000"/>
              </a:spcAft>
            </a:pPr>
            <a:endParaRPr lang="en-US" sz="1600" dirty="0"/>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8</a:t>
            </a:fld>
            <a:endParaRPr lang="en-US"/>
          </a:p>
        </p:txBody>
      </p:sp>
    </p:spTree>
    <p:extLst>
      <p:ext uri="{BB962C8B-B14F-4D97-AF65-F5344CB8AC3E}">
        <p14:creationId xmlns:p14="http://schemas.microsoft.com/office/powerpoint/2010/main" val="236177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pPr marL="0" indent="0">
              <a:lnSpc>
                <a:spcPct val="100000"/>
              </a:lnSpc>
              <a:spcBef>
                <a:spcPts val="0"/>
              </a:spcBef>
              <a:spcAft>
                <a:spcPts val="1000"/>
              </a:spcAft>
              <a:buNone/>
            </a:pPr>
            <a:r>
              <a:rPr lang="en-US" sz="3600" dirty="0">
                <a:sym typeface="Wingdings" panose="05000000000000000000" pitchFamily="2" charset="2"/>
              </a:rPr>
              <a:t>Proposal: Split existing BRSKI-AE</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838200" y="1619678"/>
            <a:ext cx="10805160" cy="4736671"/>
          </a:xfrm>
        </p:spPr>
        <p:txBody>
          <a:bodyPr>
            <a:noAutofit/>
          </a:bodyPr>
          <a:lstStyle/>
          <a:p>
            <a:pPr marL="457200" indent="-457200">
              <a:lnSpc>
                <a:spcPct val="100000"/>
              </a:lnSpc>
              <a:spcBef>
                <a:spcPts val="0"/>
              </a:spcBef>
              <a:spcAft>
                <a:spcPts val="1000"/>
              </a:spcAft>
              <a:buFont typeface="+mj-lt"/>
              <a:buAutoNum type="arabicPeriod"/>
            </a:pPr>
            <a:r>
              <a:rPr lang="en-US" sz="1800" dirty="0">
                <a:sym typeface="Wingdings" panose="05000000000000000000" pitchFamily="2" charset="2"/>
              </a:rPr>
              <a:t>Informational document explaining the utilization of additional endpoints at the registrar for selected alternative enrolment protocols, not requiring changes in the BRSKI operational model (part of use case 1)</a:t>
            </a:r>
          </a:p>
          <a:p>
            <a:pPr marL="457200" indent="-457200">
              <a:lnSpc>
                <a:spcPct val="100000"/>
              </a:lnSpc>
              <a:spcBef>
                <a:spcPts val="0"/>
              </a:spcBef>
              <a:spcAft>
                <a:spcPts val="1000"/>
              </a:spcAft>
              <a:buFont typeface="+mj-lt"/>
              <a:buAutoNum type="arabicPeriod" startAt="2"/>
            </a:pPr>
            <a:r>
              <a:rPr lang="en-US" sz="1800" dirty="0">
                <a:sym typeface="Wingdings" panose="05000000000000000000" pitchFamily="2" charset="2"/>
              </a:rPr>
              <a:t>Normative document addressing changes in the BRSKI model to support scenarios with</a:t>
            </a:r>
          </a:p>
          <a:p>
            <a:pPr lvl="1">
              <a:lnSpc>
                <a:spcPct val="100000"/>
              </a:lnSpc>
              <a:spcBef>
                <a:spcPts val="0"/>
              </a:spcBef>
              <a:spcAft>
                <a:spcPts val="1000"/>
              </a:spcAft>
            </a:pPr>
            <a:r>
              <a:rPr lang="en-US" sz="1800" dirty="0">
                <a:sym typeface="Wingdings" panose="05000000000000000000" pitchFamily="2" charset="2"/>
              </a:rPr>
              <a:t>Reversed call model between pledge and registrar</a:t>
            </a:r>
          </a:p>
          <a:p>
            <a:pPr lvl="1">
              <a:lnSpc>
                <a:spcPct val="100000"/>
              </a:lnSpc>
              <a:spcBef>
                <a:spcPts val="0"/>
              </a:spcBef>
              <a:spcAft>
                <a:spcPts val="1000"/>
              </a:spcAft>
            </a:pPr>
            <a:r>
              <a:rPr lang="en-US" sz="1800" dirty="0">
                <a:sym typeface="Wingdings" panose="05000000000000000000" pitchFamily="2" charset="2"/>
              </a:rPr>
              <a:t>No connectivity between pledge and registrar</a:t>
            </a:r>
          </a:p>
          <a:p>
            <a:pPr marL="457200" lvl="1" indent="0">
              <a:lnSpc>
                <a:spcPct val="100000"/>
              </a:lnSpc>
              <a:spcBef>
                <a:spcPts val="0"/>
              </a:spcBef>
              <a:spcAft>
                <a:spcPts val="1000"/>
              </a:spcAft>
              <a:buNone/>
            </a:pPr>
            <a:r>
              <a:rPr lang="en-US" sz="1800" dirty="0">
                <a:sym typeface="Wingdings" panose="05000000000000000000" pitchFamily="2" charset="2"/>
              </a:rPr>
              <a:t>By (part of use case 2)</a:t>
            </a:r>
          </a:p>
          <a:p>
            <a:pPr lvl="1">
              <a:lnSpc>
                <a:spcPct val="100000"/>
              </a:lnSpc>
              <a:spcBef>
                <a:spcPts val="0"/>
              </a:spcBef>
              <a:spcAft>
                <a:spcPts val="1000"/>
              </a:spcAft>
            </a:pPr>
            <a:r>
              <a:rPr lang="en-US" sz="1800" dirty="0">
                <a:sym typeface="Wingdings" panose="05000000000000000000" pitchFamily="2" charset="2"/>
              </a:rPr>
              <a:t>Facilitating pledge implementation options in the infrastructure </a:t>
            </a:r>
          </a:p>
          <a:p>
            <a:pPr lvl="1">
              <a:lnSpc>
                <a:spcPct val="100000"/>
              </a:lnSpc>
              <a:spcBef>
                <a:spcPts val="0"/>
              </a:spcBef>
              <a:spcAft>
                <a:spcPts val="1000"/>
              </a:spcAft>
            </a:pPr>
            <a:r>
              <a:rPr lang="en-US" sz="1800" dirty="0">
                <a:sym typeface="Wingdings" panose="05000000000000000000" pitchFamily="2" charset="2"/>
              </a:rPr>
              <a:t>Adding identity binding to exchanged objects in the enrollment exchanges </a:t>
            </a:r>
          </a:p>
          <a:p>
            <a:pPr lvl="2">
              <a:lnSpc>
                <a:spcPct val="100000"/>
              </a:lnSpc>
              <a:spcBef>
                <a:spcPts val="0"/>
              </a:spcBef>
              <a:spcAft>
                <a:spcPts val="1000"/>
              </a:spcAft>
            </a:pPr>
            <a:r>
              <a:rPr lang="en-US" sz="1400" dirty="0">
                <a:sym typeface="Wingdings" panose="05000000000000000000" pitchFamily="2" charset="2"/>
              </a:rPr>
              <a:t>Enhance certification request approach (P10) to allow using existing EST endpoints at the registrar</a:t>
            </a:r>
          </a:p>
          <a:p>
            <a:pPr lvl="2">
              <a:lnSpc>
                <a:spcPct val="100000"/>
              </a:lnSpc>
              <a:spcBef>
                <a:spcPts val="0"/>
              </a:spcBef>
              <a:spcAft>
                <a:spcPts val="1000"/>
              </a:spcAft>
            </a:pPr>
            <a:r>
              <a:rPr lang="en-US" sz="1400" dirty="0">
                <a:sym typeface="Wingdings" panose="05000000000000000000" pitchFamily="2" charset="2"/>
              </a:rPr>
              <a:t>Allow for alternative enrollment endpoints at the registrar (connects to informative document)</a:t>
            </a:r>
          </a:p>
          <a:p>
            <a:pPr lvl="1">
              <a:lnSpc>
                <a:spcPct val="100000"/>
              </a:lnSpc>
              <a:spcBef>
                <a:spcPts val="0"/>
              </a:spcBef>
              <a:spcAft>
                <a:spcPts val="1000"/>
              </a:spcAft>
            </a:pPr>
            <a:r>
              <a:rPr lang="en-US" sz="1800" dirty="0">
                <a:sym typeface="Wingdings" panose="05000000000000000000" pitchFamily="2" charset="2"/>
              </a:rPr>
              <a:t>Binding of trigger messages to the pledge-voucher-request introducing additional authentication and authorization for transport of objects to registrar</a:t>
            </a: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a:p>
            <a:pPr lvl="1">
              <a:lnSpc>
                <a:spcPct val="100000"/>
              </a:lnSpc>
              <a:spcBef>
                <a:spcPts val="0"/>
              </a:spcBef>
              <a:spcAft>
                <a:spcPts val="1000"/>
              </a:spcAft>
            </a:pPr>
            <a:endParaRPr lang="en-US" sz="1800" dirty="0">
              <a:sym typeface="Wingdings" panose="05000000000000000000" pitchFamily="2" charset="2"/>
            </a:endParaRPr>
          </a:p>
        </p:txBody>
      </p:sp>
      <p:sp>
        <p:nvSpPr>
          <p:cNvPr id="4" name="Date Placeholder 3">
            <a:extLst>
              <a:ext uri="{FF2B5EF4-FFF2-40B4-BE49-F238E27FC236}">
                <a16:creationId xmlns:a16="http://schemas.microsoft.com/office/drawing/2014/main" id="{603A4F89-D37F-47CD-A5DD-8B1F7476D4B1}"/>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de-DE"/>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792E63-5F21-4F54-A864-D84D9F273FCA}" type="datetimeFigureOut">
              <a:rPr lang="en-US" smtClean="0"/>
              <a:pPr/>
              <a:t>8/31/2021</a:t>
            </a:fld>
            <a:endParaRPr lang="en-US" dirty="0"/>
          </a:p>
        </p:txBody>
      </p:sp>
      <p:sp>
        <p:nvSpPr>
          <p:cNvPr id="5" name="Slide Number Placeholder 5">
            <a:extLst>
              <a:ext uri="{FF2B5EF4-FFF2-40B4-BE49-F238E27FC236}">
                <a16:creationId xmlns:a16="http://schemas.microsoft.com/office/drawing/2014/main" id="{EA009C1A-0CD0-4840-856B-B85603FEF6D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4F53CC-0028-4916-8B93-0EBFFB2C7AAD}" type="slidenum">
              <a:rPr lang="en-US" smtClean="0"/>
              <a:pPr/>
              <a:t>9</a:t>
            </a:fld>
            <a:endParaRPr lang="en-US"/>
          </a:p>
        </p:txBody>
      </p:sp>
    </p:spTree>
    <p:extLst>
      <p:ext uri="{BB962C8B-B14F-4D97-AF65-F5344CB8AC3E}">
        <p14:creationId xmlns:p14="http://schemas.microsoft.com/office/powerpoint/2010/main" val="4036283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8</Pages>
  <Words>1599</Words>
  <Characters>0</Characters>
  <Application>Microsoft Office PowerPoint</Application>
  <DocSecurity>0</DocSecurity>
  <PresentationFormat>Widescreen</PresentationFormat>
  <Lines>0</Lines>
  <Paragraphs>139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Discussion on splitting BRSKI-AE</vt:lpstr>
      <vt:lpstr>Discussion: Further draft handling</vt:lpstr>
      <vt:lpstr>Problems to solve</vt:lpstr>
      <vt:lpstr>Solution discussion </vt:lpstr>
      <vt:lpstr>Solution discussion </vt:lpstr>
      <vt:lpstr>Solution discussion </vt:lpstr>
      <vt:lpstr>Solution discussion </vt:lpstr>
      <vt:lpstr>Solution discussion </vt:lpstr>
      <vt:lpstr>Proposal: Split existing BRSKI-AE</vt:lpstr>
      <vt:lpstr>Cross relation</vt:lpstr>
      <vt:lpstr>Backup from IETF 111</vt:lpstr>
      <vt:lpstr>Discussion: Further draft handling</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BRSKI-AE –  Support for asynchronous enrollment</dc:title>
  <dc:creator>Fries, Steffen (CT RDA ITS)</dc:creator>
  <cp:lastModifiedBy>Fries, Steffen (T RDA CST)</cp:lastModifiedBy>
  <cp:revision>283</cp:revision>
  <dcterms:modified xsi:type="dcterms:W3CDTF">2021-09-03T13:48:55Z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2021-09-03T13:48:55Z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f72d7698-3ea9-48fe-94cb-c8aa85e6394a</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ies>
</file>