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A2772-56E5-3157-2CE0-F0C75AD97D60}" name="Fries, Steffen (T CST)" initials="FC" userId="S::steffen.fries@siemens.com::2c01e50f-f01d-49c1-bca8-a6b63bdf4e07" providerId="AD"/>
  <p188:author id="{59D703B0-5D0C-3187-E192-3DE34F2DA597}" name="Brockhaus, Hendrik (T CST SEA-DE)" initials="BH(CSD" userId="S::hendrik.brockhaus@siemens.com::f1e0bebd-314c-47da-b99d-4360ed40ca6f" providerId="AD"/>
  <p188:author id="{8CB336E4-632D-154C-3503-C747A346FBFA}" name="von Oheimb, David (T CST SEA-DE)" initials="vS" userId="S::david.von.oheimb@siemens.com::b10a0893-f9d8-434b-a5e8-6ee626ba94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379C4-D5A4-47E3-AB24-A1ED4A5E67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27090B8-8D03-406A-B58C-E13D3C08CE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DFD9F0-23B5-41AE-9FDB-CDE85CCF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3E0EE8-1EB2-4AB8-A5B8-71CE3610D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7A80D6D-8A85-38CF-8ECF-F54FE5A749DB}"/>
              </a:ext>
            </a:extLst>
          </p:cNvPr>
          <p:cNvSpPr/>
          <p:nvPr userDrawn="1"/>
        </p:nvSpPr>
        <p:spPr>
          <a:xfrm>
            <a:off x="7218720" y="6472800"/>
            <a:ext cx="20311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136CF2-620E-2F63-C5AD-74DB759F4302}"/>
              </a:ext>
            </a:extLst>
          </p:cNvPr>
          <p:cNvSpPr/>
          <p:nvPr userDrawn="1"/>
        </p:nvSpPr>
        <p:spPr>
          <a:xfrm>
            <a:off x="4032000" y="6472800"/>
            <a:ext cx="1293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2024-03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A1D236-FA64-665F-535B-E9CEE7D7671F}"/>
              </a:ext>
            </a:extLst>
          </p:cNvPr>
          <p:cNvSpPr/>
          <p:nvPr userDrawn="1"/>
        </p:nvSpPr>
        <p:spPr>
          <a:xfrm>
            <a:off x="11016000" y="6472800"/>
            <a:ext cx="897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7557314-DB74-47DF-A5E3-CD548DDF49E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0716170-4CDF-A767-5BD1-DEB16A9374C7}"/>
              </a:ext>
            </a:extLst>
          </p:cNvPr>
          <p:cNvSpPr/>
          <p:nvPr userDrawn="1"/>
        </p:nvSpPr>
        <p:spPr>
          <a:xfrm>
            <a:off x="846720" y="6508800"/>
            <a:ext cx="12639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BRSKI-AE status	</a:t>
            </a:r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e" TargetMode="External"/><Relationship Id="rId2" Type="http://schemas.openxmlformats.org/officeDocument/2006/relationships/hyperlink" Target="https://datatracker.ietf.org/doc/html/draft-ietf-anima-brski-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eckert-anima-brski-discove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0920" cy="158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95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160" cy="41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draft-ietf-anima-brski-ae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-10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200" b="1" u="sng" strike="noStrike" spc="-1" dirty="0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David von Oheimb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(ed.),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Hendrik Brockhaus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Shepherd: Toerless Eckert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IETF 119 – ANIMA Working Group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0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recent activity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36028" y="1532021"/>
            <a:ext cx="11341340" cy="487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SECDIR Last Call Review completed </a:t>
            </a:r>
            <a:r>
              <a:rPr lang="en-U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by Barry Leiba </a:t>
            </a:r>
            <a:r>
              <a:rPr lang="en-GB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on Nov 4</a:t>
            </a:r>
            <a:r>
              <a:rPr lang="en-GB" sz="2000" spc="-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th</a:t>
            </a:r>
            <a:r>
              <a:rPr lang="en-GB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; status: </a:t>
            </a:r>
            <a:r>
              <a:rPr lang="en-GB" sz="2000" b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Ready</a:t>
            </a:r>
          </a:p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Alignment during IETF 118 regarding discovery of registrars with enhanced feature sets:</a:t>
            </a:r>
          </a:p>
          <a:p>
            <a:pPr marL="628650" lvl="1" indent="-342900"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en-U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Accepted as general problem </a:t>
            </a:r>
            <a:r>
              <a:rPr lang="en-U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  <a:sym typeface="Wingdings" panose="05000000000000000000" pitchFamily="2" charset="2"/>
              </a:rPr>
              <a:t> general solution </a:t>
            </a:r>
            <a:r>
              <a:rPr lang="en-U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addressed in new draft: [</a:t>
            </a:r>
            <a:r>
              <a:rPr lang="en-U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BRSKI-Discovery</a:t>
            </a:r>
            <a:r>
              <a:rPr lang="en-U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]</a:t>
            </a:r>
          </a:p>
          <a:p>
            <a:pPr marL="628650" lvl="1" indent="-342900"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en-U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Absence of general solution handled in BRSKI-AE by specific service name ”</a:t>
            </a:r>
            <a:r>
              <a:rPr lang="en-US" sz="20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brski</a:t>
            </a:r>
            <a:r>
              <a:rPr lang="en-U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-registrar-</a:t>
            </a:r>
            <a:r>
              <a:rPr lang="en-US" sz="20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cmp</a:t>
            </a:r>
            <a:r>
              <a:rPr lang="en-U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”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200" spc="-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Toerless finished shepherd writeup and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requested AD review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of version 09 on Dec 21</a:t>
            </a:r>
            <a:r>
              <a:rPr lang="en-US" sz="2400" spc="-1" baseline="30000" dirty="0">
                <a:solidFill>
                  <a:srgbClr val="000000"/>
                </a:solidFill>
                <a:latin typeface="Calibri"/>
              </a:rPr>
              <a:t>st</a:t>
            </a:r>
            <a:endParaRPr lang="en-US" sz="22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b="1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Changes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between versions 06 and 10: 	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Updated subsections on discovery according to outcome of discussion in design team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Minor improvements in section 5.1 in response to SECDIR Last Call Review of version 06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A couple of small improvements in response to shepherd review by Toerless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A few editorial improvements in response to further Siemens-internal review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Slightly extended and updated the list of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6400" cy="46430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WGLC done</a:t>
            </a:r>
            <a:r>
              <a:rPr lang="en-US" sz="2000" b="0" strike="noStrike" spc="-1" baseline="300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000" b="0" strike="noStrike" spc="-1" baseline="3000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Yangdoctors review</a:t>
            </a:r>
            <a:r>
              <a:rPr lang="en-US" sz="2000" spc="-1" dirty="0">
                <a:solidFill>
                  <a:srgbClr val="000000"/>
                </a:solidFill>
                <a:latin typeface="OpenSymbol"/>
                <a:cs typeface="Calibri"/>
              </a:rPr>
              <a:t>: ready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OpenSymbol"/>
                <a:ea typeface="OpenSymbol"/>
              </a:rPr>
              <a:t>SECDIR </a:t>
            </a: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Last Call Review: ready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section on discovery of registrars with BRSKI-AE feature set finalized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shepherd writeup: done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 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further Siemens-internal review and minor editorial improvements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 ✓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AD review is pending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waiting for </a:t>
            </a:r>
            <a:r>
              <a:rPr lang="en-US" sz="3600" spc="-1" dirty="0">
                <a:solidFill>
                  <a:srgbClr val="000000"/>
                </a:solidFill>
                <a:latin typeface="Calibri Light"/>
                <a:ea typeface="DejaVu Sans"/>
              </a:rPr>
              <a:t>AD review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160" cy="5264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89" name="CustomShape 2"/>
          <p:cNvSpPr/>
          <p:nvPr/>
        </p:nvSpPr>
        <p:spPr>
          <a:xfrm>
            <a:off x="7702560" y="1358640"/>
            <a:ext cx="1552320" cy="5156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0" name="CustomShape 3"/>
          <p:cNvSpPr/>
          <p:nvPr/>
        </p:nvSpPr>
        <p:spPr>
          <a:xfrm>
            <a:off x="9288000" y="1250640"/>
            <a:ext cx="1657440" cy="526428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1" name="CustomShape 4"/>
          <p:cNvSpPr/>
          <p:nvPr/>
        </p:nvSpPr>
        <p:spPr>
          <a:xfrm>
            <a:off x="2383560" y="1259640"/>
            <a:ext cx="2714760" cy="5255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2" name="CustomShape 5"/>
          <p:cNvSpPr/>
          <p:nvPr/>
        </p:nvSpPr>
        <p:spPr>
          <a:xfrm>
            <a:off x="2357640" y="2025000"/>
            <a:ext cx="2774880" cy="1324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3" name="CustomShape 6"/>
          <p:cNvSpPr/>
          <p:nvPr/>
        </p:nvSpPr>
        <p:spPr>
          <a:xfrm>
            <a:off x="2729880" y="1853280"/>
            <a:ext cx="2099160" cy="326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160" cy="179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6" name="CustomShape 9"/>
          <p:cNvSpPr/>
          <p:nvPr/>
        </p:nvSpPr>
        <p:spPr>
          <a:xfrm>
            <a:off x="2558520" y="2262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0440" y="3246840"/>
            <a:ext cx="249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8" name="CustomShape 11"/>
          <p:cNvSpPr/>
          <p:nvPr/>
        </p:nvSpPr>
        <p:spPr>
          <a:xfrm>
            <a:off x="5712120" y="1691640"/>
            <a:ext cx="1819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5960"/>
            <a:ext cx="508176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00" name="CustomShape 13"/>
          <p:cNvSpPr/>
          <p:nvPr/>
        </p:nvSpPr>
        <p:spPr>
          <a:xfrm>
            <a:off x="6806880" y="2432880"/>
            <a:ext cx="3068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1080" y="2016360"/>
            <a:ext cx="179568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1600" y="3143520"/>
            <a:ext cx="584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2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200" cy="5241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lang="en-US" sz="1350" b="0" strike="noStrike" spc="-1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lang="en-US" sz="1350" b="1" strike="noStrike" spc="-1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58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3" name="CustomShape 26"/>
          <p:cNvSpPr/>
          <p:nvPr/>
        </p:nvSpPr>
        <p:spPr>
          <a:xfrm flipH="1">
            <a:off x="2380680" y="42714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4" name="CustomShape 27"/>
          <p:cNvSpPr/>
          <p:nvPr/>
        </p:nvSpPr>
        <p:spPr>
          <a:xfrm>
            <a:off x="2473560" y="53416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54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lang="en-US" sz="800" b="0" strike="noStrike" spc="-1" dirty="0">
              <a:latin typeface="Arial"/>
            </a:endParaRPr>
          </a:p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67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4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19" name="Picture 170"/>
          <p:cNvPicPr/>
          <p:nvPr/>
        </p:nvPicPr>
        <p:blipFill>
          <a:blip r:embed="rId3"/>
          <a:stretch/>
        </p:blipFill>
        <p:spPr>
          <a:xfrm>
            <a:off x="10533240" y="2893320"/>
            <a:ext cx="282600" cy="59256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21" name="CustomShape 33"/>
          <p:cNvSpPr/>
          <p:nvPr/>
        </p:nvSpPr>
        <p:spPr>
          <a:xfrm>
            <a:off x="529200" y="2063880"/>
            <a:ext cx="73008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432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23" name="Picture 177"/>
          <p:cNvPicPr/>
          <p:nvPr/>
        </p:nvPicPr>
        <p:blipFill>
          <a:blip r:embed="rId3"/>
          <a:stretch/>
        </p:blipFill>
        <p:spPr>
          <a:xfrm>
            <a:off x="2288160" y="2983680"/>
            <a:ext cx="282600" cy="592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/>
          <p:cNvPicPr/>
          <p:nvPr/>
        </p:nvPicPr>
        <p:blipFill>
          <a:blip r:embed="rId4"/>
          <a:stretch/>
        </p:blipFill>
        <p:spPr>
          <a:xfrm>
            <a:off x="1882800" y="1840680"/>
            <a:ext cx="691200" cy="6987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/>
          <p:cNvPicPr/>
          <p:nvPr/>
        </p:nvPicPr>
        <p:blipFill>
          <a:blip r:embed="rId5"/>
          <a:stretch/>
        </p:blipFill>
        <p:spPr>
          <a:xfrm>
            <a:off x="5208840" y="2260080"/>
            <a:ext cx="788040" cy="7578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28" name="CustomShape 37"/>
          <p:cNvSpPr/>
          <p:nvPr/>
        </p:nvSpPr>
        <p:spPr>
          <a:xfrm>
            <a:off x="2402280" y="408492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0680" y="55458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30" name="CustomShape 39"/>
          <p:cNvSpPr/>
          <p:nvPr/>
        </p:nvSpPr>
        <p:spPr>
          <a:xfrm flipH="1">
            <a:off x="2380680" y="477144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31" name="CustomShape 40"/>
          <p:cNvSpPr/>
          <p:nvPr/>
        </p:nvSpPr>
        <p:spPr>
          <a:xfrm>
            <a:off x="2402280" y="43732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33" name="CustomShape 42"/>
          <p:cNvSpPr/>
          <p:nvPr/>
        </p:nvSpPr>
        <p:spPr>
          <a:xfrm>
            <a:off x="2402280" y="458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34" name="Picture 188"/>
          <p:cNvPicPr/>
          <p:nvPr/>
        </p:nvPicPr>
        <p:blipFill>
          <a:blip r:embed="rId6"/>
          <a:stretch/>
        </p:blipFill>
        <p:spPr>
          <a:xfrm>
            <a:off x="2015280" y="4876560"/>
            <a:ext cx="483120" cy="525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1480" cy="2368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pic>
        <p:nvPicPr>
          <p:cNvPr id="136" name="Graphic 190"/>
          <p:cNvPicPr/>
          <p:nvPr/>
        </p:nvPicPr>
        <p:blipFill>
          <a:blip r:embed="rId7"/>
          <a:stretch/>
        </p:blipFill>
        <p:spPr>
          <a:xfrm>
            <a:off x="2032920" y="5385240"/>
            <a:ext cx="307080" cy="30708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/>
          <p:cNvPicPr/>
          <p:nvPr/>
        </p:nvPicPr>
        <p:blipFill>
          <a:blip r:embed="rId7"/>
          <a:stretch/>
        </p:blipFill>
        <p:spPr>
          <a:xfrm>
            <a:off x="9304560" y="5387400"/>
            <a:ext cx="307080" cy="3070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7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1" name="CustomShape 47"/>
          <p:cNvSpPr/>
          <p:nvPr/>
        </p:nvSpPr>
        <p:spPr>
          <a:xfrm>
            <a:off x="3033720" y="342144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3" name="CustomShape 49"/>
          <p:cNvSpPr/>
          <p:nvPr/>
        </p:nvSpPr>
        <p:spPr>
          <a:xfrm>
            <a:off x="3033720" y="617220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896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7" name="CustomShape 53"/>
          <p:cNvSpPr/>
          <p:nvPr/>
        </p:nvSpPr>
        <p:spPr>
          <a:xfrm>
            <a:off x="4401720" y="4914720"/>
            <a:ext cx="1463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9" name="CustomShape 55"/>
          <p:cNvSpPr/>
          <p:nvPr/>
        </p:nvSpPr>
        <p:spPr>
          <a:xfrm flipH="1" flipV="1">
            <a:off x="5160240" y="428400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0" name="CustomShape 56"/>
          <p:cNvSpPr/>
          <p:nvPr/>
        </p:nvSpPr>
        <p:spPr>
          <a:xfrm>
            <a:off x="5131080" y="456012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1" name="CustomShape 57"/>
          <p:cNvSpPr/>
          <p:nvPr/>
        </p:nvSpPr>
        <p:spPr>
          <a:xfrm flipH="1" flipV="1">
            <a:off x="5152320" y="476496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2" name="CustomShape 58"/>
          <p:cNvSpPr/>
          <p:nvPr/>
        </p:nvSpPr>
        <p:spPr>
          <a:xfrm>
            <a:off x="960480" y="190800"/>
            <a:ext cx="986076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3" name="CustomShape 59"/>
          <p:cNvSpPr/>
          <p:nvPr/>
        </p:nvSpPr>
        <p:spPr>
          <a:xfrm flipV="1">
            <a:off x="5130720" y="3672360"/>
            <a:ext cx="583488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2360" cy="103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Backup slide: BRSKI-AE abstract protocol overview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8920" cy="2374920"/>
          </a:xfrm>
          <a:custGeom>
            <a:avLst/>
            <a:gdLst/>
            <a:ahLst/>
            <a:cxn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7" name="CustomShape 63"/>
          <p:cNvSpPr/>
          <p:nvPr/>
        </p:nvSpPr>
        <p:spPr>
          <a:xfrm>
            <a:off x="5131080" y="525204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8" name="CustomShape 64"/>
          <p:cNvSpPr/>
          <p:nvPr/>
        </p:nvSpPr>
        <p:spPr>
          <a:xfrm flipH="1" flipV="1">
            <a:off x="5152320" y="551772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9" name="CustomShape 65"/>
          <p:cNvSpPr/>
          <p:nvPr/>
        </p:nvSpPr>
        <p:spPr>
          <a:xfrm>
            <a:off x="7651800" y="527940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0" name="CustomShape 66"/>
          <p:cNvSpPr/>
          <p:nvPr/>
        </p:nvSpPr>
        <p:spPr>
          <a:xfrm flipH="1" flipV="1">
            <a:off x="7672680" y="551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1" name="CustomShape 67"/>
          <p:cNvSpPr/>
          <p:nvPr/>
        </p:nvSpPr>
        <p:spPr>
          <a:xfrm>
            <a:off x="7651800" y="581976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2" name="CustomShape 68"/>
          <p:cNvSpPr/>
          <p:nvPr/>
        </p:nvSpPr>
        <p:spPr>
          <a:xfrm flipH="1" flipV="1">
            <a:off x="7673040" y="605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3" name="CustomShape 69"/>
          <p:cNvSpPr/>
          <p:nvPr/>
        </p:nvSpPr>
        <p:spPr>
          <a:xfrm>
            <a:off x="5131080" y="579600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4" name="CustomShape 70"/>
          <p:cNvSpPr/>
          <p:nvPr/>
        </p:nvSpPr>
        <p:spPr>
          <a:xfrm flipH="1" flipV="1">
            <a:off x="5152320" y="606168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5" name="CustomShape 71"/>
          <p:cNvSpPr/>
          <p:nvPr/>
        </p:nvSpPr>
        <p:spPr>
          <a:xfrm>
            <a:off x="2385360" y="578232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6" name="CustomShape 72"/>
          <p:cNvSpPr/>
          <p:nvPr/>
        </p:nvSpPr>
        <p:spPr>
          <a:xfrm flipH="1">
            <a:off x="2380680" y="608616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7" name="CustomShape 73"/>
          <p:cNvSpPr/>
          <p:nvPr/>
        </p:nvSpPr>
        <p:spPr>
          <a:xfrm>
            <a:off x="2402280" y="5592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D6C532085F8449DFAA9E5E2A73509" ma:contentTypeVersion="20" ma:contentTypeDescription="Create a new document." ma:contentTypeScope="" ma:versionID="c8bdef1fc4896ae71e847eb90f6c3082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3fdf977c7d89e1bf9cca898b31dbd6fd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76CB81-6753-41D9-B160-D542CFFB89BA}">
  <ds:schemaRefs>
    <ds:schemaRef ds:uri="a9de424c-86b2-47ed-8d4e-0a9b7010e669"/>
    <ds:schemaRef ds:uri="ce079751-a51b-4a27-9376-edf93eae18d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56810815-8df0-4f10-8da7-34164765fbe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37FCD1-B3DE-4EDE-B6BD-6CF808058DC1}">
  <ds:schemaRefs>
    <ds:schemaRef ds:uri="56810815-8df0-4f10-8da7-34164765fbe3"/>
    <ds:schemaRef ds:uri="a9de424c-86b2-47ed-8d4e-0a9b7010e669"/>
    <ds:schemaRef ds:uri="ce079751-a51b-4a27-9376-edf93eae18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C6BD9E7-C020-4AD1-A7ED-9C09B3AA4F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456</Words>
  <Application>Microsoft Macintosh PowerPoint</Application>
  <PresentationFormat>Widescreen</PresentationFormat>
  <Paragraphs>75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FreeMono</vt:lpstr>
      <vt:lpstr>OpenSymbol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subject/>
  <dc:creator>Fries, Steffen (CT RDA ITS)</dc:creator>
  <dc:description/>
  <cp:lastModifiedBy>DvO</cp:lastModifiedBy>
  <cp:revision>40</cp:revision>
  <dcterms:modified xsi:type="dcterms:W3CDTF">2024-03-15T11:22:28Z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HiddenSlides">
    <vt:i4>1</vt:i4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4</vt:i4>
  </property>
  <property fmtid="{D5CDD505-2E9C-101B-9397-08002B2CF9AE}" pid="7" name="_NewReviewCycle">
    <vt:lpwstr/>
  </property>
  <property fmtid="{D5CDD505-2E9C-101B-9397-08002B2CF9AE}" pid="8" name="ContentTypeId">
    <vt:lpwstr>0x01010035CD6C532085F8449DFAA9E5E2A73509</vt:lpwstr>
  </property>
  <property fmtid="{D5CDD505-2E9C-101B-9397-08002B2CF9AE}" pid="9" name="MediaServiceImageTags">
    <vt:lpwstr/>
  </property>
  <property fmtid="{D5CDD505-2E9C-101B-9397-08002B2CF9AE}" pid="10" name="MSIP_Label_6f75f480-7803-4ee9-bb54-84d0635fdbe7_Enabled">
    <vt:lpwstr>true</vt:lpwstr>
  </property>
  <property fmtid="{D5CDD505-2E9C-101B-9397-08002B2CF9AE}" pid="11" name="MSIP_Label_6f75f480-7803-4ee9-bb54-84d0635fdbe7_SetDate">
    <vt:lpwstr>2023-03-27T13:18:13Z</vt:lpwstr>
  </property>
  <property fmtid="{D5CDD505-2E9C-101B-9397-08002B2CF9AE}" pid="12" name="MSIP_Label_6f75f480-7803-4ee9-bb54-84d0635fdbe7_Method">
    <vt:lpwstr>Standard</vt:lpwstr>
  </property>
  <property fmtid="{D5CDD505-2E9C-101B-9397-08002B2CF9AE}" pid="13" name="MSIP_Label_6f75f480-7803-4ee9-bb54-84d0635fdbe7_Name">
    <vt:lpwstr>unrestricted</vt:lpwstr>
  </property>
  <property fmtid="{D5CDD505-2E9C-101B-9397-08002B2CF9AE}" pid="14" name="MSIP_Label_6f75f480-7803-4ee9-bb54-84d0635fdbe7_SiteId">
    <vt:lpwstr>38ae3bcd-9579-4fd4-adda-b42e1495d55a</vt:lpwstr>
  </property>
  <property fmtid="{D5CDD505-2E9C-101B-9397-08002B2CF9AE}" pid="15" name="MSIP_Label_6f75f480-7803-4ee9-bb54-84d0635fdbe7_ActionId">
    <vt:lpwstr>f72d7698-3ea9-48fe-94cb-c8aa85e6394a</vt:lpwstr>
  </property>
  <property fmtid="{D5CDD505-2E9C-101B-9397-08002B2CF9AE}" pid="16" name="MSIP_Label_6f75f480-7803-4ee9-bb54-84d0635fdbe7_ContentBits">
    <vt:lpwstr>0</vt:lpwstr>
  </property>
  <property fmtid="{D5CDD505-2E9C-101B-9397-08002B2CF9AE}" pid="17" name="Document_Confidentiality">
    <vt:lpwstr>Unrestricted</vt:lpwstr>
  </property>
</Properties>
</file>