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6"/>
  </p:notesMasterIdLst>
  <p:sldIdLst>
    <p:sldId id="256" r:id="rId2"/>
    <p:sldId id="273" r:id="rId3"/>
    <p:sldId id="299" r:id="rId4"/>
    <p:sldId id="300" r:id="rId5"/>
    <p:sldId id="30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06" r:id="rId17"/>
    <p:sldId id="307" r:id="rId18"/>
    <p:sldId id="308" r:id="rId19"/>
    <p:sldId id="309" r:id="rId20"/>
    <p:sldId id="267" r:id="rId21"/>
    <p:sldId id="268" r:id="rId22"/>
    <p:sldId id="310" r:id="rId23"/>
    <p:sldId id="302" r:id="rId24"/>
    <p:sldId id="283" r:id="rId25"/>
    <p:sldId id="285" r:id="rId26"/>
    <p:sldId id="296" r:id="rId27"/>
    <p:sldId id="304" r:id="rId28"/>
    <p:sldId id="303" r:id="rId29"/>
    <p:sldId id="297" r:id="rId30"/>
    <p:sldId id="298" r:id="rId31"/>
    <p:sldId id="295" r:id="rId32"/>
    <p:sldId id="291" r:id="rId33"/>
    <p:sldId id="294" r:id="rId34"/>
    <p:sldId id="293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16" d="100"/>
          <a:sy n="116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54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58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0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146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446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8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5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5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85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34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emf"/><Relationship Id="rId4" Type="http://schemas.openxmlformats.org/officeDocument/2006/relationships/image" Target="../media/image2.svg"/><Relationship Id="rId9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richardson-anima-jose-vouch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sztp-csr-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Update on BRSKI-AE – </a:t>
            </a:r>
            <a:br>
              <a:rPr lang="en-US" sz="5400" dirty="0"/>
            </a:br>
            <a:r>
              <a:rPr lang="en-US" sz="5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3288323"/>
            <a:ext cx="9144000" cy="3028071"/>
          </a:xfrm>
        </p:spPr>
        <p:txBody>
          <a:bodyPr>
            <a:normAutofit/>
          </a:bodyPr>
          <a:lstStyle/>
          <a:p>
            <a:r>
              <a:rPr lang="en-US" dirty="0"/>
              <a:t>draft-ietf-anima-brski-async-enroll-03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Steffen Fries, Hendrik Brockhaus, Elliot Lear, Thomas Werner</a:t>
            </a:r>
          </a:p>
          <a:p>
            <a:endParaRPr lang="en-US" dirty="0"/>
          </a:p>
          <a:p>
            <a:r>
              <a:rPr lang="en-US" dirty="0"/>
              <a:t>IETF 111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7A6CCF-3556-496E-96C0-EB449BB6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3FE5027-A9A1-40DF-9F1A-4FC5B2448C52}"/>
              </a:ext>
            </a:extLst>
          </p:cNvPr>
          <p:cNvCxnSpPr>
            <a:cxnSpLocks/>
            <a:stCxn id="3" idx="2"/>
            <a:endCxn id="27" idx="2"/>
          </p:cNvCxnSpPr>
          <p:nvPr/>
        </p:nvCxnSpPr>
        <p:spPr>
          <a:xfrm rot="5400000" flipH="1" flipV="1">
            <a:off x="5173627" y="2234347"/>
            <a:ext cx="615103" cy="4688013"/>
          </a:xfrm>
          <a:prstGeom prst="curvedConnector3">
            <a:avLst>
              <a:gd name="adj1" fmla="val -3716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EC0C2D9-157E-48BF-ABC7-5DDC04ADF2FF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3B608FF8-9FBE-4E71-A9FC-D8F702C1093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5F2AE0DE-6782-4E3C-8BE5-E133465775D3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73AA38A-1102-4620-BCF7-E046578245E2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ED0565E-0359-44D2-A6D3-43877A03762C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00AF250-271E-4085-8BF9-51395B650A7B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68BAABC6-3AA6-4DFF-A85D-C71582BC7671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607D0CA-A626-4D12-BEC5-79CF2BB63CD6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D320C32-C32B-41E7-A8B3-FD5CFA6919D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4E7CE322-F061-45C1-B063-2EE9E559EA8C}"/>
              </a:ext>
            </a:extLst>
          </p:cNvPr>
          <p:cNvSpPr/>
          <p:nvPr/>
        </p:nvSpPr>
        <p:spPr>
          <a:xfrm>
            <a:off x="3694031" y="4140741"/>
            <a:ext cx="3575393" cy="1349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26947-C066-4FF0-893F-3B88745A01ED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80FEFB7-B882-4603-907B-961B074A6D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DECD2-2239-4504-B642-4E791480005D}"/>
              </a:ext>
            </a:extLst>
          </p:cNvPr>
          <p:cNvSpPr txBox="1"/>
          <p:nvPr/>
        </p:nvSpPr>
        <p:spPr>
          <a:xfrm>
            <a:off x="4433836" y="3778234"/>
            <a:ext cx="1911180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enroll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CSR in JOSE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80F18-4245-4501-A22D-5CD378ED7C0C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29A001-277F-4A2A-B030-286F70BC87A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7" name="Object 90">
              <a:extLst>
                <a:ext uri="{FF2B5EF4-FFF2-40B4-BE49-F238E27FC236}">
                  <a16:creationId xmlns:a16="http://schemas.microsoft.com/office/drawing/2014/main" id="{5DC02F77-DC07-4175-978B-21EF9C5E9F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E95DDF-6E13-4F16-B46C-4F8073CF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6E8F7E-97DC-43A8-B6DC-382F78CBBB78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23D207-1657-48F0-8910-8B987F17E515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94786F-471E-49D9-921A-A7351E33888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81D964-AD28-4A84-B086-8EC80C0929B8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8D2A5C-8059-4CEE-9B44-60C216E94E88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87D9CE0-36B1-4977-B3EF-1562DB3A47C3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6D55DD-5740-484A-A3E6-105F08E66BCD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C1C473-A230-4C5F-AC84-177B2386A900}"/>
              </a:ext>
            </a:extLst>
          </p:cNvPr>
          <p:cNvGrpSpPr/>
          <p:nvPr/>
        </p:nvGrpSpPr>
        <p:grpSpPr>
          <a:xfrm>
            <a:off x="3742358" y="2868746"/>
            <a:ext cx="819243" cy="966586"/>
            <a:chOff x="3742358" y="2868746"/>
            <a:chExt cx="819243" cy="9665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28DA05-C89C-4BDB-890B-1AE62F8D56C6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2723652-BE78-4B05-89D4-5A1BA38D0397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95A0E63-1ABD-435A-9DFB-97DF631B1F26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E94ABA-7B01-498A-9DA4-A43009168C4B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7EE2880-6AE9-4FBC-A3B1-45FD36282BD7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009C36-CA6C-4666-A0BB-C76ADD747FAD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7FBD72F-3A6C-44BD-B366-8ABC5D0DCB5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E396591D-4683-4862-858A-EA42F22625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C1236D-8980-4FC2-801A-F3421CF658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AADD54-95A7-400D-AA84-FC6404FA8B87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8D5833C8-AAFF-46D7-8986-0427212A31A8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5F411BCF-3D5E-4A40-A9AF-16BEB5518EED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FA782725-D8BD-4127-BA25-2EF11E0AA332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1F72DC11-AE08-491D-9B3C-F0515587A2A0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42C1368-74B9-4EE1-ABC6-C1D6D3FBE6BE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CF3B37E8-298D-4B44-BD21-B3AB616718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3015525-7005-420A-A037-92BE683C8E12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120A3C7D-763C-4D68-A8AE-377ACD43BFCF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D2C1C7F0-3E59-4218-9E52-FC4385F44A0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C1BA938C-DED6-4CCE-AFE8-99A56ACAD8C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421355-98C4-4137-A933-90E98540118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085A2-B4B9-4FE1-8C99-511D6F3C1320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688A9-1BA4-43E1-8147-DF1BD9A716F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22218-61E1-4819-B8A3-5F77F559AD83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55EAB-0C6A-4117-8796-72A1E50D1A26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8F2B6-08E2-4EA8-89C5-BA2542E16FA4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20BCD7-83E6-423D-8304-A7D01D338609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4" name="Object 90">
              <a:extLst>
                <a:ext uri="{FF2B5EF4-FFF2-40B4-BE49-F238E27FC236}">
                  <a16:creationId xmlns:a16="http://schemas.microsoft.com/office/drawing/2014/main" id="{C870E099-57C0-4D76-BFBC-25A30E424B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722076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593884" imgH="773906" progId="Visio.Drawing.11">
                    <p:embed/>
                  </p:oleObj>
                </mc:Choice>
                <mc:Fallback>
                  <p:oleObj name="Visio" r:id="rId8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A2C8BD-1626-40CC-8D58-01A93EFE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E36229A-1F82-46DA-A377-1E10E11306D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A888639-A591-4F41-B96B-CEFC7442F2D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ABDE2E6-BD22-4994-91F0-4F481BF6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D421F8-2660-4356-9DB8-AFFA39BE782B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CF6996-93D0-4FF9-97B1-8E52A231938D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CA51ADAE-6021-4F99-8C4E-1EB86F1173C0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9619ACCF-3AC7-48B9-AAD7-E0D324438886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BADC96E4-3824-471A-98B7-46667B51AF96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3358FF8D-3441-47F2-8FC3-1DF886C47684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9F20C426-ADF4-4EEE-A254-C1BB4B78CAEF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62C71FA8-1C72-4D2F-B593-0742BAC26198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E6DFEBAA-B73A-47FA-BB11-D4094CEF8FA9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248F2E3B-A3E7-4BE1-946B-4AB9C11C0F6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108478-8F0F-43C6-9755-5F2940F1098C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7383385" y="2720184"/>
            <a:ext cx="1888274" cy="84530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301F93-DCB8-41F9-9EFF-8CBEBCCF3CB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BD75C5-30C2-4B81-8E66-E83BA746004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2" name="Object 90">
              <a:extLst>
                <a:ext uri="{FF2B5EF4-FFF2-40B4-BE49-F238E27FC236}">
                  <a16:creationId xmlns:a16="http://schemas.microsoft.com/office/drawing/2014/main" id="{4F2A8876-4751-4815-9497-257B30769A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1C00E6-F368-487B-A455-8248552E3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010BB2C-E0ED-4762-8138-95FD701415B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ABBBF6B-94E1-4772-90F2-89A0C6407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789D044-CA58-4D74-91A9-FC1A1A33168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F50DA8-F74B-431C-BB34-EABA443A4581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521CC7-15D8-4A99-9351-4ADF2B662B42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E54084-5DE3-4428-8064-5FD0C64F8A87}"/>
              </a:ext>
            </a:extLst>
          </p:cNvPr>
          <p:cNvGrpSpPr/>
          <p:nvPr/>
        </p:nvGrpSpPr>
        <p:grpSpPr>
          <a:xfrm>
            <a:off x="8358148" y="3570167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A49525-DC83-4B5F-8241-549C96A4CDF8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F40A55-13AF-442A-88E4-FB717757A071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693F20-7E04-438B-B06F-5F7EA3526722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198531-2950-4F21-961F-78B10D1D612F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EAF9125-A269-4553-A54F-ACA1CDC535C6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3F0787F-33E7-4EB0-BAEB-71CCC683DCAF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907E9D-5F7E-46D6-B6A2-38CFB56AA205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9C6628EE-C14F-4378-8587-6D00F1DE688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B8B4CE75-A17E-411B-85BB-AA84DA981A4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C9006CD-1B70-4E30-9308-FC5F7F89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974BEE-0598-4937-99D4-55E2D13CF7C5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E9FBDB39-3BF9-4B64-BDFC-8B3EF995E64F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E8977A5C-ECF1-47AB-969E-087D283474C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D635C0EA-DF9A-4D88-B351-83295AF51710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85B137E1-93F5-42AF-9B7B-4BC74DF5D893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312304B4-1C12-436D-A54B-59ED45878891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956C449-325E-4A5A-B933-420858A1505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6E1245A9-2AFB-4C0B-9607-518339FE8AB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B48AEEB3-DCDD-4F9B-BC53-A260D03B86F8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B31EF47-2B1C-4E97-92C4-FF5BD640BF4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48BDC2-A7C2-414F-86BD-AE00F137BC77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>
            <a:off x="6597188" y="1217993"/>
            <a:ext cx="2152986" cy="35854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B5EF4C-F327-404F-A2A1-CE2D9DBC62B1}"/>
              </a:ext>
            </a:extLst>
          </p:cNvPr>
          <p:cNvGrpSpPr/>
          <p:nvPr/>
        </p:nvGrpSpPr>
        <p:grpSpPr>
          <a:xfrm>
            <a:off x="6557350" y="1558370"/>
            <a:ext cx="1339684" cy="1071486"/>
            <a:chOff x="5975640" y="1198799"/>
            <a:chExt cx="1107720" cy="88596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7B2B-9014-4301-9927-80D81944B2D8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B04DEE-E38C-4FFA-9E78-0AF8485DFFB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69325"/>
              <a:chOff x="5975640" y="1198799"/>
              <a:chExt cx="818185" cy="86932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30E54F5-8C6C-4663-B387-3560AAEC2FD0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764955" cy="748724"/>
                <a:chOff x="5975640" y="1319400"/>
                <a:chExt cx="764955" cy="74872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C7CEC1-9D70-498C-974A-A09362FF9CA9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764955" cy="748724"/>
                  <a:chOff x="5975640" y="1319400"/>
                  <a:chExt cx="764955" cy="748724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D28CA33C-2063-4017-A791-8B290061D6B3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86F01BE-75B9-4D6B-AC2F-6EB3B89DFD6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764955" cy="748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 err="1">
                        <a:latin typeface="Hack" pitchFamily="17"/>
                        <a:ea typeface="DejaVu Sans" pitchFamily="2"/>
                        <a:cs typeface="FreeSans" pitchFamily="2"/>
                      </a:rPr>
                      <a:t>LDevID</a:t>
                    </a:r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 EE (Reg)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agent-proximity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D4339CD-CF9D-4CC7-A1CC-8732BF57BA97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A355B340-E409-4AEE-A00B-C61073B619D3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9E1964D4-7F40-4C7F-9BAC-286CECF27661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0096B-AA92-4CBF-A03A-F1D981F2C4B9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C1C290-DE5E-46A7-8E05-B01868BD528B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934A20-1B77-4C8F-B9F7-EA0BC7548CC1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3" name="Object 90">
              <a:extLst>
                <a:ext uri="{FF2B5EF4-FFF2-40B4-BE49-F238E27FC236}">
                  <a16:creationId xmlns:a16="http://schemas.microsoft.com/office/drawing/2014/main" id="{2997E736-0FF4-4524-B68B-9139154EC0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5D3B419-6B6D-45C7-9C97-3F4E6324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AB20C61A-7F12-4B49-9369-827F91CE513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1DD7E0-CB5D-4DB7-80B9-1FBC0BD2D04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DB7CC8-DF9A-41C3-8B1A-8FF4E51FA91E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387EF-AD98-4D36-9E91-6846D77FE22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ED6CC-F1F9-4015-B7F6-435627478B07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8CFDB-5F26-41EE-A5AA-9FEE95411DFA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8D1FC0C4-B179-4708-932D-E17C1E79538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22DE47CF-0167-484B-998B-E2EF8EE25F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7C22A9-8C21-409A-9465-7499B6E4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A5236D-92EE-40A6-B1B4-99DA04043476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B11832A5-9F91-4471-AC9D-EA244B44B9FA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37569F27-19FC-4F0E-B020-80A83E2EF96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54249A4-03C2-4227-9045-A97D95BC3223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9298C839-4013-42DC-85E0-5172C226C7BE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9BF3289-81A1-4045-A8BA-AE948A369F52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F572E765-C052-4A0C-A5A3-A01F0ACA3C8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C3D640A1-FBB3-41BD-8C88-FA0AC7A49B1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72805F-3153-44DE-A342-091FB5941E2E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4AB9671D-4BC0-413E-98F5-32ACD09BE368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4DBA3A5-575B-4DF8-93C9-FCF46C5A2211}"/>
              </a:ext>
            </a:extLst>
          </p:cNvPr>
          <p:cNvSpPr/>
          <p:nvPr/>
        </p:nvSpPr>
        <p:spPr>
          <a:xfrm>
            <a:off x="6597189" y="1225105"/>
            <a:ext cx="1522982" cy="332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8D0F4F7-93E0-4C0D-82BC-9676C136422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037370" y="1431478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014F2D-D5BD-4E62-91AD-81253959B709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7910-7A54-4786-8E84-DA2F3661DDB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D52E328D-B850-433D-9D15-B8ADE754B6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4ECC9C5-E703-45A1-8BF8-341D5DC7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82C35A49-62D9-4AE6-883D-51FC0673B22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6675D5-9491-43E5-82F1-5E03E6EA1DE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B7C59-319B-407C-BF84-A85715DCA89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4DB06-2C85-41D5-AF14-855ACAD34FFD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8F546A-104D-4063-87D1-A034C1A169B3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0EB78-DA12-40FF-95C1-6D7C4C65ED7C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142518B8-91AB-4E3E-A148-EB8F8FE615A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45BCCEE2-AC0B-4DA9-82DD-37C16565683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17A30AAC-FAA6-488A-B79E-0C86CFDFBE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658235" y="2747920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7928175" y="2198699"/>
            <a:ext cx="801105" cy="142937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1EB1CA-74BB-4684-BCE5-B81FEE6DBFD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27C991CB-EE95-4163-AFF3-B1D29AF55CB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C218508-1A13-4D64-83BD-DB2BBA7D655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7998694" y="2198699"/>
            <a:ext cx="675632" cy="149141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2A9911-5A54-4FA8-BDD6-A55664B69710}"/>
              </a:ext>
            </a:extLst>
          </p:cNvPr>
          <p:cNvGrpSpPr/>
          <p:nvPr/>
        </p:nvGrpSpPr>
        <p:grpSpPr>
          <a:xfrm>
            <a:off x="8373634" y="3786267"/>
            <a:ext cx="819243" cy="966586"/>
            <a:chOff x="3742358" y="2868746"/>
            <a:chExt cx="819243" cy="96658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776A361-8322-4A89-87FA-5BD937AF71E0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5717C6-3563-4147-BB1E-5CF2D9618938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5AC3438-CA90-4A54-8004-BAAE9B1D59A3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21AE55B-AB9D-4555-97FE-E5216A5E24D1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FCFD499-AF6E-4008-B7EA-FBCCBF9D94F8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4E25EF-692C-44F7-8AA5-7C253F5ABBF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AD5072-5120-4EEC-A639-D9C1B4F9CC1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9FA64A7-ABDB-421A-9AAC-EDD0F00A051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FBED388C-CF08-4FEA-85CC-87D86C8850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9328428" y="1626953"/>
            <a:ext cx="9999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798088A-D58C-46D1-895D-6C2B0496C0A2}"/>
              </a:ext>
            </a:extLst>
          </p:cNvPr>
          <p:cNvSpPr/>
          <p:nvPr/>
        </p:nvSpPr>
        <p:spPr>
          <a:xfrm>
            <a:off x="9516326" y="1705139"/>
            <a:ext cx="469976" cy="1915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r>
              <a:rPr lang="en-CA" sz="726" dirty="0">
                <a:latin typeface="Hack" pitchFamily="17"/>
                <a:ea typeface="DejaVu Sans" pitchFamily="2"/>
                <a:cs typeface="FreeSans" pitchFamily="2"/>
              </a:rPr>
              <a:t>CSR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C8F4D-641B-4816-ADBE-3E3C835C22E0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B43A07-D018-4DDB-A6C5-C2A72CB2E10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9A578A1-6505-498A-BACD-F4E4BDA25E3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8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 flipV="1">
            <a:off x="9380175" y="1626953"/>
            <a:ext cx="10557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0306" y="1690972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75A82F-87EC-445A-BD36-26B7BA7BFA8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9EB80CF2-F062-4723-920C-0D9A1BB0ED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0291A7-B4F1-431F-A6BC-57C19769E1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8053370" y="2198187"/>
            <a:ext cx="610543" cy="1478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2059" y="2852674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804D1C-A0C1-4A7A-B27F-19C233C52B6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7122F9A3-8202-4F5B-B6BF-A19642908D8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8AF21EDA-0172-4E4E-920C-6F437C97D5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Limited or no connectivity between Pledge and Registrar.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Distinction between operational modes of the pledge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Pledge-initiator-mode (use case 1): Pledge acts as client and follows the BRSKI approach for the voucher exchange, but allows for alternative enrollment protocols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Pledge-responder-mode (use case 2): Pledge acts as server and communicates with registrar via a registrar-agent. Pledge is triggered (pushed) to generate and receive bootstrapping data. </a:t>
            </a:r>
            <a:r>
              <a:rPr lang="en-US" sz="2200" dirty="0">
                <a:sym typeface="Wingdings" panose="05000000000000000000" pitchFamily="2" charset="2"/>
              </a:rPr>
              <a:t> main changes made this use case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Draft addresses these issues by defining the call flow and objects to be exchanged. To be independent of the transport security authenticated self-contained objects (signature-wrapped objects) for the certificate enrolment to bind proof of possession and poof of identity to the exchanged objects (similar to existing voucher exchanges with pledge)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1E7896-049C-4A6F-8F7C-D48D4DD3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089113BF-78D9-4413-81FF-B3D1390A5645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8F1E409-B424-4480-936C-7D4435E8968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29B5F603-4BE6-409E-B3C2-E5638F96EBF0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9750534-2A6C-48B9-8484-FD553E6F9387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1385206-15A0-4295-8902-3F5F68846E69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2D84442-293F-4516-9384-A9FBB7D4842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7337397-44E2-4158-8D41-14B0856EA38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C62F86C-178F-4CF5-88D2-943CCDDC5BC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6DC8ED1-E289-4ECA-9930-131B6FF7302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8920ABE-B86D-4F5E-AA24-9CAAE5E7A5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84B225-AA99-43E0-9016-8FDF6098AF1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8" name="Object 90">
              <a:extLst>
                <a:ext uri="{FF2B5EF4-FFF2-40B4-BE49-F238E27FC236}">
                  <a16:creationId xmlns:a16="http://schemas.microsoft.com/office/drawing/2014/main" id="{A96BD8C1-3E88-432C-A4E1-16280E6595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4C55EE-33A8-4A1A-AB03-FA9B9177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0B1DE-E495-493C-80B0-8EC25EA143FC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71930FB-C5AB-4824-AF8E-513C58AC620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267CD82-9E3D-4EC8-8433-1AC8A145E7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F5D5C7C-C7AF-4365-9DEE-65A1AE2BD6D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91D8902-7AB5-453E-AC30-6F015189BD2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17" name="Object 90">
                          <a:extLst>
                            <a:ext uri="{FF2B5EF4-FFF2-40B4-BE49-F238E27FC236}">
                              <a16:creationId xmlns:a16="http://schemas.microsoft.com/office/drawing/2014/main" id="{6EE9E0F3-DA9A-4A3D-B589-E45B94956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0B98FD93-3D10-4681-8165-1F320D367AA5}"/>
              </a:ext>
            </a:extLst>
          </p:cNvPr>
          <p:cNvSpPr/>
          <p:nvPr/>
        </p:nvSpPr>
        <p:spPr>
          <a:xfrm flipH="1">
            <a:off x="3694031" y="45611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8E918-5936-453A-B093-53B9C33D1FE6}"/>
              </a:ext>
            </a:extLst>
          </p:cNvPr>
          <p:cNvSpPr txBox="1"/>
          <p:nvPr/>
        </p:nvSpPr>
        <p:spPr>
          <a:xfrm>
            <a:off x="3881492" y="4210804"/>
            <a:ext cx="1600647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568EB1C-FDAF-41BC-B117-DECB1477EF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0231" y="4352328"/>
            <a:ext cx="443708" cy="443708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D0C6A88-6BAE-48D4-AED3-C6AE6EE6539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9D1EC91C-8201-4087-8F1C-4279DD560A5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3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Verification of agent-proximity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Data exchange between registrar-agent and pledge based on signed objects (no TLS)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Enhancements in pledge voucher-request with a signed statement from registrar-agent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Allows registrar to identify, which registrar-agent is involved in the bootstrapping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Registrar includes </a:t>
            </a:r>
            <a:r>
              <a:rPr lang="en-US" sz="2200" dirty="0" err="1"/>
              <a:t>LDevID</a:t>
            </a:r>
            <a:r>
              <a:rPr lang="en-US" sz="2200" dirty="0"/>
              <a:t> EE(</a:t>
            </a:r>
            <a:r>
              <a:rPr lang="en-US" sz="2200" dirty="0" err="1"/>
              <a:t>RegAgt</a:t>
            </a:r>
            <a:r>
              <a:rPr lang="en-US" sz="2200" dirty="0"/>
              <a:t>) into registrar-voucher-request.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As pledge-voucher-request is included in registrar-voucher-request MASA can also verify agent-proximity and trust relation registrar-agent / registrar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MASA can issue assertion “agent-proximity”, which is weaker than “proximity” but stronger than “logged” or “verified”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"agent-proximity" is a statement that the proximity-registrar-certificate was provided via the registrar-agent and that the pledge could not verify proof-of-possession at the time of voucher-request creation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“proximity” is a statement that the proximity-registrar-certificate was received directly (via TLS) and that the pledge could verify proof-of-possession during the TLS handshake before voucher-request creation.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760033-4E37-4356-9254-8EAB29F7A4CE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91FA-C285-4BC9-85DA-C42DC234CE7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8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Discussion,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558182"/>
            <a:ext cx="10956960" cy="5130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Version 03 addresses most of the existing issues in the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Current open issues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Early review of enhanced voucher-request in section 6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#10: YANG module for CSR to be used in enrollment-request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#18: enhancement of YANG voucher with new assertion “agent-proximity”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discussion in the context of revising RFC 8366 to allow for enhancements of assertion types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r>
              <a:rPr lang="en-US" sz="2200" dirty="0"/>
              <a:t> and also in the draft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signature-wrapped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5072847" y="467286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7666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5072847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76662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139375" y="3911687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56212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D187E4-95BD-4F16-B1DC-6ABC7A52ABBB}"/>
              </a:ext>
            </a:extLst>
          </p:cNvPr>
          <p:cNvCxnSpPr>
            <a:cxnSpLocks/>
          </p:cNvCxnSpPr>
          <p:nvPr/>
        </p:nvCxnSpPr>
        <p:spPr>
          <a:xfrm>
            <a:off x="1139375" y="5189811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Old slides (IETF 110)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1FC2A-8B80-4799-860A-C6ACB03B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2632584" y="1910761"/>
            <a:ext cx="8791387" cy="4843721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&lt;&lt;&lt;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768028" y="1910761"/>
            <a:ext cx="1864557" cy="4843721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D8CC59-AA72-4541-803C-E7A0D489D775}"/>
              </a:ext>
            </a:extLst>
          </p:cNvPr>
          <p:cNvSpPr txBox="1">
            <a:spLocks/>
          </p:cNvSpPr>
          <p:nvPr/>
        </p:nvSpPr>
        <p:spPr>
          <a:xfrm>
            <a:off x="821547" y="1615535"/>
            <a:ext cx="8907193" cy="3508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+--------------Drop Ship-------------------------------------------------------------------------------------+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V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.............................|.........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                   |        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+-----------+       +-----v-----+ 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|Pledge |            .  |           |       |           |  .                   | Vendor Service         |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         | Agent |            .  |   Join    |       | Domain    |  .                   +------------------------+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         |       |            .  |   Proxy   |       | Registrar |  . BRSKI- MASA       | M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&lt;--------------&gt;.......&lt;---------------&gt;...........&lt;-------&gt; (PKI RA)  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&lt;----------------------&gt;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   BRSKI-AE/PUSH      |   BRSKI-AE .  |          BRSKI-AE |           |  .                   | S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|           |       +-----+-----+  .                   |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         |       |            .  +-----------+         e.g. RFC7030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  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    "Domain" components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B7FF3-344F-4205-9765-1B43A8874199}"/>
              </a:ext>
            </a:extLst>
          </p:cNvPr>
          <p:cNvCxnSpPr>
            <a:cxnSpLocks/>
          </p:cNvCxnSpPr>
          <p:nvPr/>
        </p:nvCxnSpPr>
        <p:spPr>
          <a:xfrm>
            <a:off x="1032461" y="4497629"/>
            <a:ext cx="1526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5224A4-D70C-4065-89E7-FA51AFA30D89}"/>
              </a:ext>
            </a:extLst>
          </p:cNvPr>
          <p:cNvCxnSpPr>
            <a:cxnSpLocks/>
          </p:cNvCxnSpPr>
          <p:nvPr/>
        </p:nvCxnSpPr>
        <p:spPr>
          <a:xfrm flipH="1">
            <a:off x="1032461" y="4106037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071400" y="3927121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162979" y="433697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2632585" y="4978627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494992" y="4819554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2632585" y="545052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7AAC8B-AA6B-4EFF-A408-381BBEA885DE}"/>
              </a:ext>
            </a:extLst>
          </p:cNvPr>
          <p:cNvSpPr txBox="1"/>
          <p:nvPr/>
        </p:nvSpPr>
        <p:spPr>
          <a:xfrm>
            <a:off x="2514207" y="430434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 S/N 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337110" y="4679390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600071" y="5310433"/>
            <a:ext cx="23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5843839" y="5157624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>
            <a:off x="8056561" y="4988855"/>
            <a:ext cx="329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agent-provided-registrar-cert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CEE71B-97A5-4133-A83D-EB149B8916FD}"/>
              </a:ext>
            </a:extLst>
          </p:cNvPr>
          <p:cNvCxnSpPr>
            <a:cxnSpLocks/>
          </p:cNvCxnSpPr>
          <p:nvPr/>
        </p:nvCxnSpPr>
        <p:spPr>
          <a:xfrm flipH="1">
            <a:off x="2661326" y="616651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620436" y="5752443"/>
            <a:ext cx="23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5899215" y="5583166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068593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5DD112-D6D2-4E47-8988-04021B91C239}"/>
              </a:ext>
            </a:extLst>
          </p:cNvPr>
          <p:cNvCxnSpPr>
            <a:cxnSpLocks/>
          </p:cNvCxnSpPr>
          <p:nvPr/>
        </p:nvCxnSpPr>
        <p:spPr>
          <a:xfrm flipH="1">
            <a:off x="1036697" y="6176149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036697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877005" y="6412783"/>
            <a:ext cx="164660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3129508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3EB3F-57A5-49A3-A155-0C534D5BB059}"/>
              </a:ext>
            </a:extLst>
          </p:cNvPr>
          <p:cNvSpPr txBox="1"/>
          <p:nvPr/>
        </p:nvSpPr>
        <p:spPr>
          <a:xfrm>
            <a:off x="6003540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91E3B281-1BE1-4E08-ADF4-F15567A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7266" y="4765185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B13D0-778D-4119-8B4C-4194D5892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51" y="4687343"/>
            <a:ext cx="298768" cy="24797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79B5F-D34C-4568-9712-88745B98BCD3}"/>
              </a:ext>
            </a:extLst>
          </p:cNvPr>
          <p:cNvCxnSpPr>
            <a:cxnSpLocks/>
          </p:cNvCxnSpPr>
          <p:nvPr/>
        </p:nvCxnSpPr>
        <p:spPr>
          <a:xfrm flipV="1">
            <a:off x="2529648" y="4652481"/>
            <a:ext cx="137736" cy="15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D9CF12B8-28BE-4408-AB06-F0FCCF5E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095" y="5570084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EA61C6-1481-47BE-AD87-97C892354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80" y="5739892"/>
            <a:ext cx="298768" cy="2479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4566C0-609D-4A7E-A8E3-47F6F20AD85C}"/>
              </a:ext>
            </a:extLst>
          </p:cNvPr>
          <p:cNvCxnSpPr>
            <a:cxnSpLocks/>
          </p:cNvCxnSpPr>
          <p:nvPr/>
        </p:nvCxnSpPr>
        <p:spPr>
          <a:xfrm flipV="1">
            <a:off x="2472977" y="5705030"/>
            <a:ext cx="137736" cy="1586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5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(main) changes from version 01 to version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Defined detailed call flow and exchanged objects for interactions in UC2 between pledge – registrar-agent – registrar and MASA.  Object format aligns with </a:t>
            </a:r>
            <a:r>
              <a:rPr lang="en-US" sz="2200" dirty="0">
                <a:hlinkClick r:id="rId3"/>
              </a:rPr>
              <a:t>draft JOSE signed voucher artifacts </a:t>
            </a:r>
            <a:r>
              <a:rPr lang="en-US" sz="2200" dirty="0"/>
              <a:t>(Section 5.2.3).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Removed TLS-PSK approach between pledge and registrar-agent to allow transport security independent object exchange and also to avoid relying on PSK.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enhancements in voucher-request content and handling to allow registrar to verify agent-proximity to the pledge (enhancements in voucher-request and handling on registrar) in Section 5.2.3.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Defined enhancements in voucher-request YANG to allow for additional parameters to be transported (Section 6).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Terminology alignment (pledge-agent -&gt; registrar-agent; PULL/PUSH -&gt; pledge-initiator-mode and pledge-responder-mode).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8727036" y="2554357"/>
            <a:ext cx="1271729" cy="1431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5" y="1690688"/>
            <a:ext cx="8130838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the pledge and the pledge-agent under the following assumptions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TLS connection for DoS protection only necessary for the registrar endpoints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certificate is always included in the voucher request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and the MASA verify the certificate contained in the voucher-request (besides further verification like the serial number of the pledge)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communicates with the pledge via plain http and provides registrar certificate to the pledge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 constructs voucher-request, includes registrar certificate, signs with </a:t>
            </a:r>
            <a:r>
              <a:rPr lang="en-US" sz="2000" dirty="0" err="1"/>
              <a:t>IDevID</a:t>
            </a:r>
            <a:r>
              <a:rPr lang="en-US" sz="2000" dirty="0"/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the pledge serial number in the </a:t>
            </a:r>
            <a:r>
              <a:rPr lang="en-US" sz="2000" dirty="0" err="1"/>
              <a:t>IDevID</a:t>
            </a:r>
            <a:r>
              <a:rPr lang="en-US" sz="2000" dirty="0"/>
              <a:t> by information provided upfront QR code from the pledge and forwards voucher-request via https to registrar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FA682-2D6E-418E-A470-08EF2B11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36" y="1495844"/>
            <a:ext cx="3464963" cy="3115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F78072-ED64-407A-8C78-0B476B407FFB}"/>
              </a:ext>
            </a:extLst>
          </p:cNvPr>
          <p:cNvSpPr/>
          <p:nvPr/>
        </p:nvSpPr>
        <p:spPr>
          <a:xfrm>
            <a:off x="8727036" y="4224130"/>
            <a:ext cx="3239677" cy="3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20B73-F389-4E41-A6C7-598AFCA1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381" y="4381343"/>
            <a:ext cx="2743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74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4" y="1690688"/>
            <a:ext cx="11141457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pledge and pledge-agent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DoS protection only for registrar endpoints </a:t>
            </a:r>
            <a:r>
              <a:rPr lang="en-US" sz="2000" dirty="0">
                <a:sym typeface="Wingdings" panose="05000000000000000000" pitchFamily="2" charset="2"/>
              </a:rPr>
              <a:t> TLS between pledge-agent and registrar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ym typeface="Wingdings" panose="05000000000000000000" pitchFamily="2" charset="2"/>
              </a:rPr>
              <a:t>Registrar certificate provided by pledge-agent to be included in the voucher-request  included in the (</a:t>
            </a:r>
            <a:r>
              <a:rPr lang="en-US" sz="2000" dirty="0" err="1">
                <a:sym typeface="Wingdings" panose="05000000000000000000" pitchFamily="2" charset="2"/>
              </a:rPr>
              <a:t>IDevID</a:t>
            </a:r>
            <a:r>
              <a:rPr lang="en-US" sz="2000" dirty="0">
                <a:sym typeface="Wingdings" panose="05000000000000000000" pitchFamily="2" charset="2"/>
              </a:rPr>
              <a:t> signed) voucher-request as new leaf “agent-provided-registrar-cert”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Enables the registrar (am I the right one) and the MASA verify the certificate contained in the voucher-request (besides further verification like the serial number of the pledge) </a:t>
            </a:r>
            <a:r>
              <a:rPr lang="en-US" sz="2000" dirty="0">
                <a:sym typeface="Wingdings" panose="05000000000000000000" pitchFamily="2" charset="2"/>
              </a:rPr>
              <a:t> could use existing voucher assertion "verified" or "logged", or define a new assertion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pledge serial number in voucher-request with information provided upfront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loose? Proximity to registrar via mutually authenticated TLS (and assertion in voucher).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gain? Flexibility in the bootstrapping approach by keeping the number of roundtrips.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3682644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114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Trust Establishment between the pledge-agent and registrar may be with </a:t>
            </a:r>
            <a:r>
              <a:rPr lang="en-US" sz="2200" dirty="0" err="1"/>
              <a:t>LDevID</a:t>
            </a:r>
            <a:r>
              <a:rPr lang="en-US" sz="2200" dirty="0"/>
              <a:t> of pledge-agent (could be provided through an independent BRSKI run or by manual task). </a:t>
            </a:r>
            <a:br>
              <a:rPr lang="en-US" sz="2200" dirty="0"/>
            </a:br>
            <a:r>
              <a:rPr lang="en-US" sz="2200" dirty="0"/>
              <a:t>Enables distinction on the registrar side if a pledge connects or a pledge-agent.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Pledge-agent provides registrar certificate to pledge for inclusion into voucher-request provides the registrar to verify, it gets a voucher-request for a pledge to be bootstrapped and if it is the correct registrar. (see also slide before)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Discussion in the design team regarding a potential authorization token, which is provided in a pre-run to the pledge-agent and then forwarded to the pledge for inclusion into the voucher-request, to be checked by the registrar during voucher-request verification, but was not further followed.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4450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Pledge endpoints, content types,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11047537" cy="4765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  <a:ea typeface="Calibri" charset="0"/>
              </a:rPr>
              <a:t>Endpoints on pledge and potential object types (current state of discussion, first concrete example): </a:t>
            </a: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triggervoucherrequest</a:t>
            </a:r>
            <a:r>
              <a:rPr lang="en-US" altLang="ko-KR" sz="2000" dirty="0">
                <a:latin typeface="Calibri" charset="0"/>
              </a:rPr>
              <a:t>: initiates pledge(-callee) voucher request creation, potentially with additional information (e.g., registrar certificate)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supplyvoucherresponse</a:t>
            </a:r>
            <a:r>
              <a:rPr lang="en-US" altLang="ko-KR" sz="2000" dirty="0">
                <a:latin typeface="Calibri" charset="0"/>
              </a:rPr>
              <a:t>: provide voucher response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like the voucher-request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triggerenrollrequest</a:t>
            </a:r>
            <a:r>
              <a:rPr lang="en-US" altLang="ko-KR" sz="2000" dirty="0">
                <a:latin typeface="Calibri" charset="0"/>
              </a:rPr>
              <a:t>: initiates pledge(-callee) certification request creation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certification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PKCS#10-signed-with-IDevID (Format: e.g., JWS)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supplyenrollresponse</a:t>
            </a:r>
            <a:r>
              <a:rPr lang="en-US" altLang="ko-KR" sz="2000" dirty="0">
                <a:latin typeface="Calibri" charset="0"/>
              </a:rPr>
              <a:t>: provide domain credentials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application/pkcs7-smime; 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smime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-type=certs-only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enroll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latin typeface="Calibri" charset="0"/>
              </a:rPr>
              <a:t>Note that the object types need to be aligned with the existing object types on the registrar. 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9758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Terminology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5937699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Pledge-agent vs. Registrar-agent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As the agent is intended to provide the interface to the registrar and also to be manufacturer independent, a better naming may be indeed registrar-agent.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Any objection to the renaming?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PULL/PUSH 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Currently used to distinguish between pledge acting as client or server.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Better naming to ensure no confusion with the communication direction and other components requested.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Alternative may be client/server mode for the pledge or pledge-initiated/agent initiated bootstrapping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Thoughts?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78D964-D526-4389-89EC-9CDC3F2D1C76}"/>
              </a:ext>
            </a:extLst>
          </p:cNvPr>
          <p:cNvSpPr txBox="1">
            <a:spLocks/>
          </p:cNvSpPr>
          <p:nvPr/>
        </p:nvSpPr>
        <p:spPr>
          <a:xfrm>
            <a:off x="7093360" y="1668830"/>
            <a:ext cx="4965290" cy="446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+--------------Drop Ship---------------| Vendor Service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M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S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^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|  BRSKI-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                                                     |   MASA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.............................|.........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                          |      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+-----------+       +-----v-----+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|Pledge |     .  |           |      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| Agent |     .  |   Join    |       | Domain    |  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|       |     .  |   Proxy   |       | Registrar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&lt;-----&gt;.......&lt;--------&gt;...........&lt;-------&gt; (PKI RA)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BRSKI-AE/PUSH     |BRSKI-AE|          BRSKI-AE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|           |       +-----+-----+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|opt.   |     .  +-----------+         e.g. RFC7030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|or     |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"Domain" components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Note: Join Proxy may be optional, depending on pledge-agent configuration or registrar discovery </a:t>
            </a:r>
          </a:p>
        </p:txBody>
      </p:sp>
    </p:spTree>
    <p:extLst>
      <p:ext uri="{BB962C8B-B14F-4D97-AF65-F5344CB8AC3E}">
        <p14:creationId xmlns:p14="http://schemas.microsoft.com/office/powerpoint/2010/main" val="2562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 from version 02 to version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Discussion of open issues discovered in the currently applied YANG definitions: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YANG doctors were informed to have an early review on 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enhanced voucher-request from RFC 8995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enhancement of the assertion </a:t>
            </a:r>
            <a:r>
              <a:rPr lang="en-US" sz="2200" dirty="0" err="1"/>
              <a:t>enum</a:t>
            </a:r>
            <a:r>
              <a:rPr lang="en-US" sz="2200" dirty="0"/>
              <a:t> of the voucher to include new value agent-proximity (section 5.2) </a:t>
            </a:r>
            <a:r>
              <a:rPr lang="en-US" sz="2200" dirty="0">
                <a:sym typeface="Wingdings" panose="05000000000000000000" pitchFamily="2" charset="2"/>
              </a:rPr>
              <a:t> relates to RFC 8366bis discussion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YANG module for CSR (for the enrollment request): draft currently reuses </a:t>
            </a:r>
            <a:r>
              <a:rPr lang="en-US" sz="2200" dirty="0">
                <a:hlinkClick r:id="rId3"/>
              </a:rPr>
              <a:t>SZTP-CSR</a:t>
            </a:r>
            <a:r>
              <a:rPr lang="en-US" sz="2200" dirty="0"/>
              <a:t> defined sub module: turns out to be not possible as the complete module must be used.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Proposal provided on mailing list to define </a:t>
            </a:r>
            <a:r>
              <a:rPr lang="en-US" sz="2200" dirty="0" err="1">
                <a:sym typeface="Wingdings" panose="05000000000000000000" pitchFamily="2" charset="2"/>
              </a:rPr>
              <a:t>ietf-csr-types.yang</a:t>
            </a:r>
            <a:r>
              <a:rPr lang="en-US" sz="2200" dirty="0">
                <a:sym typeface="Wingdings" panose="05000000000000000000" pitchFamily="2" charset="2"/>
              </a:rPr>
              <a:t> as part of SZTP-CSR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F86640D-AE11-42BE-B204-3B6B90CF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E4CAA2F-5CA5-4A55-8662-964E288A2AA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0377291-DE08-4D08-B2E6-94FB7203A8D5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4E8AA34-9617-4FC7-A48A-65262333966E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C02FAC-BC0B-411B-A274-D4C84A276C38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FEACCE4-A967-4A28-86E7-B123BE6AD1B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40523BF-1B46-4137-B4E9-D5AFF039883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520D9F5-01A1-47A4-8059-5E31A4441ED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254A128-DFE4-4D93-B387-0BFACE16ED9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ADE55B2-CC76-4082-A648-316680D1371E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45093-9AB3-4EC0-ADF8-2AF1549C663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C9F4041-F23D-40B9-8457-D79A7DD4BB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C14192-7C03-4567-BFDB-6946BBCC41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0" name="Object 90">
              <a:extLst>
                <a:ext uri="{FF2B5EF4-FFF2-40B4-BE49-F238E27FC236}">
                  <a16:creationId xmlns:a16="http://schemas.microsoft.com/office/drawing/2014/main" id="{C8A408FB-6BE5-46C2-80F3-A255F4377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34143E-C0ED-4805-B2FC-4360388B7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262121-3F4D-497F-B226-15CF0C4E72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449FD1C-1D41-4A49-A625-228A8A1B6BE9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CE7A72B7-C8F5-4CC3-8167-9F19E9608EA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5348BBE6-C079-4B2F-B1DD-08078F7AD76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B2C0E256-2506-4E2E-BF6B-41F588CC4D1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F048EA1D-C705-4107-BB33-414DA5D92E41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C45BF79-6390-4373-A75E-4502AE2B5B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EB56BEAE-A319-48D9-AACA-1D54506B91E7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F48CD196-B7A7-4393-B666-8D99628FF73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87C455D5-1A07-4B20-A929-D17955C620B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856CB-C4C4-4E60-8AA0-EAB998E0536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AFCA02C-CCFB-4537-9E23-D6A778DFE9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2EEB-C267-45AA-A71B-7FE721FBD398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8" name="Object 90">
              <a:extLst>
                <a:ext uri="{FF2B5EF4-FFF2-40B4-BE49-F238E27FC236}">
                  <a16:creationId xmlns:a16="http://schemas.microsoft.com/office/drawing/2014/main" id="{D4EBAB8E-5D01-4A1C-BFD5-959B540CB0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67192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15" name="Object 90">
                          <a:extLst>
                            <a:ext uri="{FF2B5EF4-FFF2-40B4-BE49-F238E27FC236}">
                              <a16:creationId xmlns:a16="http://schemas.microsoft.com/office/drawing/2014/main" id="{B6862FC3-1C67-4E5F-BB1C-4D9B2B2946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D25E1F-8FA8-4F4A-8D69-A5248C24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49F65C09-7C4B-455E-A2F8-ECE6B12EF643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B157DC-ADE8-4255-A9D7-366E45CF6887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20F8A89C-CDD4-4DE9-AF75-73CA7C75C1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545D4BD5-DA22-4FB8-B353-222F8006540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11B6439-25EC-457B-987C-032FDDD9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6D90242A-FE35-4040-B440-9C9CC4165C2F}"/>
              </a:ext>
            </a:extLst>
          </p:cNvPr>
          <p:cNvSpPr/>
          <p:nvPr/>
        </p:nvSpPr>
        <p:spPr>
          <a:xfrm>
            <a:off x="3694031" y="4607694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21B94272-39D0-459E-A5E4-6AB39D337C6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D21D881-0F1F-457E-831E-AEC844063A6F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939D3FEB-941F-48EC-A8E3-F401BCCF68D9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D0B85FA-A016-4D1B-AFF3-F43DB8F69D13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03EEEFA1-8A16-4EC3-997C-4C02911E02C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C2AB93AA-E8A3-4079-BF92-9C2C5C538F80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3C2BFC30-0D38-457B-B3CC-2E6D42F78EF4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0F063C06-E5DE-4AF1-91BF-D8F3068340C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D3C3C80-B8DC-45E4-A3A6-483066925379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540BB-270F-4A3E-B6A4-F010CC67F36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A5E30634-6DFD-43A0-860E-2B41D773D4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FF232A-F442-4905-BD7C-823665572EB9}"/>
              </a:ext>
            </a:extLst>
          </p:cNvPr>
          <p:cNvSpPr txBox="1"/>
          <p:nvPr/>
        </p:nvSpPr>
        <p:spPr>
          <a:xfrm>
            <a:off x="4281361" y="4258247"/>
            <a:ext cx="2562705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Alternatively: scan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QR Code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022871-AD98-47C9-A58A-F8BBEB320B33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30" name="Object 90">
              <a:extLst>
                <a:ext uri="{FF2B5EF4-FFF2-40B4-BE49-F238E27FC236}">
                  <a16:creationId xmlns:a16="http://schemas.microsoft.com/office/drawing/2014/main" id="{5BF8339B-1191-455B-B609-BCFDD1C3F1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C933BD-EFE1-477B-9224-F9E1FBC7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6CA2C8FB-D84C-4A03-BAA1-E01EB7BBCD0D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4B54A-CD5D-45D6-B5C1-90D90375333D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3F82A60D-6FD3-4CF2-85A6-F892EAE0344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FDA7F346-7CD1-4804-B58B-B1CE3625DEC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A32819-B10B-4592-9882-7089534B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EF66202-0F53-4C57-AFBF-D317BB43A211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V="1">
            <a:off x="5482925" y="1426435"/>
            <a:ext cx="76193" cy="4767698"/>
          </a:xfrm>
          <a:prstGeom prst="curvedConnector3">
            <a:avLst>
              <a:gd name="adj1" fmla="val 4628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7DC694A-B6E4-4AD1-A93C-099A99FB87DF}"/>
              </a:ext>
            </a:extLst>
          </p:cNvPr>
          <p:cNvGrpSpPr/>
          <p:nvPr/>
        </p:nvGrpSpPr>
        <p:grpSpPr>
          <a:xfrm>
            <a:off x="4368880" y="4008420"/>
            <a:ext cx="1496423" cy="688781"/>
            <a:chOff x="3864600" y="4269600"/>
            <a:chExt cx="1237320" cy="56952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101FE8-269E-4D68-BB59-A783D15FC101}"/>
                </a:ext>
              </a:extLst>
            </p:cNvPr>
            <p:cNvSpPr/>
            <p:nvPr/>
          </p:nvSpPr>
          <p:spPr>
            <a:xfrm>
              <a:off x="3864600" y="4269600"/>
              <a:ext cx="1237320" cy="56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DE5F03-0748-474D-A70A-26B5F147FDEA}"/>
                </a:ext>
              </a:extLst>
            </p:cNvPr>
            <p:cNvSpPr/>
            <p:nvPr/>
          </p:nvSpPr>
          <p:spPr>
            <a:xfrm>
              <a:off x="3983040" y="4312800"/>
              <a:ext cx="1046880" cy="440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ECF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SN: 1234</a:t>
              </a:r>
            </a:p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2021-04-16</a:t>
              </a:r>
            </a:p>
          </p:txBody>
        </p:sp>
      </p:grp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52F2745D-1A96-46C5-8EA8-FC7B3BB5515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114B1BF-17F9-4CAD-93B8-AAACC3DF752C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B9BDBBB-6A0D-47B6-9A6B-DA7A7F0A0A0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403B67E-CC59-426C-8915-9C9C3AD23EA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8A37E7B-9913-4864-999C-C3E2346F2F7A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4BC72F1-4299-40F6-AC91-A0082A040C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CAD19A1B-16C8-48DD-BDF4-5BAABA19BF9C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1F1419A6-4814-4651-8F9D-B895DFD87AB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418EF4EA-2EBB-4823-AD52-BC7EBDEDEC2F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06C6C-2225-42E1-BF33-7EB2AAC10D8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2D59EF6-74E9-4193-BC14-36B8C0E54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E858E-9628-4E9C-AA21-5D7DA58533DB}"/>
              </a:ext>
            </a:extLst>
          </p:cNvPr>
          <p:cNvSpPr txBox="1"/>
          <p:nvPr/>
        </p:nvSpPr>
        <p:spPr>
          <a:xfrm>
            <a:off x="3361334" y="3153295"/>
            <a:ext cx="3720132" cy="752008"/>
          </a:xfrm>
          <a:prstGeom prst="rect">
            <a:avLst/>
          </a:prstGeom>
          <a:noFill/>
          <a:ln>
            <a:noFill/>
          </a:ln>
        </p:spPr>
        <p:txBody>
          <a:bodyPr wrap="squar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 (Reg);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agent-signed-data in JOSE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5ADEEE-6321-453D-9D8A-C91B19C4846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1" name="Object 90">
              <a:extLst>
                <a:ext uri="{FF2B5EF4-FFF2-40B4-BE49-F238E27FC236}">
                  <a16:creationId xmlns:a16="http://schemas.microsoft.com/office/drawing/2014/main" id="{6D944B25-7195-4F91-8A68-8A37371532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787F54-1000-48FC-B6F7-5CDC84E76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F1ADAB1D-1EAD-4715-A947-2C09939D32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2D82912-A4BC-4D3B-A94F-BF3E37BA576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DE01AAE-045D-4A0A-8F8C-4CD90430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A910CD9-0FC4-4D18-B3A9-B4289472B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11493" y="2424122"/>
            <a:ext cx="155867" cy="4767698"/>
          </a:xfrm>
          <a:prstGeom prst="curvedConnector3">
            <a:avLst>
              <a:gd name="adj1" fmla="val -17737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AB21509-83E4-4A4F-A280-22FB9E79A6EE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0DB7B4-F756-4B3C-B9AB-7EBE64497169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6007698-B1A9-4075-91F6-3287A599FAA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509B3-C9F2-4DBD-A904-0DDA8F8E52C5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A48AB2-8015-4C90-83B0-0127E018964D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E25946-7CC0-43F9-A111-CB6FA0EE0232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F228FF6-D4D6-4950-AB3C-BFBE00ED6E71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D10C008-6307-428A-9AFD-A2C8E60A7BB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1EAF57E-7004-494E-B570-643DF7A71AC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93563F8D-7A64-40CD-AFB9-6A0CDF6923DB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F5A60CF6-E855-44F9-8D74-7AD9BC1433A5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8CF3687C-52FF-4B79-82D7-CBF2E60B4BD8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57BF9EF4-0CF3-4CD4-9935-31C523FB12A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C87387E-BCD4-44DC-8469-5004B9666FE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82FE046F-1717-43DC-8323-987ABD377C43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9866D71A-F299-4F31-B97D-EF32E004A39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BF7BE-5B0A-488B-8C46-7239D936959B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B7CAA929-713D-4895-92DC-A256FF131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F3E22-AA25-4E40-B23E-7F0AC3BDF967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3F3EC-0128-4566-98E5-F4EABFDFDA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5" name="Object 90">
              <a:extLst>
                <a:ext uri="{FF2B5EF4-FFF2-40B4-BE49-F238E27FC236}">
                  <a16:creationId xmlns:a16="http://schemas.microsoft.com/office/drawing/2014/main" id="{53972B2E-F1BF-48A4-B5FA-93EEAEAD3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D64A24-721F-4AB6-988A-6B6EB06F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D8B00B31-5C84-4BAE-9BE1-A3999F4506C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7/9/2021</a:t>
            </a:fld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78F9D475-0DA0-47AE-9383-38D270B618D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2483</Words>
  <Characters>0</Characters>
  <Application>Microsoft Office PowerPoint</Application>
  <DocSecurity>0</DocSecurity>
  <PresentationFormat>Widescreen</PresentationFormat>
  <Lines>0</Lines>
  <Paragraphs>387</Paragraphs>
  <Slides>34</Slides>
  <Notes>33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Visio</vt:lpstr>
      <vt:lpstr>Update on BRSKI-AE –  Support for asynchronous enrollment</vt:lpstr>
      <vt:lpstr>Problem to solve</vt:lpstr>
      <vt:lpstr>BRSKI-AE Status History of (main) changes from version 01 to version 02</vt:lpstr>
      <vt:lpstr>BRSKI-AE Status History of changes from version 02 to version 03</vt:lpstr>
      <vt:lpstr>First Trip</vt:lpstr>
      <vt:lpstr>First Trip</vt:lpstr>
      <vt:lpstr>First Trip</vt:lpstr>
      <vt:lpstr>First Trip</vt:lpstr>
      <vt:lpstr>First Trip</vt:lpstr>
      <vt:lpstr>First Trip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Trip</vt:lpstr>
      <vt:lpstr>Second Trip</vt:lpstr>
      <vt:lpstr>Second Trip</vt:lpstr>
      <vt:lpstr>BRSKI-AE Status, Use Case 2 Verification of agent-proximity</vt:lpstr>
      <vt:lpstr>Discussion, open issues</vt:lpstr>
      <vt:lpstr>Next Steps</vt:lpstr>
      <vt:lpstr>Backup</vt:lpstr>
      <vt:lpstr>BRSKI-AE, Use Case 2 Abstract Protocol Overview</vt:lpstr>
      <vt:lpstr>Old slides (IETF 110)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(Pledge/Pledge-agent/Registrar), cont.</vt:lpstr>
      <vt:lpstr>BRSKI-AE Status, Use Case 2 Pledge endpoints, content types, and objects</vt:lpstr>
      <vt:lpstr>BRSKI-AE Status, Use Case 2 Terminology discussion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216</cp:revision>
  <dcterms:modified xsi:type="dcterms:W3CDTF">2021-07-09T13:14:14Z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2021-07-09T13:14:14Z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