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v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sl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</a:t>
            </a:r>
            <a:r>
              <a:rPr b="0" lang="en-US" sz="2000" spc="-1" strike="noStrike">
                <a:latin typeface="Arial"/>
              </a:rPr>
              <a:t>edit the </a:t>
            </a:r>
            <a:r>
              <a:rPr b="0" lang="en-US" sz="2000" spc="-1" strike="noStrike">
                <a:latin typeface="Arial"/>
              </a:rPr>
              <a:t>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0349DC9-C9EC-4114-B6D5-21020041003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AFF56FB-D72F-414E-8A04-0ECFE45CEC1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CC5412A-2005-4E01-9515-03F1F2112D4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53F594F-F8EA-43CF-BB4A-D8B76281796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4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218720" y="6472800"/>
            <a:ext cx="203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David von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Oheimb,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Siemens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032000" y="6472800"/>
            <a:ext cx="129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2022-March-25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846720" y="6508800"/>
            <a:ext cx="1266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BRSKI-AE status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	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11016000" y="6472800"/>
            <a:ext cx="90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7A76127B-5155-411F-A706-2C4064F24B3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datatracker.ietf.org/doc/html/draft-ietf-anima-brski-async-enroll" TargetMode="External"/><Relationship Id="rId2" Type="http://schemas.openxmlformats.org/officeDocument/2006/relationships/hyperlink" Target="https://github.com/anima-wg/anima-brski-async-enroll" TargetMode="External"/><Relationship Id="rId3" Type="http://schemas.openxmlformats.org/officeDocument/2006/relationships/hyperlink" Target="https://github.com/anima-wg/anima-brski-ae" TargetMode="External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anima-wg/anima-brski-async-enrol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3080" cy="158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7000"/>
          </a:bodyPr>
          <a:p>
            <a:pPr algn="ctr"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70320" cy="41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draft-ietf-anima-brski-async-enroll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-05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Repo so far: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FreeMono"/>
                <a:ea typeface="DejaVu Sans"/>
                <a:hlinkClick r:id="rId2"/>
              </a:rPr>
              <a:t>https://github.com/anima-wg/anima-brski-async-enroll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Proposed new repo URL: </a:t>
            </a:r>
            <a:r>
              <a:rPr b="1" lang="en-US" sz="2400" spc="-1" strike="noStrike" u="sng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von Oheimb, Steffen Fries, Hendrik Brockhaus, Eliot Lear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David von Oheimb (Ed.)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IETF 113 – ANIMA Working Group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9000000" y="1502640"/>
            <a:ext cx="1659600" cy="483264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2023560" y="1511640"/>
            <a:ext cx="2716920" cy="482364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3"/>
          <p:cNvSpPr/>
          <p:nvPr/>
        </p:nvSpPr>
        <p:spPr>
          <a:xfrm>
            <a:off x="1997640" y="2277000"/>
            <a:ext cx="2777040" cy="1326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69880" y="2105280"/>
            <a:ext cx="2101320" cy="32832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2369880" y="3535560"/>
            <a:ext cx="2101320" cy="18144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4790520" y="1502640"/>
            <a:ext cx="4105080" cy="483264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7"/>
          <p:cNvSpPr/>
          <p:nvPr/>
        </p:nvSpPr>
        <p:spPr>
          <a:xfrm>
            <a:off x="2232000" y="2700000"/>
            <a:ext cx="2529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8"/>
          <p:cNvSpPr/>
          <p:nvPr/>
        </p:nvSpPr>
        <p:spPr>
          <a:xfrm>
            <a:off x="2198520" y="2514240"/>
            <a:ext cx="2562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 flipH="1">
            <a:off x="2262600" y="3498840"/>
            <a:ext cx="24976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5352120" y="1943640"/>
            <a:ext cx="1821240" cy="5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 flipV="1">
            <a:off x="5580360" y="2852280"/>
            <a:ext cx="508392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6446880" y="2684880"/>
            <a:ext cx="3070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 rot="16200000">
            <a:off x="10170360" y="2267280"/>
            <a:ext cx="1797840" cy="6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b="0" lang="en-US" sz="800" spc="-1" strike="noStrike">
              <a:latin typeface="Arial"/>
            </a:endParaRPr>
          </a:p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b="0" lang="en-US" sz="800" spc="-1" strike="noStrike">
              <a:latin typeface="Arial"/>
            </a:endParaRPr>
          </a:p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flipH="1" flipV="1">
            <a:off x="4793760" y="3399840"/>
            <a:ext cx="5844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5"/>
          <p:cNvSpPr/>
          <p:nvPr/>
        </p:nvSpPr>
        <p:spPr>
          <a:xfrm>
            <a:off x="6646320" y="3205080"/>
            <a:ext cx="2131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3" name="CustomShape 16"/>
          <p:cNvSpPr/>
          <p:nvPr/>
        </p:nvSpPr>
        <p:spPr>
          <a:xfrm>
            <a:off x="2157840" y="3322080"/>
            <a:ext cx="25164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1449360" y="1261800"/>
            <a:ext cx="912960" cy="53208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3600000" y="1261800"/>
            <a:ext cx="1881360" cy="5263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b="0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b="1" lang="en-US" sz="1350" spc="-1" strike="noStrike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8591760" y="1261800"/>
            <a:ext cx="608040" cy="54828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10209600" y="1261800"/>
            <a:ext cx="912960" cy="53208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2178000" y="5178240"/>
            <a:ext cx="1961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025360" y="5493960"/>
            <a:ext cx="272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Line 23"/>
          <p:cNvSpPr/>
          <p:nvPr/>
        </p:nvSpPr>
        <p:spPr>
          <a:xfrm>
            <a:off x="4755960" y="1807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24"/>
          <p:cNvSpPr/>
          <p:nvPr/>
        </p:nvSpPr>
        <p:spPr>
          <a:xfrm>
            <a:off x="8895960" y="1807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5"/>
          <p:cNvSpPr/>
          <p:nvPr/>
        </p:nvSpPr>
        <p:spPr>
          <a:xfrm flipH="1">
            <a:off x="2022840" y="4523400"/>
            <a:ext cx="272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6"/>
          <p:cNvSpPr/>
          <p:nvPr/>
        </p:nvSpPr>
        <p:spPr>
          <a:xfrm>
            <a:off x="2113560" y="5593680"/>
            <a:ext cx="2562480" cy="2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4" name="CustomShape 27"/>
          <p:cNvSpPr/>
          <p:nvPr/>
        </p:nvSpPr>
        <p:spPr>
          <a:xfrm>
            <a:off x="2372400" y="1287360"/>
            <a:ext cx="1047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568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b="0" lang="en-US" sz="800" spc="-1" strike="noStrike">
              <a:latin typeface="Arial"/>
            </a:endParaRPr>
          </a:p>
          <a:p>
            <a:pPr marL="85680" indent="-84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5445360" y="1327320"/>
            <a:ext cx="156888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b="0" lang="en-US" sz="800" spc="-1" strike="noStrike">
              <a:latin typeface="Arial"/>
            </a:endParaRPr>
          </a:p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b="0" lang="en-US" sz="800" spc="-1" strike="noStrike">
              <a:latin typeface="Arial"/>
            </a:endParaRPr>
          </a:p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9164160" y="1327320"/>
            <a:ext cx="10090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11123640" y="12873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18" name="Picture 170" descr=""/>
          <p:cNvPicPr/>
          <p:nvPr/>
        </p:nvPicPr>
        <p:blipFill>
          <a:blip r:embed="rId1"/>
          <a:stretch/>
        </p:blipFill>
        <p:spPr>
          <a:xfrm>
            <a:off x="10173240" y="3145320"/>
            <a:ext cx="284760" cy="594720"/>
          </a:xfrm>
          <a:prstGeom prst="rect">
            <a:avLst/>
          </a:prstGeom>
          <a:ln w="0">
            <a:noFill/>
          </a:ln>
        </p:spPr>
      </p:pic>
      <p:sp>
        <p:nvSpPr>
          <p:cNvPr id="119" name="Line 31"/>
          <p:cNvSpPr/>
          <p:nvPr/>
        </p:nvSpPr>
        <p:spPr>
          <a:xfrm>
            <a:off x="1828440" y="4017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2"/>
          <p:cNvSpPr/>
          <p:nvPr/>
        </p:nvSpPr>
        <p:spPr>
          <a:xfrm>
            <a:off x="169200" y="2315880"/>
            <a:ext cx="732240" cy="106344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1" name="CustomShape 33"/>
          <p:cNvSpPr/>
          <p:nvPr/>
        </p:nvSpPr>
        <p:spPr>
          <a:xfrm>
            <a:off x="172800" y="4198320"/>
            <a:ext cx="1266480" cy="820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Adapted step: Application of alternative enrollment protocol (e.g., Lightweight CMP)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2" name="Picture 177" descr=""/>
          <p:cNvPicPr/>
          <p:nvPr/>
        </p:nvPicPr>
        <p:blipFill>
          <a:blip r:embed="rId2"/>
          <a:stretch/>
        </p:blipFill>
        <p:spPr>
          <a:xfrm>
            <a:off x="1928160" y="3235680"/>
            <a:ext cx="284760" cy="59472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178" descr=""/>
          <p:cNvPicPr/>
          <p:nvPr/>
        </p:nvPicPr>
        <p:blipFill>
          <a:blip r:embed="rId3"/>
          <a:stretch/>
        </p:blipFill>
        <p:spPr>
          <a:xfrm>
            <a:off x="1522800" y="2092680"/>
            <a:ext cx="693360" cy="70092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9" descr=""/>
          <p:cNvPicPr/>
          <p:nvPr/>
        </p:nvPicPr>
        <p:blipFill>
          <a:blip r:embed="rId4"/>
          <a:stretch/>
        </p:blipFill>
        <p:spPr>
          <a:xfrm>
            <a:off x="4848840" y="2512080"/>
            <a:ext cx="790200" cy="759960"/>
          </a:xfrm>
          <a:prstGeom prst="rect">
            <a:avLst/>
          </a:prstGeom>
          <a:ln w="0">
            <a:noFill/>
          </a:ln>
        </p:spPr>
      </p:pic>
      <p:sp>
        <p:nvSpPr>
          <p:cNvPr id="125" name="CustomShape 34"/>
          <p:cNvSpPr/>
          <p:nvPr/>
        </p:nvSpPr>
        <p:spPr>
          <a:xfrm>
            <a:off x="2042280" y="4125240"/>
            <a:ext cx="2562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6" name="CustomShape 35"/>
          <p:cNvSpPr/>
          <p:nvPr/>
        </p:nvSpPr>
        <p:spPr>
          <a:xfrm>
            <a:off x="2025360" y="4302000"/>
            <a:ext cx="272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6"/>
          <p:cNvSpPr/>
          <p:nvPr/>
        </p:nvSpPr>
        <p:spPr>
          <a:xfrm>
            <a:off x="2042280" y="4336920"/>
            <a:ext cx="2562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8" name="CustomShape 37"/>
          <p:cNvSpPr/>
          <p:nvPr/>
        </p:nvSpPr>
        <p:spPr>
          <a:xfrm flipH="1">
            <a:off x="2022840" y="5797800"/>
            <a:ext cx="272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8"/>
          <p:cNvSpPr/>
          <p:nvPr/>
        </p:nvSpPr>
        <p:spPr>
          <a:xfrm flipH="1">
            <a:off x="2022840" y="5023440"/>
            <a:ext cx="272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9"/>
          <p:cNvSpPr/>
          <p:nvPr/>
        </p:nvSpPr>
        <p:spPr>
          <a:xfrm>
            <a:off x="2042280" y="4625280"/>
            <a:ext cx="2562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1" name="CustomShape 40"/>
          <p:cNvSpPr/>
          <p:nvPr/>
        </p:nvSpPr>
        <p:spPr>
          <a:xfrm>
            <a:off x="2025360" y="4802040"/>
            <a:ext cx="2724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41"/>
          <p:cNvSpPr/>
          <p:nvPr/>
        </p:nvSpPr>
        <p:spPr>
          <a:xfrm>
            <a:off x="2042280" y="4836960"/>
            <a:ext cx="25624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3" name="Picture 188" descr=""/>
          <p:cNvPicPr/>
          <p:nvPr/>
        </p:nvPicPr>
        <p:blipFill>
          <a:blip r:embed="rId5"/>
          <a:stretch/>
        </p:blipFill>
        <p:spPr>
          <a:xfrm>
            <a:off x="1655280" y="5128560"/>
            <a:ext cx="485280" cy="527400"/>
          </a:xfrm>
          <a:prstGeom prst="rect">
            <a:avLst/>
          </a:prstGeom>
          <a:ln w="0">
            <a:noFill/>
          </a:ln>
        </p:spPr>
      </p:pic>
      <p:sp>
        <p:nvSpPr>
          <p:cNvPr id="134" name="CustomShape 42"/>
          <p:cNvSpPr/>
          <p:nvPr/>
        </p:nvSpPr>
        <p:spPr>
          <a:xfrm>
            <a:off x="1672920" y="5676480"/>
            <a:ext cx="323640" cy="23904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35" name="Graphic 190" descr=""/>
          <p:cNvPicPr/>
          <p:nvPr/>
        </p:nvPicPr>
        <p:blipFill>
          <a:blip r:embed="rId6"/>
          <a:stretch/>
        </p:blipFill>
        <p:spPr>
          <a:xfrm>
            <a:off x="1672920" y="5637240"/>
            <a:ext cx="309240" cy="309240"/>
          </a:xfrm>
          <a:prstGeom prst="rect">
            <a:avLst/>
          </a:prstGeom>
          <a:ln w="0">
            <a:noFill/>
          </a:ln>
        </p:spPr>
      </p:pic>
      <p:pic>
        <p:nvPicPr>
          <p:cNvPr id="136" name="Graphic 191" descr=""/>
          <p:cNvPicPr/>
          <p:nvPr/>
        </p:nvPicPr>
        <p:blipFill>
          <a:blip r:embed="rId7"/>
          <a:stretch/>
        </p:blipFill>
        <p:spPr>
          <a:xfrm>
            <a:off x="8944560" y="5639400"/>
            <a:ext cx="309240" cy="30924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43"/>
          <p:cNvSpPr/>
          <p:nvPr/>
        </p:nvSpPr>
        <p:spPr>
          <a:xfrm>
            <a:off x="1045080" y="6016320"/>
            <a:ext cx="10396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8" name="CustomShape 44"/>
          <p:cNvSpPr/>
          <p:nvPr/>
        </p:nvSpPr>
        <p:spPr>
          <a:xfrm>
            <a:off x="6300000" y="5162400"/>
            <a:ext cx="1943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2025360" y="3855960"/>
            <a:ext cx="271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46"/>
          <p:cNvSpPr/>
          <p:nvPr/>
        </p:nvSpPr>
        <p:spPr>
          <a:xfrm>
            <a:off x="2673720" y="3673440"/>
            <a:ext cx="1401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1" name="CustomShape 47"/>
          <p:cNvSpPr/>
          <p:nvPr/>
        </p:nvSpPr>
        <p:spPr>
          <a:xfrm>
            <a:off x="2025360" y="6210720"/>
            <a:ext cx="2715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48"/>
          <p:cNvSpPr/>
          <p:nvPr/>
        </p:nvSpPr>
        <p:spPr>
          <a:xfrm>
            <a:off x="2673720" y="5992200"/>
            <a:ext cx="1401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3" name="CustomShape 49"/>
          <p:cNvSpPr/>
          <p:nvPr/>
        </p:nvSpPr>
        <p:spPr>
          <a:xfrm>
            <a:off x="7003440" y="1261800"/>
            <a:ext cx="591840" cy="54828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50" spc="-1" strike="noStrike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b="1" lang="en-US" sz="1350" spc="-1" strike="noStrike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b="0" lang="en-US" sz="1350" spc="-1" strike="noStrike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544160" y="1343520"/>
            <a:ext cx="10090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84960" indent="-83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5" name="Line 51"/>
          <p:cNvSpPr/>
          <p:nvPr/>
        </p:nvSpPr>
        <p:spPr>
          <a:xfrm>
            <a:off x="7291800" y="1815480"/>
            <a:ext cx="0" cy="453636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2"/>
          <p:cNvSpPr/>
          <p:nvPr/>
        </p:nvSpPr>
        <p:spPr>
          <a:xfrm>
            <a:off x="7297920" y="5509800"/>
            <a:ext cx="1597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53"/>
          <p:cNvSpPr/>
          <p:nvPr/>
        </p:nvSpPr>
        <p:spPr>
          <a:xfrm flipH="1" flipV="1">
            <a:off x="7288200" y="5788440"/>
            <a:ext cx="158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4"/>
          <p:cNvSpPr/>
          <p:nvPr/>
        </p:nvSpPr>
        <p:spPr>
          <a:xfrm>
            <a:off x="4041720" y="5166720"/>
            <a:ext cx="14655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9" name="CustomShape 55"/>
          <p:cNvSpPr/>
          <p:nvPr/>
        </p:nvSpPr>
        <p:spPr>
          <a:xfrm>
            <a:off x="4803120" y="4306680"/>
            <a:ext cx="249588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56"/>
          <p:cNvSpPr/>
          <p:nvPr/>
        </p:nvSpPr>
        <p:spPr>
          <a:xfrm flipH="1" flipV="1">
            <a:off x="4802400" y="4538160"/>
            <a:ext cx="247176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57"/>
          <p:cNvSpPr/>
          <p:nvPr/>
        </p:nvSpPr>
        <p:spPr>
          <a:xfrm>
            <a:off x="4771080" y="4812120"/>
            <a:ext cx="249588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8"/>
          <p:cNvSpPr/>
          <p:nvPr/>
        </p:nvSpPr>
        <p:spPr>
          <a:xfrm flipH="1" flipV="1">
            <a:off x="4794480" y="5019120"/>
            <a:ext cx="247176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59"/>
          <p:cNvSpPr/>
          <p:nvPr/>
        </p:nvSpPr>
        <p:spPr>
          <a:xfrm>
            <a:off x="600480" y="442800"/>
            <a:ext cx="9862920" cy="5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60"/>
          <p:cNvSpPr/>
          <p:nvPr/>
        </p:nvSpPr>
        <p:spPr>
          <a:xfrm flipV="1">
            <a:off x="4770720" y="3928680"/>
            <a:ext cx="5837040" cy="1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61"/>
          <p:cNvSpPr/>
          <p:nvPr/>
        </p:nvSpPr>
        <p:spPr>
          <a:xfrm>
            <a:off x="7342560" y="3757680"/>
            <a:ext cx="11556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838440" y="540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7" name="CustomShape 63"/>
          <p:cNvSpPr/>
          <p:nvPr/>
        </p:nvSpPr>
        <p:spPr>
          <a:xfrm>
            <a:off x="72000" y="3996000"/>
            <a:ext cx="8279280" cy="1979280"/>
          </a:xfrm>
          <a:custGeom>
            <a:avLst/>
            <a:gdLst/>
            <a:ah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64"/>
          <p:cNvSpPr/>
          <p:nvPr/>
        </p:nvSpPr>
        <p:spPr>
          <a:xfrm>
            <a:off x="4771080" y="5504040"/>
            <a:ext cx="249588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65"/>
          <p:cNvSpPr/>
          <p:nvPr/>
        </p:nvSpPr>
        <p:spPr>
          <a:xfrm flipH="1" flipV="1">
            <a:off x="4794480" y="5771880"/>
            <a:ext cx="2471760" cy="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 status: recent changes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838080" y="1825560"/>
            <a:ext cx="10397160" cy="46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From draft version 04 to version 05: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After the split with BRSKI-PRM, David von Oheimb became the editor.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Shifted the emphasis towards supporting alternative enrollment protocols.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Updated the title accordingly - preliminary change to be approved.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Moved comments on EST and detailed application examples to informative annex.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Moved the remaining text of section 3 as two new sub-sections of section 1.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Streamlined wording, consolidated terminology, improved grammar, etc.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990720" y="1558080"/>
            <a:ext cx="10708560" cy="51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7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Clarification of open issues stated in the draft (currently no open issues on the </a:t>
            </a:r>
            <a:r>
              <a:rPr b="0" lang="en-US" sz="22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ANIMA git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):</a:t>
            </a:r>
            <a:endParaRPr b="0" lang="en-US" sz="22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 of Lightweight CMP Profile: some details to be clarified/defined</a:t>
            </a:r>
            <a:endParaRPr b="0" lang="en-US" sz="2200" spc="-1" strike="noStrike">
              <a:latin typeface="Arial"/>
            </a:endParaRPr>
          </a:p>
          <a:p>
            <a:pPr marL="900000" indent="-22752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Whether to use </a:t>
            </a:r>
            <a:r>
              <a:rPr b="0" lang="en-US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/getcacerts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or the </a:t>
            </a:r>
            <a:r>
              <a:rPr b="0" lang="en-US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caPubs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extraCerts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fields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when further to-be-trusted (root CA) certificates and possibly other CA certs are needed</a:t>
            </a:r>
            <a:endParaRPr b="0" lang="en-US" sz="2000" spc="-1" strike="noStrike">
              <a:latin typeface="Arial"/>
            </a:endParaRPr>
          </a:p>
          <a:p>
            <a:pPr marL="900000" indent="-22752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Whether to use </a:t>
            </a:r>
            <a:r>
              <a:rPr b="0" lang="en-US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/getcertreqtemplate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or let the registrar modify the CRMF and use </a:t>
            </a:r>
            <a:r>
              <a:rPr b="0" lang="en-US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raVerified</a:t>
            </a:r>
            <a:endParaRPr b="0" lang="en-US" sz="2000" spc="-1" strike="noStrike">
              <a:latin typeface="Arial"/>
            </a:endParaRPr>
          </a:p>
          <a:p>
            <a:pPr marL="900000" indent="-22752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Specify the optional use of </a:t>
            </a:r>
            <a:r>
              <a:rPr b="0" lang="en-US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implicitConfirm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as alternative to </a:t>
            </a:r>
            <a:r>
              <a:rPr b="0" lang="en-US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certConf</a:t>
            </a:r>
            <a:endParaRPr b="0" lang="en-US" sz="2000" spc="-1" strike="noStrike">
              <a:latin typeface="Arial"/>
            </a:endParaRPr>
          </a:p>
          <a:p>
            <a:pPr marL="900000" indent="-22752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Whether to specify the use of </a:t>
            </a:r>
            <a:r>
              <a:rPr b="0" lang="en-US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/p10</a:t>
            </a:r>
            <a:endParaRPr b="0" lang="en-US" sz="2000" spc="-1" strike="noStrike">
              <a:latin typeface="Arial"/>
            </a:endParaRPr>
          </a:p>
          <a:p>
            <a:pPr lvl="1" marL="685800" indent="-227520">
              <a:lnSpc>
                <a:spcPct val="8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 of EST with </a:t>
            </a:r>
            <a:r>
              <a:rPr b="0" lang="en-US" sz="2000" spc="-1" strike="noStrike">
                <a:solidFill>
                  <a:srgbClr val="000000"/>
                </a:solidFill>
                <a:latin typeface="FreeMono"/>
                <a:ea typeface="DejaVu Sans"/>
              </a:rPr>
              <a:t>/fullCMC</a:t>
            </a:r>
            <a:endParaRPr b="0" lang="en-US" sz="20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Further updates pending to fix the above and potential further issues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WG review appreciated</a:t>
            </a:r>
            <a:endParaRPr b="0" lang="en-US" sz="2200" spc="-1" strike="noStrike">
              <a:latin typeface="Arial"/>
            </a:endParaRPr>
          </a:p>
          <a:p>
            <a:pPr marL="228600" indent="-22752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PoC implementation ongoing; please email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 us if you are interested in interop testing</a:t>
            </a: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  <a:ea typeface="DejaVu Sans"/>
              </a:rPr>
              <a:t>BRSKI-AE status: next steps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LibreOffice/7.0.4.2$Linux_X86_64 LibreOffice_project/00$Build-2</Application>
  <AppVersion>15.0000</AppVersion>
  <Pages>8</Pages>
  <Words>975</Words>
  <Characters>0</Characters>
  <CharactersWithSpaces>0</CharactersWithSpaces>
  <Paragraphs>187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Fries, Steffen (CT RDA ITS)</dc:creator>
  <dc:description/>
  <dc:language>de-DE</dc:language>
  <cp:lastModifiedBy>David von Oheimb</cp:lastModifiedBy>
  <dcterms:modified xsi:type="dcterms:W3CDTF">2022-03-11T17:21:29Z</dcterms:modified>
  <cp:revision>264</cp:revision>
  <dc:subject/>
  <dc:title>Update on BRSKI-AE –  Support for asynchronous enrollment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HiddenSlides">
    <vt:i4>1</vt:i4>
  </property>
  <property fmtid="{D5CDD505-2E9C-101B-9397-08002B2CF9AE}" pid="5" name="MSIP_Label_6f75f480-7803-4ee9-bb54-84d0635fdbe7_ActionId">
    <vt:lpwstr>f72d7698-3ea9-48fe-94cb-c8aa85e6394a</vt:lpwstr>
  </property>
  <property fmtid="{D5CDD505-2E9C-101B-9397-08002B2CF9AE}" pid="6" name="MSIP_Label_6f75f480-7803-4ee9-bb54-84d0635fdbe7_ContentBits">
    <vt:lpwstr>0</vt:lpwstr>
  </property>
  <property fmtid="{D5CDD505-2E9C-101B-9397-08002B2CF9AE}" pid="7" name="MSIP_Label_6f75f480-7803-4ee9-bb54-84d0635fdbe7_Enabled">
    <vt:lpwstr>true</vt:lpwstr>
  </property>
  <property fmtid="{D5CDD505-2E9C-101B-9397-08002B2CF9AE}" pid="8" name="MSIP_Label_6f75f480-7803-4ee9-bb54-84d0635fdbe7_Method">
    <vt:lpwstr>Standard</vt:lpwstr>
  </property>
  <property fmtid="{D5CDD505-2E9C-101B-9397-08002B2CF9AE}" pid="9" name="MSIP_Label_6f75f480-7803-4ee9-bb54-84d0635fdbe7_Name">
    <vt:lpwstr>unrestricted</vt:lpwstr>
  </property>
  <property fmtid="{D5CDD505-2E9C-101B-9397-08002B2CF9AE}" pid="10" name="MSIP_Label_6f75f480-7803-4ee9-bb54-84d0635fdbe7_SetDate">
    <vt:lpwstr>2021-11-04T13:31:55Z</vt:lpwstr>
  </property>
  <property fmtid="{D5CDD505-2E9C-101B-9397-08002B2CF9AE}" pid="11" name="MSIP_Label_6f75f480-7803-4ee9-bb54-84d0635fdbe7_SiteId">
    <vt:lpwstr>38ae3bcd-9579-4fd4-adda-b42e1495d55a</vt:lpwstr>
  </property>
  <property fmtid="{D5CDD505-2E9C-101B-9397-08002B2CF9AE}" pid="12" name="Notes">
    <vt:i4>9</vt:i4>
  </property>
  <property fmtid="{D5CDD505-2E9C-101B-9397-08002B2CF9AE}" pid="13" name="PresentationFormat">
    <vt:lpwstr>Widescreen</vt:lpwstr>
  </property>
  <property fmtid="{D5CDD505-2E9C-101B-9397-08002B2CF9AE}" pid="14" name="Slides">
    <vt:i4>10</vt:i4>
  </property>
  <property fmtid="{D5CDD505-2E9C-101B-9397-08002B2CF9AE}" pid="15" name="_NewReviewCycle">
    <vt:lpwstr/>
  </property>
</Properties>
</file>