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1"/>
  </p:notesMasterIdLst>
  <p:sldIdLst>
    <p:sldId id="310" r:id="rId5"/>
    <p:sldId id="324" r:id="rId6"/>
    <p:sldId id="325" r:id="rId7"/>
    <p:sldId id="311" r:id="rId8"/>
    <p:sldId id="326" r:id="rId9"/>
    <p:sldId id="28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4" autoAdjust="0"/>
    <p:restoredTop sz="81527" autoAdjust="0"/>
  </p:normalViewPr>
  <p:slideViewPr>
    <p:cSldViewPr snapToGrid="0" snapToObjects="1">
      <p:cViewPr varScale="1">
        <p:scale>
          <a:sx n="65" d="100"/>
          <a:sy n="65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rner, Thomas (T CST SEA-DE)" userId="ed58e375-8b61-4f81-b7fb-5ecac9cc7b9e" providerId="ADAL" clId="{5EF59296-C751-684C-B041-7DFD88D38AC7}"/>
    <pc:docChg chg="undo custSel modSld">
      <pc:chgData name="Werner, Thomas (T CST SEA-DE)" userId="ed58e375-8b61-4f81-b7fb-5ecac9cc7b9e" providerId="ADAL" clId="{5EF59296-C751-684C-B041-7DFD88D38AC7}" dt="2024-03-15T07:14:15.949" v="86" actId="20577"/>
      <pc:docMkLst>
        <pc:docMk/>
      </pc:docMkLst>
      <pc:sldChg chg="modSp mod">
        <pc:chgData name="Werner, Thomas (T CST SEA-DE)" userId="ed58e375-8b61-4f81-b7fb-5ecac9cc7b9e" providerId="ADAL" clId="{5EF59296-C751-684C-B041-7DFD88D38AC7}" dt="2024-03-15T07:14:15.949" v="86" actId="20577"/>
        <pc:sldMkLst>
          <pc:docMk/>
          <pc:sldMk cId="2975318478" sldId="311"/>
        </pc:sldMkLst>
        <pc:spChg chg="mod">
          <ac:chgData name="Werner, Thomas (T CST SEA-DE)" userId="ed58e375-8b61-4f81-b7fb-5ecac9cc7b9e" providerId="ADAL" clId="{5EF59296-C751-684C-B041-7DFD88D38AC7}" dt="2024-03-15T07:14:15.949" v="86" actId="20577"/>
          <ac:spMkLst>
            <pc:docMk/>
            <pc:sldMk cId="2975318478" sldId="311"/>
            <ac:spMk id="3" creationId="{A9776AB7-EF6B-4831-BA5E-A2298E1B08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#exchanges"/><Relationship Id="rId3" Type="http://schemas.openxmlformats.org/officeDocument/2006/relationships/hyperlink" Target="#pvr"/><Relationship Id="rId7" Type="http://schemas.openxmlformats.org/officeDocument/2006/relationships/hyperlink" Target="#examples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#per_artifact"/><Relationship Id="rId5" Type="http://schemas.openxmlformats.org/officeDocument/2006/relationships/hyperlink" Target="#tper_CDDL_def"/><Relationship Id="rId10" Type="http://schemas.openxmlformats.org/officeDocument/2006/relationships/hyperlink" Target="#iana_con"/><Relationship Id="rId4" Type="http://schemas.openxmlformats.org/officeDocument/2006/relationships/hyperlink" Target="#tper"/><Relationship Id="rId9" Type="http://schemas.openxmlformats.org/officeDocument/2006/relationships/hyperlink" Target="#log_hints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#exchanges"/><Relationship Id="rId3" Type="http://schemas.openxmlformats.org/officeDocument/2006/relationships/hyperlink" Target="#pvr"/><Relationship Id="rId7" Type="http://schemas.openxmlformats.org/officeDocument/2006/relationships/hyperlink" Target="#examples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#per_artifact"/><Relationship Id="rId5" Type="http://schemas.openxmlformats.org/officeDocument/2006/relationships/hyperlink" Target="#tper_CDDL_def"/><Relationship Id="rId10" Type="http://schemas.openxmlformats.org/officeDocument/2006/relationships/hyperlink" Target="#iana_con"/><Relationship Id="rId4" Type="http://schemas.openxmlformats.org/officeDocument/2006/relationships/hyperlink" Target="#tper"/><Relationship Id="rId9" Type="http://schemas.openxmlformats.org/officeDocument/2006/relationships/hyperlink" Target="#log_hints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Deleted figure in Section "Request Artifact: Pledge Voucher-Request Trigger (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tPVR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)" for JSON representation of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tPVR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, as it has been replaced by CDDL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reason-content description in status response messages (enroll-status, voucher-status, and status-response).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CDDL source code integration to allow for automatic verification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Reordered description in 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3" action="ppaction://hlinkfile"/>
              </a:rPr>
              <a:t>Section 7.3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4" action="ppaction://hlinkfile"/>
              </a:rPr>
              <a:t>Section 7.2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better match the order of communication and artifact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CDDL for the request-enroll trigger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5" action="ppaction://hlinkfile"/>
              </a:rPr>
              <a:t>Figure 15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according to the outcome of the interim ANIMA WG meeting discussions on April 19,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Included statement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6" action="ppaction://hlinkfile"/>
              </a:rPr>
              <a:t>Section 7.2.2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for using the advanced created-on time from the agent-signed-data also for the PER, when the pledge has no synchronized clock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 of the examples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7" action="ppaction://hlinkfile"/>
              </a:rPr>
              <a:t>Appendix 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align with the defined prototypes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Changes incorporated based on Shepherd review PR #133: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Terminology alignment and clarification throughout the document to use terms more consistently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Restructuring of section </a:t>
            </a:r>
            <a:r>
              <a:rPr lang="en-US" b="0" i="0" u="none" strike="noStrike" dirty="0" err="1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8" action="ppaction://hlinkfile"/>
              </a:rPr>
              <a:t>Section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8" action="ppaction://hlinkfile"/>
              </a:rPr>
              <a:t> 7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for protocol steps to align to the general approach: Overview, data description, CDDL description (if necessary), JWS Header an Signature. This lead to some movement of text between existing and new subsections.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Inclusion of new section on logging hints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9" action="ppaction://hlinkfile"/>
              </a:rPr>
              <a:t>Section 8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give recommendations on which events to be logged for auditing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Enhancement of IANA considerations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10" action="ppaction://hlinkfile"/>
              </a:rPr>
              <a:t>Section 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with values for the trigger messages and with an enhancement of the pledge status query and response to allow for a more flexible status inquiry and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Deleted figure in Section "Request Artifact: Pledge Voucher-Request Trigger (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tPVR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)" for JSON representation of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tPVR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, as it has been replaced by CDDL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reason-content description in status response messages (enroll-status, voucher-status, and status-response).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CDDL source code integration to allow for automatic verification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Reordered description in 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3" action="ppaction://hlinkfile"/>
              </a:rPr>
              <a:t>Section 7.3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4" action="ppaction://hlinkfile"/>
              </a:rPr>
              <a:t>Section 7.2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better match the order of communication and artifact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CDDL for the request-enroll trigger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5" action="ppaction://hlinkfile"/>
              </a:rPr>
              <a:t>Figure 15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according to the outcome of the interim ANIMA WG meeting discussions on April 19,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Included statement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6" action="ppaction://hlinkfile"/>
              </a:rPr>
              <a:t>Section 7.2.2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for using the advanced created-on time from the agent-signed-data also for the PER, when the pledge has no synchronized clock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 of the examples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7" action="ppaction://hlinkfile"/>
              </a:rPr>
              <a:t>Appendix 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align with the defined prototypes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Changes incorporated based on Shepherd review PR #133: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Terminology alignment and clarification throughout the document to use terms more consistently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Restructuring of section </a:t>
            </a:r>
            <a:r>
              <a:rPr lang="en-US" b="0" i="0" u="none" strike="noStrike" dirty="0" err="1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8" action="ppaction://hlinkfile"/>
              </a:rPr>
              <a:t>Section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8" action="ppaction://hlinkfile"/>
              </a:rPr>
              <a:t> 7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for protocol steps to align to the general approach: Overview, data description, CDDL description (if necessary), JWS Header an Signature. This lead to some movement of text between existing and new subsections.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Inclusion of new section on logging hints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9" action="ppaction://hlinkfile"/>
              </a:rPr>
              <a:t>Section 8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give recommendations on which events to be logged for auditing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Enhancement of IANA considerations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10" action="ppaction://hlinkfile"/>
              </a:rPr>
              <a:t>Section 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with values for the trigger messages and with an enhancement of the pledge status query and response to allow for a more flexible status inquiry and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3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richardson-anima-registrar-consideratio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14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120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History of main changes 12</a:t>
            </a:r>
            <a:r>
              <a:rPr lang="en-US" sz="3600" dirty="0">
                <a:sym typeface="Wingdings" panose="05000000000000000000" pitchFamily="2" charset="2"/>
              </a:rPr>
              <a:t> 13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856901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Interim ANIMA Meeting: Clarification of CDDL usage, when no YANG definition is available for objects to use the description consistently</a:t>
            </a: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Update of Examples in Annex A (1 (PVR), 2 (RVR), 4 (Voucher)) to match definitions in draft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Clarification included when pledge has no synchronized clock in Section 7.2.2 </a:t>
            </a:r>
            <a:br>
              <a:rPr lang="en-US" sz="2400" dirty="0"/>
            </a:br>
            <a:r>
              <a:rPr lang="en-US" sz="2400" dirty="0"/>
              <a:t>(use of advanced created-on time from the agent-signed-data in  PER)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Updated RVR to contain </a:t>
            </a:r>
            <a:r>
              <a:rPr lang="en-US" sz="2400" dirty="0" err="1"/>
              <a:t>idevid</a:t>
            </a:r>
            <a:r>
              <a:rPr lang="en-US" sz="2400" dirty="0"/>
              <a:t>-issuer as described in RFC 8995 in Section 7.3.2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History of main changes 13</a:t>
            </a:r>
            <a:r>
              <a:rPr lang="en-US" sz="3600" dirty="0">
                <a:sym typeface="Wingdings" panose="05000000000000000000" pitchFamily="2" charset="2"/>
              </a:rPr>
              <a:t> 14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856901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Part 3 of Shepherd Review by Matthias Kovatsch led to the following main changes</a:t>
            </a:r>
          </a:p>
          <a:p>
            <a:pPr marL="53022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Structural improvements of the document, terminology, and simplification</a:t>
            </a:r>
          </a:p>
          <a:p>
            <a:pPr marL="53022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New section 6.4 in the architecture overview to outline MASA requirements when supporting BRSKI-PRM similar to existing description for registrar and pledge</a:t>
            </a:r>
          </a:p>
          <a:p>
            <a:pPr marL="53022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Section 7 restructured to describe protocol steps following a general approach: Overview, Request Artifact, Response Artifact (resulted in shifting existing text)</a:t>
            </a:r>
          </a:p>
          <a:p>
            <a:pPr marL="53022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Alignment of pledge status response data across Section 7.6.2.1 (</a:t>
            </a:r>
            <a:r>
              <a:rPr lang="en-US" kern="100" dirty="0" err="1">
                <a:cs typeface="Arial" panose="020B0604020202020204" pitchFamily="34" charset="0"/>
              </a:rPr>
              <a:t>vStatus</a:t>
            </a:r>
            <a:r>
              <a:rPr lang="en-US" kern="100" dirty="0">
                <a:cs typeface="Arial" panose="020B0604020202020204" pitchFamily="34" charset="0"/>
              </a:rPr>
              <a:t>), Section 7.8.2.1 (</a:t>
            </a:r>
            <a:r>
              <a:rPr lang="en-US" kern="100" dirty="0" err="1">
                <a:cs typeface="Arial" panose="020B0604020202020204" pitchFamily="34" charset="0"/>
              </a:rPr>
              <a:t>eStatus</a:t>
            </a:r>
            <a:r>
              <a:rPr lang="en-US" kern="100" dirty="0">
                <a:cs typeface="Arial" panose="020B0604020202020204" pitchFamily="34" charset="0"/>
              </a:rPr>
              <a:t>), and Section 7.11.2.1 (</a:t>
            </a:r>
            <a:r>
              <a:rPr lang="en-US" kern="100" dirty="0" err="1">
                <a:cs typeface="Arial" panose="020B0604020202020204" pitchFamily="34" charset="0"/>
              </a:rPr>
              <a:t>pStatus</a:t>
            </a:r>
            <a:r>
              <a:rPr lang="en-US" kern="100" dirty="0">
                <a:cs typeface="Arial" panose="020B0604020202020204" pitchFamily="34" charset="0"/>
              </a:rPr>
              <a:t>) to allows similar processing.</a:t>
            </a:r>
          </a:p>
          <a:p>
            <a:pPr marL="53022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Inclusion of new section on logging hints Section 8 to give recommendations on which events to be logged for auditing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0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</a:t>
            </a:r>
            <a:br>
              <a:rPr lang="en-US" sz="3600" dirty="0"/>
            </a:br>
            <a:r>
              <a:rPr lang="en-US" sz="3600" dirty="0"/>
              <a:t>Status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94397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WGLC before IETF 116 -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IOT DIR early review - DONE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SECDIR early review –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YANGDOCTORS  early review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–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Shepherd review and writeup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–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Ready for AD review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Further Interop testing with other parties welcome </a:t>
            </a:r>
            <a:r>
              <a:rPr lang="en-US" sz="2400" dirty="0">
                <a:sym typeface="Wingdings" panose="05000000000000000000" pitchFamily="2" charset="2"/>
              </a:rPr>
              <a:t>,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Food for thoughts: To be discussed in Design Team </a:t>
            </a:r>
            <a:br>
              <a:rPr lang="en-US" sz="3600" dirty="0"/>
            </a:br>
            <a:r>
              <a:rPr lang="en-US" sz="3600" dirty="0"/>
              <a:t>(not BRSKI-PRM specific)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94397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BRSKI and variants care concerned with the provisioning of a generic </a:t>
            </a:r>
            <a:r>
              <a:rPr lang="en-US" sz="2400" dirty="0" err="1"/>
              <a:t>LDevID</a:t>
            </a:r>
            <a:r>
              <a:rPr lang="en-US" sz="2400" dirty="0"/>
              <a:t>, which can be used to manage further </a:t>
            </a:r>
            <a:r>
              <a:rPr lang="en-US" sz="2400" dirty="0" err="1"/>
              <a:t>LDevIDs</a:t>
            </a:r>
            <a:r>
              <a:rPr lang="en-US" sz="2400" dirty="0"/>
              <a:t> in the </a:t>
            </a:r>
            <a:r>
              <a:rPr lang="en-US" sz="2400"/>
              <a:t>operational phase.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Considerations for providing multiple </a:t>
            </a:r>
            <a:r>
              <a:rPr lang="en-US" sz="2400" dirty="0" err="1"/>
              <a:t>LDevIDs</a:t>
            </a:r>
            <a:r>
              <a:rPr lang="en-US" sz="2400" dirty="0"/>
              <a:t> to a pledge during onboarding. Connected use cases may relate to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application specific certificates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handovers from domain 1 to domain 2 during installation and commissioning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Technically, this may be achieved using CSR attribute request messages of the enrollment protocol (as defined in BRSKI) and trigger messages for the pledge (as defined in BRSKI-PRM), but operational workflow discussions may be necessary and could be used to enhance ID </a:t>
            </a:r>
            <a:r>
              <a:rPr lang="en-US" sz="2400" dirty="0">
                <a:hlinkClick r:id="rId3"/>
              </a:rPr>
              <a:t>Operational Considerations for BRSKI Registrar</a:t>
            </a:r>
            <a:r>
              <a:rPr lang="en-US" sz="2400" dirty="0"/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4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5CD6C532085F8449DFAA9E5E2A73509" ma:contentTypeVersion="22" ma:contentTypeDescription="Ein neues Dokument erstellen." ma:contentTypeScope="" ma:versionID="79025ec143ee1b8f4e002a25dcc445cd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a349604d5808155358041a2fa3bfdc5c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ildmarkierungen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A0114C-CA0B-42DA-9E9D-9562C5DE829E}">
  <ds:schemaRefs>
    <ds:schemaRef ds:uri="ce079751-a51b-4a27-9376-edf93eae18d5"/>
    <ds:schemaRef ds:uri="http://purl.org/dc/dcmitype/"/>
    <ds:schemaRef ds:uri="a9de424c-86b2-47ed-8d4e-0a9b7010e669"/>
    <ds:schemaRef ds:uri="http://schemas.microsoft.com/office/infopath/2007/PartnerControls"/>
    <ds:schemaRef ds:uri="http://www.w3.org/XML/1998/namespace"/>
    <ds:schemaRef ds:uri="http://purl.org/dc/terms/"/>
    <ds:schemaRef ds:uri="http://schemas.microsoft.com/sharepoint/v3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56810815-8df0-4f10-8da7-34164765fbe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24FD0D5-2F45-43E0-BE44-54B1E275E4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4F657C-2D71-40B5-9B4F-EEE28F4C1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e079751-a51b-4a27-9376-edf93eae18d5"/>
    <ds:schemaRef ds:uri="a9de424c-86b2-47ed-8d4e-0a9b7010e669"/>
    <ds:schemaRef ds:uri="56810815-8df0-4f10-8da7-34164765fb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1243</Words>
  <Characters>0</Characters>
  <Application>Microsoft Office PowerPoint</Application>
  <DocSecurity>0</DocSecurity>
  <PresentationFormat>Widescreen</PresentationFormat>
  <Lines>0</Lines>
  <Paragraphs>127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Noto Sans</vt:lpstr>
      <vt:lpstr>Wingdings</vt:lpstr>
      <vt:lpstr>Office Theme</vt:lpstr>
      <vt:lpstr>Update on BRSKI with Pledge in Responder Mode  (BRSKI-PRM)</vt:lpstr>
      <vt:lpstr>BRSKI-PRM History of main changes 12 13</vt:lpstr>
      <vt:lpstr>BRSKI-PRM History of main changes 13 14</vt:lpstr>
      <vt:lpstr>BRSKI-PRM  Status &amp; Next Steps</vt:lpstr>
      <vt:lpstr>Food for thoughts: To be discussed in Design Team  (not BRSKI-PRM specific) 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389</cp:revision>
  <dcterms:modified xsi:type="dcterms:W3CDTF">2024-07-16T16:40:32Z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2023-10-25T14:36:14Z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  <property fmtid="{D5CDD505-2E9C-101B-9397-08002B2CF9AE}" pid="12" name="ContentTypeId">
    <vt:lpwstr>0x01010035CD6C532085F8449DFAA9E5E2A73509</vt:lpwstr>
  </property>
</Properties>
</file>