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11"/>
  </p:notesMasterIdLst>
  <p:sldIdLst>
    <p:sldId id="310" r:id="rId5"/>
    <p:sldId id="324" r:id="rId6"/>
    <p:sldId id="325" r:id="rId7"/>
    <p:sldId id="311" r:id="rId8"/>
    <p:sldId id="326" r:id="rId9"/>
    <p:sldId id="28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4" autoAdjust="0"/>
    <p:restoredTop sz="81527" autoAdjust="0"/>
  </p:normalViewPr>
  <p:slideViewPr>
    <p:cSldViewPr snapToGrid="0" snapToObjects="1">
      <p:cViewPr varScale="1">
        <p:scale>
          <a:sx n="102" d="100"/>
          <a:sy n="102" d="100"/>
        </p:scale>
        <p:origin x="10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rner, Thomas (T CST SEA-DE)" userId="ed58e375-8b61-4f81-b7fb-5ecac9cc7b9e" providerId="ADAL" clId="{5EF59296-C751-684C-B041-7DFD88D38AC7}"/>
    <pc:docChg chg="undo custSel modSld">
      <pc:chgData name="Werner, Thomas (T CST SEA-DE)" userId="ed58e375-8b61-4f81-b7fb-5ecac9cc7b9e" providerId="ADAL" clId="{5EF59296-C751-684C-B041-7DFD88D38AC7}" dt="2024-03-15T07:14:15.949" v="86" actId="20577"/>
      <pc:docMkLst>
        <pc:docMk/>
      </pc:docMkLst>
      <pc:sldChg chg="modSp mod">
        <pc:chgData name="Werner, Thomas (T CST SEA-DE)" userId="ed58e375-8b61-4f81-b7fb-5ecac9cc7b9e" providerId="ADAL" clId="{5EF59296-C751-684C-B041-7DFD88D38AC7}" dt="2024-03-15T07:14:15.949" v="86" actId="20577"/>
        <pc:sldMkLst>
          <pc:docMk/>
          <pc:sldMk cId="2975318478" sldId="311"/>
        </pc:sldMkLst>
        <pc:spChg chg="mod">
          <ac:chgData name="Werner, Thomas (T CST SEA-DE)" userId="ed58e375-8b61-4f81-b7fb-5ecac9cc7b9e" providerId="ADAL" clId="{5EF59296-C751-684C-B041-7DFD88D38AC7}" dt="2024-03-15T07:14:15.949" v="86" actId="20577"/>
          <ac:spMkLst>
            <pc:docMk/>
            <pc:sldMk cId="2975318478" sldId="311"/>
            <ac:spMk id="3" creationId="{A9776AB7-EF6B-4831-BA5E-A2298E1B08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#exchanges"/><Relationship Id="rId3" Type="http://schemas.openxmlformats.org/officeDocument/2006/relationships/hyperlink" Target="#pvr"/><Relationship Id="rId7" Type="http://schemas.openxmlformats.org/officeDocument/2006/relationships/hyperlink" Target="#examples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#per_artifact"/><Relationship Id="rId5" Type="http://schemas.openxmlformats.org/officeDocument/2006/relationships/hyperlink" Target="#tper_CDDL_def"/><Relationship Id="rId10" Type="http://schemas.openxmlformats.org/officeDocument/2006/relationships/hyperlink" Target="#iana_con"/><Relationship Id="rId4" Type="http://schemas.openxmlformats.org/officeDocument/2006/relationships/hyperlink" Target="#tper"/><Relationship Id="rId9" Type="http://schemas.openxmlformats.org/officeDocument/2006/relationships/hyperlink" Target="#log_hints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#exchanges"/><Relationship Id="rId3" Type="http://schemas.openxmlformats.org/officeDocument/2006/relationships/hyperlink" Target="#pvr"/><Relationship Id="rId7" Type="http://schemas.openxmlformats.org/officeDocument/2006/relationships/hyperlink" Target="#examples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#per_artifact"/><Relationship Id="rId5" Type="http://schemas.openxmlformats.org/officeDocument/2006/relationships/hyperlink" Target="#tper_CDDL_def"/><Relationship Id="rId10" Type="http://schemas.openxmlformats.org/officeDocument/2006/relationships/hyperlink" Target="#iana_con"/><Relationship Id="rId4" Type="http://schemas.openxmlformats.org/officeDocument/2006/relationships/hyperlink" Target="#tper"/><Relationship Id="rId9" Type="http://schemas.openxmlformats.org/officeDocument/2006/relationships/hyperlink" Target="#log_hints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Deleted figure in Section "Request Artifact: Pledge Voucher-Request Trigger (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tPVR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)" for JSON representation of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tPVR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, as it has been replaced by CDDL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Updated reason-content description in status response messages (enroll-status, voucher-status, and status-response).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Updated CDDL source code integration to allow for automatic verification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Reordered description in 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3" action="ppaction://hlinkfile"/>
              </a:rPr>
              <a:t>Section 7.3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4" action="ppaction://hlinkfile"/>
              </a:rPr>
              <a:t>Section 7.2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to better match the order of communication and artifact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Updated CDDL for the request-enroll trigger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5" action="ppaction://hlinkfile"/>
              </a:rPr>
              <a:t>Figure 15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according to the outcome of the interim ANIMA WG meeting discussions on April 19, 2024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Included statement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6" action="ppaction://hlinkfile"/>
              </a:rPr>
              <a:t>Section 7.2.2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for using the advanced created-on time from the agent-signed-data also for the PER, when the pledge has no synchronized clock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 of the examples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7" action="ppaction://hlinkfile"/>
              </a:rPr>
              <a:t>Appendix 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to align with the defined prototypes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Changes incorporated based on Shepherd review PR #133: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Terminology alignment and clarification throughout the document to use terms more consistently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Restructuring of section </a:t>
            </a:r>
            <a:r>
              <a:rPr lang="en-US" b="0" i="0" u="none" strike="noStrike" dirty="0" err="1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8" action="ppaction://hlinkfile"/>
              </a:rPr>
              <a:t>Section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8" action="ppaction://hlinkfile"/>
              </a:rPr>
              <a:t> 7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for protocol steps to align to the general approach: Overview, data description, CDDL description (if necessary), JWS Header an Signature. This lead to some movement of text between existing and new subsections.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Inclusion of new section on logging hints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9" action="ppaction://hlinkfile"/>
              </a:rPr>
              <a:t>Section 8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to give recommendations on which events to be logged for auditing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Enhancement of IANA considerations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10" action="ppaction://hlinkfile"/>
              </a:rPr>
              <a:t>Section 9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with values for the trigger messages and with an enhancement of the pledge status query and response to allow for a more flexible status inquiry and reporting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Deleted figure in Section "Request Artifact: Pledge Voucher-Request Trigger (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tPVR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)" for JSON representation of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tPVR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, as it has been replaced by CDDL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Updated reason-content description in status response messages (enroll-status, voucher-status, and status-response).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Updated CDDL source code integration to allow for automatic verification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Reordered description in 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3" action="ppaction://hlinkfile"/>
              </a:rPr>
              <a:t>Section 7.3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4" action="ppaction://hlinkfile"/>
              </a:rPr>
              <a:t>Section 7.2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to better match the order of communication and artifact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Updated CDDL for the request-enroll trigger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5" action="ppaction://hlinkfile"/>
              </a:rPr>
              <a:t>Figure 15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according to the outcome of the interim ANIMA WG meeting discussions on April 19, 2024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Included statement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6" action="ppaction://hlinkfile"/>
              </a:rPr>
              <a:t>Section 7.2.2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for using the advanced created-on time from the agent-signed-data also for the PER, when the pledge has no synchronized clock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Update of the examples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7" action="ppaction://hlinkfile"/>
              </a:rPr>
              <a:t>Appendix 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to align with the defined prototypes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Changes incorporated based on Shepherd review PR #133: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Terminology alignment and clarification throughout the document to use terms more consistently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Restructuring of section </a:t>
            </a:r>
            <a:r>
              <a:rPr lang="en-US" b="0" i="0" u="none" strike="noStrike" dirty="0" err="1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8" action="ppaction://hlinkfile"/>
              </a:rPr>
              <a:t>Section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8" action="ppaction://hlinkfile"/>
              </a:rPr>
              <a:t> 7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for protocol steps to align to the general approach: Overview, data description, CDDL description (if necessary), JWS Header an Signature. This lead to some movement of text between existing and new subsections.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Inclusion of new section on logging hints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9" action="ppaction://hlinkfile"/>
              </a:rPr>
              <a:t>Section 8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to give recommendations on which events to be logged for auditing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Enhancement of IANA considerations in </a:t>
            </a:r>
            <a:r>
              <a:rPr lang="en-US" b="0" i="0" u="none" strike="noStrike" dirty="0">
                <a:solidFill>
                  <a:srgbClr val="2222EE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  <a:hlinkClick r:id="rId10" action="ppaction://hlinkfile"/>
              </a:rPr>
              <a:t>Section 9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Noto Sans" panose="020B0502040504020204" pitchFamily="34" charset="0"/>
              </a:rPr>
              <a:t> with values for the trigger messages and with an enhancement of the pledge status query and response to allow for a more flexible status inquiry and reporting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0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37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hyperlink" Target="https://datatracker.ietf.org/doc/draft-ietf-anima-brski-pr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richardson-anima-registrar-consideration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>
                <a:latin typeface="+mj-lt"/>
                <a:ea typeface="+mj-ea"/>
                <a:cs typeface="+mj-cs"/>
              </a:rPr>
              <a:t>Update on BRSKI </a:t>
            </a:r>
            <a:r>
              <a:rPr lang="en-US" sz="4400" dirty="0">
                <a:latin typeface="+mj-lt"/>
                <a:ea typeface="+mj-ea"/>
                <a:cs typeface="+mj-cs"/>
              </a:rPr>
              <a:t>with Pledge in Responder Mode 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(BRSKI-PRM)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hlinkClick r:id="rId2"/>
              </a:rPr>
              <a:t>draft-ietf-anima-brski-prm-</a:t>
            </a:r>
            <a:r>
              <a:rPr lang="en-US" b="1" dirty="0"/>
              <a:t>14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https://github.com/anima-wg/anima-brski-prm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</a:p>
          <a:p>
            <a:endParaRPr lang="en-US" dirty="0"/>
          </a:p>
          <a:p>
            <a:r>
              <a:rPr lang="en-US" dirty="0"/>
              <a:t>Steffen Fries, Thomas Werner, Elliot Lear, Michael Richardson</a:t>
            </a:r>
          </a:p>
          <a:p>
            <a:r>
              <a:rPr lang="en-US" dirty="0"/>
              <a:t>Shepherd: Matthias Kovatsch</a:t>
            </a:r>
          </a:p>
          <a:p>
            <a:endParaRPr lang="en-US" dirty="0"/>
          </a:p>
          <a:p>
            <a:r>
              <a:rPr lang="en-US" dirty="0"/>
              <a:t>IETF 120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</a:t>
            </a:r>
            <a:br>
              <a:rPr lang="en-US" sz="3600" dirty="0"/>
            </a:br>
            <a:r>
              <a:rPr lang="en-US" sz="3600" dirty="0"/>
              <a:t>History of main changes 12</a:t>
            </a:r>
            <a:r>
              <a:rPr lang="en-US" sz="3600" dirty="0">
                <a:sym typeface="Wingdings" panose="05000000000000000000" pitchFamily="2" charset="2"/>
              </a:rPr>
              <a:t> 13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28" y="1856901"/>
            <a:ext cx="11130024" cy="4542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Interim ANIMA Meeting: Clarification of CDDL usage, when no YANG definition is available for objects to use the description consistently</a:t>
            </a: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Update of Examples in Annex A (1 (PVR), 2 (RVR), 4 (Voucher)) to match definitions in draft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Clarification included when pledge has no synchronized clock in Section 7.2.2 </a:t>
            </a:r>
            <a:br>
              <a:rPr lang="en-US" sz="2400" dirty="0"/>
            </a:br>
            <a:r>
              <a:rPr lang="en-US" sz="2400" dirty="0"/>
              <a:t>(use of advanced created-on time from the agent-signed-data in  PER)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Updated RVR to contain </a:t>
            </a:r>
            <a:r>
              <a:rPr lang="en-US" sz="2400" dirty="0" err="1"/>
              <a:t>idevid</a:t>
            </a:r>
            <a:r>
              <a:rPr lang="en-US" sz="2400" dirty="0"/>
              <a:t>-issuer as described in RFC 8995 in Section 7.3.2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</a:t>
            </a:r>
            <a:br>
              <a:rPr lang="en-US" sz="3600" dirty="0"/>
            </a:br>
            <a:r>
              <a:rPr lang="en-US" sz="3600" dirty="0"/>
              <a:t>History of main changes 13</a:t>
            </a:r>
            <a:r>
              <a:rPr lang="en-US" sz="3600" dirty="0">
                <a:sym typeface="Wingdings" panose="05000000000000000000" pitchFamily="2" charset="2"/>
              </a:rPr>
              <a:t> 14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28" y="1856901"/>
            <a:ext cx="11130024" cy="4542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Part 3 of Shepherd Review by Matthias Kovatsch led to the following main changes</a:t>
            </a:r>
          </a:p>
          <a:p>
            <a:pPr marL="530225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cs typeface="Arial" panose="020B0604020202020204" pitchFamily="34" charset="0"/>
              </a:rPr>
              <a:t>Structural improvements of the document, terminology, and simplification</a:t>
            </a:r>
          </a:p>
          <a:p>
            <a:pPr marL="530225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cs typeface="Arial" panose="020B0604020202020204" pitchFamily="34" charset="0"/>
              </a:rPr>
              <a:t>New section 6.4 in the architecture overview to outline MASA requirements when supporting BRSKI-PRM similar to existing description for registrar and pledge</a:t>
            </a:r>
          </a:p>
          <a:p>
            <a:pPr marL="530225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cs typeface="Arial" panose="020B0604020202020204" pitchFamily="34" charset="0"/>
              </a:rPr>
              <a:t>Section 7 restructured to describe protocol steps following a general approach: Overview, Request Artifact, Response Artifact (resulted in shifting existing text)</a:t>
            </a:r>
          </a:p>
          <a:p>
            <a:pPr marL="530225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cs typeface="Arial" panose="020B0604020202020204" pitchFamily="34" charset="0"/>
              </a:rPr>
              <a:t>Alignment of pledge status response data across Section 7.6.2.1 (</a:t>
            </a:r>
            <a:r>
              <a:rPr lang="en-US" kern="100" dirty="0" err="1">
                <a:cs typeface="Arial" panose="020B0604020202020204" pitchFamily="34" charset="0"/>
              </a:rPr>
              <a:t>vStatus</a:t>
            </a:r>
            <a:r>
              <a:rPr lang="en-US" kern="100" dirty="0">
                <a:cs typeface="Arial" panose="020B0604020202020204" pitchFamily="34" charset="0"/>
              </a:rPr>
              <a:t>), Section 7.8.2.1 (</a:t>
            </a:r>
            <a:r>
              <a:rPr lang="en-US" kern="100" dirty="0" err="1">
                <a:cs typeface="Arial" panose="020B0604020202020204" pitchFamily="34" charset="0"/>
              </a:rPr>
              <a:t>eStatus</a:t>
            </a:r>
            <a:r>
              <a:rPr lang="en-US" kern="100" dirty="0">
                <a:cs typeface="Arial" panose="020B0604020202020204" pitchFamily="34" charset="0"/>
              </a:rPr>
              <a:t>), and Section 7.11.2.1 (</a:t>
            </a:r>
            <a:r>
              <a:rPr lang="en-US" kern="100" dirty="0" err="1">
                <a:cs typeface="Arial" panose="020B0604020202020204" pitchFamily="34" charset="0"/>
              </a:rPr>
              <a:t>pStatus</a:t>
            </a:r>
            <a:r>
              <a:rPr lang="en-US" kern="100" dirty="0">
                <a:cs typeface="Arial" panose="020B0604020202020204" pitchFamily="34" charset="0"/>
              </a:rPr>
              <a:t>) to allows similar processing.</a:t>
            </a:r>
          </a:p>
          <a:p>
            <a:pPr marL="530225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cs typeface="Arial" panose="020B0604020202020204" pitchFamily="34" charset="0"/>
              </a:rPr>
              <a:t>Inclusion of new section on logging hints Section 8 to give recommendations on which events to be logged for auditing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0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</a:t>
            </a:r>
            <a:br>
              <a:rPr lang="en-US" sz="3600" dirty="0"/>
            </a:br>
            <a:r>
              <a:rPr lang="en-US" sz="3600" dirty="0"/>
              <a:t>Status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94397"/>
            <a:ext cx="10515600" cy="44679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WGLC before IETF 116 - DONE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IOT DIR early review - DONE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SECDIR early review – DONE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YANGDOCTORS  early review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– DONE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Shepherd review and writeup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– DONE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Ready for AD review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Further Interop testing with other parties welcome </a:t>
            </a:r>
            <a:r>
              <a:rPr lang="en-US" sz="2400" dirty="0">
                <a:sym typeface="Wingdings" panose="05000000000000000000" pitchFamily="2" charset="2"/>
              </a:rPr>
              <a:t>,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PoC implementations of all components available, please get in touch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8893308-8041-5B42-F817-60188F19B0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Food for thoughts: To be discussed in Design Team </a:t>
            </a:r>
            <a:br>
              <a:rPr lang="en-US" sz="3600" dirty="0"/>
            </a:br>
            <a:r>
              <a:rPr lang="en-US" sz="3600" dirty="0"/>
              <a:t>(not BRSKI-PRM specific)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94397"/>
            <a:ext cx="10515600" cy="44679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BRSKI and variants handle the provisioning of a generic </a:t>
            </a:r>
            <a:r>
              <a:rPr lang="en-US" sz="2400" dirty="0" err="1"/>
              <a:t>LDevID</a:t>
            </a:r>
            <a:r>
              <a:rPr lang="en-US" sz="2400" dirty="0"/>
              <a:t>, which can be used to manage further </a:t>
            </a:r>
            <a:r>
              <a:rPr lang="en-US" sz="2400" dirty="0" err="1"/>
              <a:t>LDevIDs</a:t>
            </a:r>
            <a:r>
              <a:rPr lang="en-US" sz="2400" dirty="0"/>
              <a:t> in the operational phase.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There may be cases for providing multiple </a:t>
            </a:r>
            <a:r>
              <a:rPr lang="en-US" sz="2400" dirty="0" err="1"/>
              <a:t>LDevIDs</a:t>
            </a:r>
            <a:r>
              <a:rPr lang="en-US" sz="2400" dirty="0"/>
              <a:t> during onboarding like: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dirty="0"/>
              <a:t>application specific certificates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dirty="0"/>
              <a:t>Handle handovers from domain 1 to domain 2 during installation and commissioning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Technically, this may be achieved once the generic </a:t>
            </a:r>
            <a:r>
              <a:rPr lang="en-US" sz="2400" dirty="0" err="1"/>
              <a:t>LDevID</a:t>
            </a:r>
            <a:r>
              <a:rPr lang="en-US" sz="2400" dirty="0"/>
              <a:t> is enrolled using CSR attribute request messages of the enrollment protocol (as defined in BRSKI) or trigger messages for the pledge (as defined in BRSKI-PRM)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/>
              <a:t>Operational </a:t>
            </a:r>
            <a:r>
              <a:rPr lang="en-US" sz="2400" dirty="0"/>
              <a:t>workflow discussions may be necessary and could be used to enhance ID </a:t>
            </a:r>
            <a:r>
              <a:rPr lang="en-US" sz="2400" dirty="0">
                <a:hlinkClick r:id="rId3"/>
              </a:rPr>
              <a:t>Operational Considerations for BRSKI Registrar</a:t>
            </a:r>
            <a:r>
              <a:rPr lang="en-US" sz="2400" dirty="0"/>
              <a:t>.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8893308-8041-5B42-F817-60188F19B0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4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Backup: BRSKI-PRM – Abstract Protocol Overview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D9AA90-3E7F-0B0B-9EEC-3F03BC5D558A}"/>
              </a:ext>
            </a:extLst>
          </p:cNvPr>
          <p:cNvGrpSpPr/>
          <p:nvPr/>
        </p:nvGrpSpPr>
        <p:grpSpPr>
          <a:xfrm>
            <a:off x="17044" y="1193789"/>
            <a:ext cx="12177956" cy="5433975"/>
            <a:chOff x="17044" y="1193789"/>
            <a:chExt cx="12177956" cy="54339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CDBDB6-6113-4782-8A54-C5A97ED02488}"/>
                </a:ext>
              </a:extLst>
            </p:cNvPr>
            <p:cNvSpPr/>
            <p:nvPr/>
          </p:nvSpPr>
          <p:spPr>
            <a:xfrm>
              <a:off x="1173992" y="1443394"/>
              <a:ext cx="2579249" cy="512203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324853-EE1B-47FB-A925-39196370E5EE}"/>
                </a:ext>
              </a:extLst>
            </p:cNvPr>
            <p:cNvSpPr/>
            <p:nvPr/>
          </p:nvSpPr>
          <p:spPr>
            <a:xfrm>
              <a:off x="1178583" y="1866492"/>
              <a:ext cx="2574658" cy="32550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 anchorCtr="0"/>
            <a:lstStyle/>
            <a:p>
              <a:pPr algn="l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EE08AE-C32D-475B-9256-C7029E5411F5}"/>
                </a:ext>
              </a:extLst>
            </p:cNvPr>
            <p:cNvSpPr/>
            <p:nvPr/>
          </p:nvSpPr>
          <p:spPr>
            <a:xfrm>
              <a:off x="3772424" y="1434604"/>
              <a:ext cx="7145370" cy="5122039"/>
            </a:xfrm>
            <a:prstGeom prst="rect">
              <a:avLst/>
            </a:prstGeom>
            <a:solidFill>
              <a:srgbClr val="F9D9D3">
                <a:alpha val="38039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C5ECFD-7BE9-48E1-ACE6-03E31E22379F}"/>
                </a:ext>
              </a:extLst>
            </p:cNvPr>
            <p:cNvSpPr txBox="1"/>
            <p:nvPr/>
          </p:nvSpPr>
          <p:spPr>
            <a:xfrm>
              <a:off x="1547698" y="1954786"/>
              <a:ext cx="195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Voucher-request {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{reg-cert, agent-signed-data}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B99E60-AE56-465A-938D-B08EED265002}"/>
                </a:ext>
              </a:extLst>
            </p:cNvPr>
            <p:cNvSpPr txBox="1"/>
            <p:nvPr/>
          </p:nvSpPr>
          <p:spPr>
            <a:xfrm>
              <a:off x="1271072" y="2293164"/>
              <a:ext cx="2437219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(PVR)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agent-signed-data, …}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A3C3CA-7306-4F75-A3F5-667FAF4F9AF3}"/>
                </a:ext>
              </a:extLst>
            </p:cNvPr>
            <p:cNvCxnSpPr>
              <a:cxnSpLocks/>
            </p:cNvCxnSpPr>
            <p:nvPr/>
          </p:nvCxnSpPr>
          <p:spPr>
            <a:xfrm>
              <a:off x="3746674" y="3420380"/>
              <a:ext cx="25300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C6B079-F356-47C5-A6A6-092CD8828568}"/>
                </a:ext>
              </a:extLst>
            </p:cNvPr>
            <p:cNvSpPr txBox="1"/>
            <p:nvPr/>
          </p:nvSpPr>
          <p:spPr>
            <a:xfrm>
              <a:off x="3861796" y="3242834"/>
              <a:ext cx="2038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…}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C550DD-09B0-48C3-A4C6-613D63E69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937" y="3916755"/>
              <a:ext cx="2498776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2B197-B15C-4D30-ADFB-C39B80EA70E2}"/>
                </a:ext>
              </a:extLst>
            </p:cNvPr>
            <p:cNvSpPr txBox="1"/>
            <p:nvPr/>
          </p:nvSpPr>
          <p:spPr>
            <a:xfrm>
              <a:off x="6265165" y="2674334"/>
              <a:ext cx="1671308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voucher is own cert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2079E-E369-4666-A412-9732ED2E8A13}"/>
                </a:ext>
              </a:extLst>
            </p:cNvPr>
            <p:cNvCxnSpPr>
              <a:cxnSpLocks/>
            </p:cNvCxnSpPr>
            <p:nvPr/>
          </p:nvCxnSpPr>
          <p:spPr>
            <a:xfrm>
              <a:off x="6276712" y="3483816"/>
              <a:ext cx="458763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3FD57B-A49F-4B9C-A037-2B4465BBBF4F}"/>
                </a:ext>
              </a:extLst>
            </p:cNvPr>
            <p:cNvSpPr txBox="1"/>
            <p:nvPr/>
          </p:nvSpPr>
          <p:spPr>
            <a:xfrm>
              <a:off x="7143451" y="3313844"/>
              <a:ext cx="348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Registrar-Voucher-Request {prior-signed-voucher, …}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5A0E5F-40B2-46A3-86DA-4522ED78C36B}"/>
                </a:ext>
              </a:extLst>
            </p:cNvPr>
            <p:cNvSpPr txBox="1"/>
            <p:nvPr/>
          </p:nvSpPr>
          <p:spPr>
            <a:xfrm rot="16200000">
              <a:off x="10208966" y="2555081"/>
              <a:ext cx="24331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prior-signed-voucher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of “agent-signed-cert” and “agent-signed-data”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Issues voucher with assertion agent-proximity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095CF8-87B6-4EC7-854A-3CBCF6E7B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3753573"/>
              <a:ext cx="457851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644112-590E-412C-A09E-363D9578D889}"/>
                </a:ext>
              </a:extLst>
            </p:cNvPr>
            <p:cNvSpPr txBox="1"/>
            <p:nvPr/>
          </p:nvSpPr>
          <p:spPr>
            <a:xfrm>
              <a:off x="7342630" y="3589203"/>
              <a:ext cx="2132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D8747-433C-4BCD-B2F3-AE3C8679B4A8}"/>
                </a:ext>
              </a:extLst>
            </p:cNvPr>
            <p:cNvSpPr txBox="1"/>
            <p:nvPr/>
          </p:nvSpPr>
          <p:spPr>
            <a:xfrm>
              <a:off x="3629349" y="3740264"/>
              <a:ext cx="2822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{LDevID(Reg), assertion, …},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7D4ECE-4ADD-433D-8B55-6F2E8B559B6F}"/>
                </a:ext>
              </a:extLst>
            </p:cNvPr>
            <p:cNvSpPr txBox="1"/>
            <p:nvPr/>
          </p:nvSpPr>
          <p:spPr>
            <a:xfrm>
              <a:off x="1290074" y="6393283"/>
              <a:ext cx="2315454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Basement no connectivity to backend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CB3809-A56F-4B1B-A018-72CE56FE9A03}"/>
                </a:ext>
              </a:extLst>
            </p:cNvPr>
            <p:cNvGrpSpPr/>
            <p:nvPr/>
          </p:nvGrpSpPr>
          <p:grpSpPr>
            <a:xfrm>
              <a:off x="3543513" y="4544037"/>
              <a:ext cx="561923" cy="417568"/>
              <a:chOff x="2472977" y="5570084"/>
              <a:chExt cx="562216" cy="417785"/>
            </a:xfrm>
          </p:grpSpPr>
          <p:pic>
            <p:nvPicPr>
              <p:cNvPr id="25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7F7F9104-3C95-41AE-9864-FB4EFFB73A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22095" y="5570084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D058ECF-D24A-4C1E-95D8-FBFF4A7E1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880" y="5739892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11FDB2E-BBEE-4E2F-9988-E4B4E30B3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977" y="5705030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91CC81-1713-4D58-AED4-C9A7DC918E3F}"/>
                </a:ext>
              </a:extLst>
            </p:cNvPr>
            <p:cNvSpPr/>
            <p:nvPr/>
          </p:nvSpPr>
          <p:spPr>
            <a:xfrm>
              <a:off x="800736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Pledge (callee)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659AD-F2A6-49BA-BF68-EF0C363132DE}"/>
                </a:ext>
              </a:extLst>
            </p:cNvPr>
            <p:cNvSpPr/>
            <p:nvPr/>
          </p:nvSpPr>
          <p:spPr>
            <a:xfrm>
              <a:off x="3281547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Registrar-Agent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67D65A-4C74-495A-A7AD-5F601CBDF0C5}"/>
                </a:ext>
              </a:extLst>
            </p:cNvPr>
            <p:cNvSpPr/>
            <p:nvPr/>
          </p:nvSpPr>
          <p:spPr>
            <a:xfrm>
              <a:off x="5475088" y="1193789"/>
              <a:ext cx="1467279" cy="55132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Domain Registrar</a:t>
              </a:r>
            </a:p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52B28-DA6F-438F-B877-B4D156649601}"/>
                </a:ext>
              </a:extLst>
            </p:cNvPr>
            <p:cNvSpPr/>
            <p:nvPr/>
          </p:nvSpPr>
          <p:spPr>
            <a:xfrm>
              <a:off x="8165238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Domain</a:t>
              </a:r>
              <a:b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</a:b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CA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1C7591-89E6-48F2-B1A1-ABD8D6497912}"/>
                </a:ext>
              </a:extLst>
            </p:cNvPr>
            <p:cNvSpPr/>
            <p:nvPr/>
          </p:nvSpPr>
          <p:spPr>
            <a:xfrm>
              <a:off x="10328641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MASA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69EC841-587A-4289-9B05-8959031B3BDF}"/>
                </a:ext>
              </a:extLst>
            </p:cNvPr>
            <p:cNvGrpSpPr/>
            <p:nvPr/>
          </p:nvGrpSpPr>
          <p:grpSpPr>
            <a:xfrm>
              <a:off x="1338279" y="2126538"/>
              <a:ext cx="2425123" cy="870890"/>
              <a:chOff x="1424132" y="2724551"/>
              <a:chExt cx="1773071" cy="87134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955FAE-885E-4E0C-9B56-F29C6060F882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>
                <a:off x="1470693" y="3051915"/>
                <a:ext cx="1686217" cy="8626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01741-F69B-42D2-9CFD-768DD105A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2724551"/>
                <a:ext cx="176084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A4B88B4-F9C7-4D4A-9557-8B279B428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693" y="3595895"/>
                <a:ext cx="1695223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9BC0583-9C61-452F-99EF-C02C77F8B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3407215"/>
                <a:ext cx="177307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6C4C1-3DE2-4D8B-8F5A-CC5DA84C3B40}"/>
                </a:ext>
              </a:extLst>
            </p:cNvPr>
            <p:cNvSpPr txBox="1"/>
            <p:nvPr/>
          </p:nvSpPr>
          <p:spPr>
            <a:xfrm>
              <a:off x="1639529" y="2637095"/>
              <a:ext cx="1767512" cy="21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Enrollment-request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9B0B55-55AC-430A-A959-5D5B327A3829}"/>
                </a:ext>
              </a:extLst>
            </p:cNvPr>
            <p:cNvSpPr txBox="1"/>
            <p:nvPr/>
          </p:nvSpPr>
          <p:spPr>
            <a:xfrm>
              <a:off x="1453181" y="2836861"/>
              <a:ext cx="207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(PER)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{signature-wrapped CSR}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0CCAC0-8AEA-474D-ABAA-A780FBA30AB6}"/>
                </a:ext>
              </a:extLst>
            </p:cNvPr>
            <p:cNvSpPr txBox="1"/>
            <p:nvPr/>
          </p:nvSpPr>
          <p:spPr>
            <a:xfrm>
              <a:off x="1223740" y="4919942"/>
              <a:ext cx="26524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…}, signed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A5229A-CB95-4251-9F64-749B83B78D7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231123"/>
              <a:ext cx="23614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D8FE52-03A0-4AC4-BF2D-BF414075F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093303"/>
              <a:ext cx="240023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F125ED-F036-4E0D-AA7D-BC7FD58B8EC2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786772"/>
              <a:ext cx="23447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2A7BE-055D-416D-BB30-780140BF2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63899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BFE004-2B9B-4EBA-AAB2-EFD5BD5C8436}"/>
                </a:ext>
              </a:extLst>
            </p:cNvPr>
            <p:cNvSpPr txBox="1"/>
            <p:nvPr/>
          </p:nvSpPr>
          <p:spPr>
            <a:xfrm>
              <a:off x="1357090" y="5075758"/>
              <a:ext cx="224843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Voucher-status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673F75-7CA3-4B1E-87BA-71D01BBD50AB}"/>
                </a:ext>
              </a:extLst>
            </p:cNvPr>
            <p:cNvSpPr txBox="1"/>
            <p:nvPr/>
          </p:nvSpPr>
          <p:spPr>
            <a:xfrm>
              <a:off x="1357090" y="547726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{LDevID cert}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7E9DB3-17EE-418F-BC45-4802483B139A}"/>
                </a:ext>
              </a:extLst>
            </p:cNvPr>
            <p:cNvSpPr txBox="1"/>
            <p:nvPr/>
          </p:nvSpPr>
          <p:spPr>
            <a:xfrm>
              <a:off x="1465312" y="5612444"/>
              <a:ext cx="2140215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Enrollment-status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88DEAF-D36A-4441-98E3-C2E44D52115E}"/>
                </a:ext>
              </a:extLst>
            </p:cNvPr>
            <p:cNvSpPr txBox="1"/>
            <p:nvPr/>
          </p:nvSpPr>
          <p:spPr>
            <a:xfrm>
              <a:off x="3941179" y="3889600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(CSR)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18E6BE2-C928-4704-8829-305DC0DBE93B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059031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836F5C-7559-43F0-84A8-2907B5625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165" y="1739629"/>
              <a:ext cx="5774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5B144C-CC39-4274-BB99-D3A135949C3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200" y="1739629"/>
              <a:ext cx="40009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DCAA8E3-FA71-4D18-94EC-2AF58FA2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202317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DBAC1F-DFB8-4DF4-8B5F-E72B9A67BE53}"/>
                </a:ext>
              </a:extLst>
            </p:cNvPr>
            <p:cNvSpPr txBox="1"/>
            <p:nvPr/>
          </p:nvSpPr>
          <p:spPr>
            <a:xfrm>
              <a:off x="3913904" y="4037842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(LDevID cert)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406AE4-36C7-4305-A980-15E633A585FF}"/>
                </a:ext>
              </a:extLst>
            </p:cNvPr>
            <p:cNvSpPr txBox="1"/>
            <p:nvPr/>
          </p:nvSpPr>
          <p:spPr>
            <a:xfrm>
              <a:off x="1695106" y="1219271"/>
              <a:ext cx="1302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Manufacturer trust anchor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AC8C1A-A0D1-492A-986F-C297DBC448C7}"/>
                </a:ext>
              </a:extLst>
            </p:cNvPr>
            <p:cNvSpPr txBox="1"/>
            <p:nvPr/>
          </p:nvSpPr>
          <p:spPr>
            <a:xfrm>
              <a:off x="4150371" y="1219272"/>
              <a:ext cx="1569979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RegAgt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Cert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FF833A-7AF0-460C-8239-C319507444A9}"/>
                </a:ext>
              </a:extLst>
            </p:cNvPr>
            <p:cNvSpPr txBox="1"/>
            <p:nvPr/>
          </p:nvSpPr>
          <p:spPr>
            <a:xfrm>
              <a:off x="6912082" y="1228343"/>
              <a:ext cx="1216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 Cert CA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EE693-17B6-4FAC-B2D4-936A838A03AA}"/>
                </a:ext>
              </a:extLst>
            </p:cNvPr>
            <p:cNvSpPr txBox="1"/>
            <p:nvPr/>
          </p:nvSpPr>
          <p:spPr>
            <a:xfrm>
              <a:off x="9066691" y="1219271"/>
              <a:ext cx="1210655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Domain CA credentials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2FEFC0-6241-4461-B343-ABA55E0B7B77}"/>
                </a:ext>
              </a:extLst>
            </p:cNvPr>
            <p:cNvSpPr txBox="1"/>
            <p:nvPr/>
          </p:nvSpPr>
          <p:spPr>
            <a:xfrm>
              <a:off x="11216702" y="1219271"/>
              <a:ext cx="978298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MASA credentials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AC1C42E-9172-4E8D-8B1C-34F193C0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300" y="2218706"/>
              <a:ext cx="582089" cy="55346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719D38-142F-4284-A058-2E729928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5715" y="3072706"/>
              <a:ext cx="639817" cy="533181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CEC34D-CFC2-47C2-A6A8-3A98240436EC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050793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726F52-F4E4-4C09-A339-43CECF4DB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202317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EC46F5-3F8B-49BD-A200-1886259FEEFF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3341677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E7DD4F-5DD1-4C0B-BE7E-FB79334AA288}"/>
                </a:ext>
              </a:extLst>
            </p:cNvPr>
            <p:cNvSpPr txBox="1"/>
            <p:nvPr/>
          </p:nvSpPr>
          <p:spPr>
            <a:xfrm>
              <a:off x="17044" y="2172341"/>
              <a:ext cx="1056537" cy="70751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Step1: Collect Bootstrapping request information from pledge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2EA275-0F93-4B9D-B671-263FA3D8D8B0}"/>
                </a:ext>
              </a:extLst>
            </p:cNvPr>
            <p:cNvSpPr txBox="1"/>
            <p:nvPr/>
          </p:nvSpPr>
          <p:spPr>
            <a:xfrm>
              <a:off x="17044" y="3486127"/>
              <a:ext cx="1060149" cy="107665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Step2: Infrastructure Interaction based on BRSKI approach to collect voucher and LDevID Cert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ABEDDE-C020-4CEC-9891-85F23A2FBF90}"/>
                </a:ext>
              </a:extLst>
            </p:cNvPr>
            <p:cNvSpPr txBox="1"/>
            <p:nvPr/>
          </p:nvSpPr>
          <p:spPr>
            <a:xfrm>
              <a:off x="17044" y="5115842"/>
              <a:ext cx="1060149" cy="8309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latin typeface="Courier New"/>
                  <a:cs typeface="Courier New"/>
                </a:rPr>
                <a:t>Step3: Provisioning of voucher, CA certs, and LDevID cert to pledge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E34C46-21B9-4E93-A377-898E07309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4607604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847B477-CD57-4CCA-95EA-FA7790664B5C}"/>
                </a:ext>
              </a:extLst>
            </p:cNvPr>
            <p:cNvSpPr txBox="1"/>
            <p:nvPr/>
          </p:nvSpPr>
          <p:spPr>
            <a:xfrm>
              <a:off x="6575363" y="6412432"/>
              <a:ext cx="2376336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 floor, connectivity to backend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1042066-BD5C-4504-BB31-3E13B5CE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91887" y="4061331"/>
              <a:ext cx="310253" cy="310253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1A1B22-ACFF-4741-8EFC-6BFF8F5456E5}"/>
                </a:ext>
              </a:extLst>
            </p:cNvPr>
            <p:cNvSpPr/>
            <p:nvPr/>
          </p:nvSpPr>
          <p:spPr>
            <a:xfrm>
              <a:off x="994395" y="5440839"/>
              <a:ext cx="324701" cy="2401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78DE2CA7-7B88-4380-975C-4646A06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4396" y="5459587"/>
              <a:ext cx="310253" cy="310253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97E0EE-ED26-4980-8F93-4B18F9D47C41}"/>
                </a:ext>
              </a:extLst>
            </p:cNvPr>
            <p:cNvSpPr txBox="1"/>
            <p:nvPr/>
          </p:nvSpPr>
          <p:spPr>
            <a:xfrm>
              <a:off x="8165032" y="6126870"/>
              <a:ext cx="1159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Device audit log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FDC591F-1F7A-4F4C-9C87-5958A75BA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4205" y="6300012"/>
              <a:ext cx="4601774" cy="907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109AA72-1120-46DD-8481-8630685D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44528" y="3539239"/>
              <a:ext cx="285765" cy="59585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CED647-7C00-4277-A506-4D78F621B518}"/>
                </a:ext>
              </a:extLst>
            </p:cNvPr>
            <p:cNvCxnSpPr>
              <a:cxnSpLocks/>
            </p:cNvCxnSpPr>
            <p:nvPr/>
          </p:nvCxnSpPr>
          <p:spPr>
            <a:xfrm>
              <a:off x="1184152" y="5858656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1F34CD-BFF3-4D9B-9F8C-9934559D05AF}"/>
                </a:ext>
              </a:extLst>
            </p:cNvPr>
            <p:cNvGrpSpPr/>
            <p:nvPr/>
          </p:nvGrpSpPr>
          <p:grpSpPr>
            <a:xfrm>
              <a:off x="3447653" y="5829398"/>
              <a:ext cx="549767" cy="325632"/>
              <a:chOff x="3759232" y="3686762"/>
              <a:chExt cx="550053" cy="325802"/>
            </a:xfrm>
          </p:grpSpPr>
          <p:pic>
            <p:nvPicPr>
              <p:cNvPr id="77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5D0110EE-90C7-4207-ADD1-F6310CCCC5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4AFD743-0E35-4284-A2C9-9511246C2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AFB1442-0E2C-4CF7-92DA-15DABCFE1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A56F791-C0A6-412C-B3C1-B1D087B90959}"/>
                </a:ext>
              </a:extLst>
            </p:cNvPr>
            <p:cNvGrpSpPr/>
            <p:nvPr/>
          </p:nvGrpSpPr>
          <p:grpSpPr>
            <a:xfrm>
              <a:off x="3501866" y="2972253"/>
              <a:ext cx="549767" cy="325632"/>
              <a:chOff x="3759232" y="3686762"/>
              <a:chExt cx="550053" cy="325802"/>
            </a:xfrm>
          </p:grpSpPr>
          <p:pic>
            <p:nvPicPr>
              <p:cNvPr id="81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B857C3B2-969D-42E9-BB19-93C8F6281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13CAFB29-3E7D-4449-9230-2C08548BA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B8DE625-C19E-450F-B33D-0F3832129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E488CE-C81D-4A29-AA0D-EE9A7B2CA38D}"/>
                </a:ext>
              </a:extLst>
            </p:cNvPr>
            <p:cNvSpPr txBox="1"/>
            <p:nvPr/>
          </p:nvSpPr>
          <p:spPr>
            <a:xfrm>
              <a:off x="3712981" y="6051065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status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B9C7DA7-E1FF-4F43-BB2F-DB1BB86039FE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21538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A24BD3-1A23-4969-82CD-777684A9EEEB}"/>
                </a:ext>
              </a:extLst>
            </p:cNvPr>
            <p:cNvSpPr txBox="1"/>
            <p:nvPr/>
          </p:nvSpPr>
          <p:spPr>
            <a:xfrm>
              <a:off x="3712981" y="6236620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 status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B218DA5-5FDA-4004-A0F3-8DA6B0B879DD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4194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245065-C9CD-46B2-968B-F95933419D80}"/>
                </a:ext>
              </a:extLst>
            </p:cNvPr>
            <p:cNvSpPr txBox="1"/>
            <p:nvPr/>
          </p:nvSpPr>
          <p:spPr>
            <a:xfrm rot="16200000">
              <a:off x="-449945" y="3390915"/>
              <a:ext cx="3300981" cy="32234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913943">
                <a:defRPr sz="1799" kern="0">
                  <a:solidFill>
                    <a:prstClr val="white"/>
                  </a:solidFill>
                  <a:latin typeface="Calibri" panose="020F0502020204030204"/>
                </a:defRPr>
              </a:lvl1pPr>
            </a:lstStyle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Provisional accept of registrar certificate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9D5F6BA-001F-47B7-9CD3-44EF11CB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92" y="4693395"/>
              <a:ext cx="279647" cy="595851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CFB683-1067-F438-5039-E99746A3B186}"/>
                </a:ext>
              </a:extLst>
            </p:cNvPr>
            <p:cNvSpPr txBox="1"/>
            <p:nvPr/>
          </p:nvSpPr>
          <p:spPr>
            <a:xfrm>
              <a:off x="8996950" y="3928737"/>
              <a:ext cx="1255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ssue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operational certificate for pledge for target domain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32F506-4AF3-F94D-34CC-022A9A166CFA}"/>
                </a:ext>
              </a:extLst>
            </p:cNvPr>
            <p:cNvSpPr txBox="1"/>
            <p:nvPr/>
          </p:nvSpPr>
          <p:spPr>
            <a:xfrm>
              <a:off x="3941179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0835FFA-B3FB-9E0A-FD8D-DB99D0EAE4B7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3541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E4A8A89-6652-A441-FB04-EC8EBF977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497485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B7D26-C73E-5ADA-78BE-8413F014AD4F}"/>
                </a:ext>
              </a:extLst>
            </p:cNvPr>
            <p:cNvSpPr txBox="1"/>
            <p:nvPr/>
          </p:nvSpPr>
          <p:spPr>
            <a:xfrm>
              <a:off x="3913904" y="4333010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 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7B72A26-08BD-B214-BC2D-61161A5610B3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345961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BD1C9EB-9C96-31FF-F606-7D35C1A72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497485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64A71AD-4B93-73F9-AD0C-81653FF1B3A1}"/>
                </a:ext>
              </a:extLst>
            </p:cNvPr>
            <p:cNvSpPr txBox="1"/>
            <p:nvPr/>
          </p:nvSpPr>
          <p:spPr>
            <a:xfrm>
              <a:off x="6453103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67CA03-4CF9-9799-2749-E1DB0793B634}"/>
                </a:ext>
              </a:extLst>
            </p:cNvPr>
            <p:cNvSpPr txBox="1"/>
            <p:nvPr/>
          </p:nvSpPr>
          <p:spPr>
            <a:xfrm>
              <a:off x="6453103" y="4332941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61307E3-C188-84D2-E814-2A8B798A4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41568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7CF01BC-E65A-B6A4-29FF-5B867C81EC7F}"/>
                </a:ext>
              </a:extLst>
            </p:cNvPr>
            <p:cNvSpPr txBox="1"/>
            <p:nvPr/>
          </p:nvSpPr>
          <p:spPr>
            <a:xfrm>
              <a:off x="1357090" y="525395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Certificates, signed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5CD6C532085F8449DFAA9E5E2A73509" ma:contentTypeVersion="22" ma:contentTypeDescription="Ein neues Dokument erstellen." ma:contentTypeScope="" ma:versionID="79025ec143ee1b8f4e002a25dcc445cd">
  <xsd:schema xmlns:xsd="http://www.w3.org/2001/XMLSchema" xmlns:xs="http://www.w3.org/2001/XMLSchema" xmlns:p="http://schemas.microsoft.com/office/2006/metadata/properties" xmlns:ns1="http://schemas.microsoft.com/sharepoint/v3" xmlns:ns2="ce079751-a51b-4a27-9376-edf93eae18d5" xmlns:ns3="a9de424c-86b2-47ed-8d4e-0a9b7010e669" xmlns:ns4="56810815-8df0-4f10-8da7-34164765fbe3" targetNamespace="http://schemas.microsoft.com/office/2006/metadata/properties" ma:root="true" ma:fieldsID="a349604d5808155358041a2fa3bfdc5c" ns1:_="" ns2:_="" ns3:_="" ns4:_="">
    <xsd:import namespace="http://schemas.microsoft.com/sharepoint/v3"/>
    <xsd:import namespace="ce079751-a51b-4a27-9376-edf93eae18d5"/>
    <xsd:import namespace="a9de424c-86b2-47ed-8d4e-0a9b7010e669"/>
    <xsd:import namespace="56810815-8df0-4f10-8da7-34164765fb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4:TaxCatchAll" minOccurs="0"/>
                <xsd:element ref="ns3:lcf76f155ced4ddcb4097134ff3c332f" minOccurs="0"/>
                <xsd:element ref="ns1:_ip_UnifiedCompliancePolicyProperties" minOccurs="0"/>
                <xsd:element ref="ns1:_ip_UnifiedCompliancePolicyUIAc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79751-a51b-4a27-9376-edf93eae18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e424c-86b2-47ed-8d4e-0a9b7010e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Bildmarkierungen" ma:readOnly="false" ma:fieldId="{5cf76f15-5ced-4ddc-b409-7134ff3c332f}" ma:taxonomyMulti="true" ma:sspId="e63edab7-d5f1-4c02-989a-0e8ed7c6c3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10815-8df0-4f10-8da7-34164765fbe3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015a078-2538-49e9-8176-d5282097e92f}" ma:internalName="TaxCatchAll" ma:showField="CatchAllData" ma:web="ce079751-a51b-4a27-9376-edf93eae18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56810815-8df0-4f10-8da7-34164765fbe3" xsi:nil="true"/>
    <_ip_UnifiedCompliancePolicyProperties xmlns="http://schemas.microsoft.com/sharepoint/v3" xsi:nil="true"/>
    <lcf76f155ced4ddcb4097134ff3c332f xmlns="a9de424c-86b2-47ed-8d4e-0a9b7010e66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D4F657C-2D71-40B5-9B4F-EEE28F4C1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e079751-a51b-4a27-9376-edf93eae18d5"/>
    <ds:schemaRef ds:uri="a9de424c-86b2-47ed-8d4e-0a9b7010e669"/>
    <ds:schemaRef ds:uri="56810815-8df0-4f10-8da7-34164765fb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4FD0D5-2F45-43E0-BE44-54B1E275E4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A0114C-CA0B-42DA-9E9D-9562C5DE829E}">
  <ds:schemaRefs>
    <ds:schemaRef ds:uri="ce079751-a51b-4a27-9376-edf93eae18d5"/>
    <ds:schemaRef ds:uri="http://purl.org/dc/dcmitype/"/>
    <ds:schemaRef ds:uri="a9de424c-86b2-47ed-8d4e-0a9b7010e669"/>
    <ds:schemaRef ds:uri="http://schemas.microsoft.com/office/infopath/2007/PartnerControls"/>
    <ds:schemaRef ds:uri="http://www.w3.org/XML/1998/namespace"/>
    <ds:schemaRef ds:uri="http://purl.org/dc/terms/"/>
    <ds:schemaRef ds:uri="http://schemas.microsoft.com/sharepoint/v3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56810815-8df0-4f10-8da7-34164765fbe3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6f75f480-7803-4ee9-bb54-84d0635fdbe7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1242</Words>
  <Characters>0</Characters>
  <Application>Microsoft Office PowerPoint</Application>
  <DocSecurity>0</DocSecurity>
  <PresentationFormat>Widescreen</PresentationFormat>
  <Lines>0</Lines>
  <Paragraphs>128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Noto Sans</vt:lpstr>
      <vt:lpstr>Wingdings</vt:lpstr>
      <vt:lpstr>Office Theme</vt:lpstr>
      <vt:lpstr>Update on BRSKI with Pledge in Responder Mode  (BRSKI-PRM)</vt:lpstr>
      <vt:lpstr>BRSKI-PRM History of main changes 12 13</vt:lpstr>
      <vt:lpstr>BRSKI-PRM History of main changes 13 14</vt:lpstr>
      <vt:lpstr>BRSKI-PRM  Status &amp; Next Steps</vt:lpstr>
      <vt:lpstr>Food for thoughts: To be discussed in Design Team  (not BRSKI-PRM specific) </vt:lpstr>
      <vt:lpstr>Backup: BRSKI-PRM – Abstract Protocol Overview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Fries, Steffen (T CST)</cp:lastModifiedBy>
  <cp:revision>390</cp:revision>
  <dcterms:modified xsi:type="dcterms:W3CDTF">2024-07-22T06:33:39Z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2023-10-25T14:36:14Z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  <property fmtid="{D5CDD505-2E9C-101B-9397-08002B2CF9AE}" pid="12" name="ContentTypeId">
    <vt:lpwstr>0x01010035CD6C532085F8449DFAA9E5E2A73509</vt:lpwstr>
  </property>
</Properties>
</file>