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
  </p:notesMasterIdLst>
  <p:sldIdLst>
    <p:sldId id="310" r:id="rId2"/>
    <p:sldId id="285" r:id="rId3"/>
    <p:sldId id="309" r:id="rId4"/>
    <p:sldId id="318" r:id="rId5"/>
    <p:sldId id="31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ckhaus, Hendrik (CT RDA CST SEA-DE)" initials="BH(RCS" lastIdx="7" clrIdx="0">
    <p:extLst>
      <p:ext uri="{19B8F6BF-5375-455C-9EA6-DF929625EA0E}">
        <p15:presenceInfo xmlns:p15="http://schemas.microsoft.com/office/powerpoint/2012/main" userId="S::hendrik.brockhaus@siemens.com::f1e0bebd-314c-47da-b99d-4360ed40ca6f" providerId="AD"/>
      </p:ext>
    </p:extLst>
  </p:cmAuthor>
  <p:cmAuthor id="2" name="Werner, Thomas (T RDA CST SEA-DE)" initials="WT(RCS" lastIdx="9" clrIdx="1">
    <p:extLst>
      <p:ext uri="{19B8F6BF-5375-455C-9EA6-DF929625EA0E}">
        <p15:presenceInfo xmlns:p15="http://schemas.microsoft.com/office/powerpoint/2012/main" userId="S::thomas-werner@siemens.com::ed58e375-8b61-4f81-b7fb-5ecac9cc7b9e" providerId="AD"/>
      </p:ext>
    </p:extLst>
  </p:cmAuthor>
  <p:cmAuthor id="3" name="Fries, Steffen (T RDA CST)" initials="FS(RC" lastIdx="4" clrIdx="2">
    <p:extLst>
      <p:ext uri="{19B8F6BF-5375-455C-9EA6-DF929625EA0E}">
        <p15:presenceInfo xmlns:p15="http://schemas.microsoft.com/office/powerpoint/2012/main" userId="S::steffen.fries@siemens.com::2c01e50f-f01d-49c1-bca8-a6b63bdf4e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9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1263" autoAdjust="0"/>
  </p:normalViewPr>
  <p:slideViewPr>
    <p:cSldViewPr snapToGrid="0" snapToObjects="1">
      <p:cViewPr varScale="1">
        <p:scale>
          <a:sx n="116" d="100"/>
          <a:sy n="116" d="100"/>
        </p:scale>
        <p:origin x="138" y="246"/>
      </p:cViewPr>
      <p:guideLst/>
    </p:cSldViewPr>
  </p:slideViewPr>
  <p:notesTextViewPr>
    <p:cViewPr>
      <p:scale>
        <a:sx n="1" d="1"/>
        <a:sy n="1" d="1"/>
      </p:scale>
      <p:origin x="0" y="0"/>
    </p:cViewPr>
  </p:notesTextViewPr>
  <p:sorterViewPr>
    <p:cViewPr varScale="1">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5B5E8-CA78-4A82-83A0-867EF5A818AE}"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392E-C4EF-4AC5-9CF0-E17168E17BBE}" type="slidenum">
              <a:rPr lang="en-US" smtClean="0"/>
              <a:t>‹#›</a:t>
            </a:fld>
            <a:endParaRPr lang="en-US"/>
          </a:p>
        </p:txBody>
      </p:sp>
    </p:spTree>
    <p:extLst>
      <p:ext uri="{BB962C8B-B14F-4D97-AF65-F5344CB8AC3E}">
        <p14:creationId xmlns:p14="http://schemas.microsoft.com/office/powerpoint/2010/main" val="321486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2</a:t>
            </a:fld>
            <a:endParaRPr lang="en-US"/>
          </a:p>
        </p:txBody>
      </p:sp>
    </p:spTree>
    <p:extLst>
      <p:ext uri="{BB962C8B-B14F-4D97-AF65-F5344CB8AC3E}">
        <p14:creationId xmlns:p14="http://schemas.microsoft.com/office/powerpoint/2010/main" val="192621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3</a:t>
            </a:fld>
            <a:endParaRPr lang="en-US"/>
          </a:p>
        </p:txBody>
      </p:sp>
    </p:spTree>
    <p:extLst>
      <p:ext uri="{BB962C8B-B14F-4D97-AF65-F5344CB8AC3E}">
        <p14:creationId xmlns:p14="http://schemas.microsoft.com/office/powerpoint/2010/main" val="302343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4</a:t>
            </a:fld>
            <a:endParaRPr lang="en-US"/>
          </a:p>
        </p:txBody>
      </p:sp>
    </p:spTree>
    <p:extLst>
      <p:ext uri="{BB962C8B-B14F-4D97-AF65-F5344CB8AC3E}">
        <p14:creationId xmlns:p14="http://schemas.microsoft.com/office/powerpoint/2010/main" val="22142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5</a:t>
            </a:fld>
            <a:endParaRPr lang="en-US"/>
          </a:p>
        </p:txBody>
      </p:sp>
    </p:spTree>
    <p:extLst>
      <p:ext uri="{BB962C8B-B14F-4D97-AF65-F5344CB8AC3E}">
        <p14:creationId xmlns:p14="http://schemas.microsoft.com/office/powerpoint/2010/main" val="49071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0AF-99B7-4D14-A0C5-E8A5EED3C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5ABDF-D925-41B2-BBC4-D511A029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57D1-E6A1-49A2-A5B7-E258D958CFB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dirty="0"/>
          </a:p>
        </p:txBody>
      </p:sp>
      <p:sp>
        <p:nvSpPr>
          <p:cNvPr id="5" name="Footer Placeholder 4">
            <a:extLst>
              <a:ext uri="{FF2B5EF4-FFF2-40B4-BE49-F238E27FC236}">
                <a16:creationId xmlns:a16="http://schemas.microsoft.com/office/drawing/2014/main" id="{A2D925BD-4FC4-4F43-8CD0-8339EB25EC31}"/>
              </a:ext>
            </a:extLst>
          </p:cNvPr>
          <p:cNvSpPr>
            <a:spLocks noGrp="1"/>
          </p:cNvSpPr>
          <p:nvPr>
            <p:ph type="ftr" sz="quarter" idx="11"/>
          </p:nvPr>
        </p:nvSpPr>
        <p:spPr/>
        <p:txBody>
          <a:bodyPr/>
          <a:lstStyle/>
          <a:p>
            <a:r>
              <a:rPr lang="de-DE" dirty="0"/>
              <a:t>Steffen Fries</a:t>
            </a:r>
            <a:endParaRPr lang="en-US" dirty="0"/>
          </a:p>
        </p:txBody>
      </p:sp>
      <p:sp>
        <p:nvSpPr>
          <p:cNvPr id="6" name="Slide Number Placeholder 5">
            <a:extLst>
              <a:ext uri="{FF2B5EF4-FFF2-40B4-BE49-F238E27FC236}">
                <a16:creationId xmlns:a16="http://schemas.microsoft.com/office/drawing/2014/main" id="{BF222732-C1CA-4623-AAC2-69C7EA94F8A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0916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8CD1-0366-4D84-B540-4D570CA93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53A25-E23C-4217-A402-299B301577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5CC1A-B53B-4601-A08E-92E4CD1EAFB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5" name="Footer Placeholder 4">
            <a:extLst>
              <a:ext uri="{FF2B5EF4-FFF2-40B4-BE49-F238E27FC236}">
                <a16:creationId xmlns:a16="http://schemas.microsoft.com/office/drawing/2014/main" id="{0B2D6D17-0B09-4BAA-8F9E-7219B3C21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DDB1-67DF-427B-B881-50D1E9F1FC1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320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15ACC-C3CD-4CA6-A8D0-0C5ECAB3D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3DCBF-F080-4BA3-A2F6-19FFDA7458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40C59-3F4C-4F85-BC47-386A5098B726}"/>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5" name="Footer Placeholder 4">
            <a:extLst>
              <a:ext uri="{FF2B5EF4-FFF2-40B4-BE49-F238E27FC236}">
                <a16:creationId xmlns:a16="http://schemas.microsoft.com/office/drawing/2014/main" id="{67C07834-57D3-40E8-A0DA-A28E703E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F9AD9-DC37-4B8D-8E9B-55D221E611C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35493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829C-A855-44D1-829C-031F5EC1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69E34-F1CD-434C-8565-079C8E8206FB}"/>
              </a:ext>
            </a:extLst>
          </p:cNvPr>
          <p:cNvSpPr>
            <a:spLocks noGrp="1"/>
          </p:cNvSpPr>
          <p:nvPr>
            <p:ph idx="1"/>
          </p:nvPr>
        </p:nvSpPr>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73ECA3AE-4B10-468A-814A-2FBA610D404F}"/>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5" name="Footer Placeholder 4">
            <a:extLst>
              <a:ext uri="{FF2B5EF4-FFF2-40B4-BE49-F238E27FC236}">
                <a16:creationId xmlns:a16="http://schemas.microsoft.com/office/drawing/2014/main" id="{0EC38BD5-68EE-495B-9DB0-E3604D6CA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B771-1B38-4BE7-8EBF-B73283F8E5E5}"/>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8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AAA8-ED64-4BED-B9C4-13D3C6EF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9C2BC-4715-4D72-887E-0A4C85480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0DE08-C29C-49BE-AB68-FA66703EB35F}"/>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5" name="Footer Placeholder 4">
            <a:extLst>
              <a:ext uri="{FF2B5EF4-FFF2-40B4-BE49-F238E27FC236}">
                <a16:creationId xmlns:a16="http://schemas.microsoft.com/office/drawing/2014/main" id="{F47FADC4-8C28-4373-A14F-C3FE4666E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590C-8242-4591-B8DE-843C9E428BE2}"/>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6656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130-ABE4-4989-9E73-8F5B1A51E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D5F2D-5BF2-4700-BB47-C669148B1B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00AE1-F0B4-4F9A-B46E-0C6E26386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9F45D-CED9-4C31-9EC7-F79D53E7D67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6" name="Footer Placeholder 5">
            <a:extLst>
              <a:ext uri="{FF2B5EF4-FFF2-40B4-BE49-F238E27FC236}">
                <a16:creationId xmlns:a16="http://schemas.microsoft.com/office/drawing/2014/main" id="{468DCFCF-0184-499D-B244-D145986DB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215C-391D-4B5C-A8AD-4A8F87080E89}"/>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6695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7405-2525-49AD-9AAD-C2B235D22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91F39-3B27-49E2-8B28-E142F72FE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E74FB-F182-471C-B7FC-52F1A1D14C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6F4A7-46F7-47F0-A7F8-0777C729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CF483-FE96-4239-A09E-B319D17295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5A9FA-BAD5-49F0-A117-6B7CA3B4024B}"/>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8" name="Footer Placeholder 7">
            <a:extLst>
              <a:ext uri="{FF2B5EF4-FFF2-40B4-BE49-F238E27FC236}">
                <a16:creationId xmlns:a16="http://schemas.microsoft.com/office/drawing/2014/main" id="{710DEB67-E8E1-4AAE-98C4-79029B65D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DD278-59A5-46FF-8CF5-6542CC5C8449}"/>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4715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653-7737-4A76-A5A0-7AF3A582D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724E3-7018-4AC5-A6F1-542DDEDD6C0D}"/>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4" name="Footer Placeholder 3">
            <a:extLst>
              <a:ext uri="{FF2B5EF4-FFF2-40B4-BE49-F238E27FC236}">
                <a16:creationId xmlns:a16="http://schemas.microsoft.com/office/drawing/2014/main" id="{B6C14CB8-E1B8-42F3-B7E5-39950CD5A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0CE51-AC3E-4958-8812-E02E893328D8}"/>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51926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31964-EEA7-452B-97AE-2FDC1C335E29}"/>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3" name="Footer Placeholder 2">
            <a:extLst>
              <a:ext uri="{FF2B5EF4-FFF2-40B4-BE49-F238E27FC236}">
                <a16:creationId xmlns:a16="http://schemas.microsoft.com/office/drawing/2014/main" id="{06B53DB8-5F80-4A74-9229-B9835F33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F9682-EE2A-4EA4-A2FA-EC1491DEF233}"/>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6412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01A-74FC-45C5-B8E9-A485CA9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7E98A-CE2D-4F9E-822A-A02657830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FAC69-6C7B-4605-BA21-45787CCDA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DAAB1-7EA6-42A7-BD4A-C344DB7D3E08}"/>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6" name="Footer Placeholder 5">
            <a:extLst>
              <a:ext uri="{FF2B5EF4-FFF2-40B4-BE49-F238E27FC236}">
                <a16:creationId xmlns:a16="http://schemas.microsoft.com/office/drawing/2014/main" id="{B74389E6-114C-4E5E-9ED9-26056C7A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F3FA-9C57-4EF2-BF03-1DC18724B208}"/>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9303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F246-B9F6-4580-8508-25BCD8A6C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BD15B-7099-4E35-B1B3-8427CCE5E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FE57F1-2CBD-4E83-8183-AA7BD2312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4FFDD-CC3E-4CEF-83C3-1A794D939064}"/>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11/3/2022</a:t>
            </a:fld>
            <a:endParaRPr lang="en-US"/>
          </a:p>
        </p:txBody>
      </p:sp>
      <p:sp>
        <p:nvSpPr>
          <p:cNvPr id="6" name="Footer Placeholder 5">
            <a:extLst>
              <a:ext uri="{FF2B5EF4-FFF2-40B4-BE49-F238E27FC236}">
                <a16:creationId xmlns:a16="http://schemas.microsoft.com/office/drawing/2014/main" id="{F56A2AAF-8A22-423C-9F9A-8CE301192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7E271-9AD9-44D4-ADBC-8E22F19F3DDA}"/>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0651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E8A-5488-45A8-9C36-07236DBB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47BB4-A4A1-4C36-AF2C-A4F24865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6F055CC8-4168-46B7-AFAD-6EC17D258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Date Placeholder 3">
            <a:extLst>
              <a:ext uri="{FF2B5EF4-FFF2-40B4-BE49-F238E27FC236}">
                <a16:creationId xmlns:a16="http://schemas.microsoft.com/office/drawing/2014/main" id="{AD6DF288-0FB8-4608-805B-7B8612A32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92E63-5F21-4F54-A864-D84D9F273FCA}" type="datetimeFigureOut">
              <a:rPr lang="en-US" smtClean="0"/>
              <a:t>11/3/2022</a:t>
            </a:fld>
            <a:endParaRPr lang="en-US"/>
          </a:p>
        </p:txBody>
      </p:sp>
      <p:sp>
        <p:nvSpPr>
          <p:cNvPr id="8" name="Slide Number Placeholder 5">
            <a:extLst>
              <a:ext uri="{FF2B5EF4-FFF2-40B4-BE49-F238E27FC236}">
                <a16:creationId xmlns:a16="http://schemas.microsoft.com/office/drawing/2014/main" id="{005A9446-F85D-4DCB-B504-663C1012B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F53CC-0028-4916-8B93-0EBFFB2C7AAD}" type="slidenum">
              <a:rPr lang="en-US" smtClean="0"/>
              <a:t>‹#›</a:t>
            </a:fld>
            <a:endParaRPr lang="en-US"/>
          </a:p>
        </p:txBody>
      </p:sp>
    </p:spTree>
    <p:extLst>
      <p:ext uri="{BB962C8B-B14F-4D97-AF65-F5344CB8AC3E}">
        <p14:creationId xmlns:p14="http://schemas.microsoft.com/office/powerpoint/2010/main" val="331154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ima-wg/anima-brski-prm" TargetMode="External"/><Relationship Id="rId2" Type="http://schemas.openxmlformats.org/officeDocument/2006/relationships/hyperlink" Target="https://datatracker.ietf.org/doc/draft-ietf-anima-brski-pr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FF3-F851-4DD8-A5A4-FEBB01E1551B}"/>
              </a:ext>
            </a:extLst>
          </p:cNvPr>
          <p:cNvSpPr>
            <a:spLocks noGrp="1"/>
          </p:cNvSpPr>
          <p:nvPr>
            <p:ph type="ctrTitle"/>
          </p:nvPr>
        </p:nvSpPr>
        <p:spPr>
          <a:xfrm>
            <a:off x="220133" y="770666"/>
            <a:ext cx="11684000" cy="1589076"/>
          </a:xfrm>
        </p:spPr>
        <p:txBody>
          <a:bodyPr>
            <a:normAutofit/>
          </a:bodyPr>
          <a:lstStyle/>
          <a:p>
            <a:pPr>
              <a:lnSpc>
                <a:spcPct val="110000"/>
              </a:lnSpc>
            </a:pPr>
            <a:r>
              <a:rPr lang="en-US" sz="4400">
                <a:latin typeface="+mj-lt"/>
                <a:ea typeface="+mj-ea"/>
                <a:cs typeface="+mj-cs"/>
              </a:rPr>
              <a:t>Update on BRSKI </a:t>
            </a:r>
            <a:r>
              <a:rPr lang="en-US" sz="4400" dirty="0">
                <a:latin typeface="+mj-lt"/>
                <a:ea typeface="+mj-ea"/>
                <a:cs typeface="+mj-cs"/>
              </a:rPr>
              <a:t>with Pledge in Responder Mode </a:t>
            </a:r>
            <a:br>
              <a:rPr lang="en-US" sz="4400" dirty="0">
                <a:latin typeface="+mj-lt"/>
                <a:ea typeface="+mj-ea"/>
                <a:cs typeface="+mj-cs"/>
              </a:rPr>
            </a:br>
            <a:r>
              <a:rPr lang="en-US" sz="4400" dirty="0">
                <a:latin typeface="+mj-lt"/>
                <a:ea typeface="+mj-ea"/>
                <a:cs typeface="+mj-cs"/>
              </a:rPr>
              <a:t>(BRSKI-PRM)</a:t>
            </a:r>
          </a:p>
        </p:txBody>
      </p:sp>
      <p:sp>
        <p:nvSpPr>
          <p:cNvPr id="3" name="Subtitle 2">
            <a:extLst>
              <a:ext uri="{FF2B5EF4-FFF2-40B4-BE49-F238E27FC236}">
                <a16:creationId xmlns:a16="http://schemas.microsoft.com/office/drawing/2014/main" id="{EAD993CE-AB6B-47CD-9FD0-864FCC9994EA}"/>
              </a:ext>
            </a:extLst>
          </p:cNvPr>
          <p:cNvSpPr>
            <a:spLocks noGrp="1"/>
          </p:cNvSpPr>
          <p:nvPr>
            <p:ph type="subTitle" idx="1"/>
          </p:nvPr>
        </p:nvSpPr>
        <p:spPr>
          <a:xfrm>
            <a:off x="432619" y="2359742"/>
            <a:ext cx="11471514" cy="4159045"/>
          </a:xfrm>
        </p:spPr>
        <p:txBody>
          <a:bodyPr>
            <a:normAutofit/>
          </a:bodyPr>
          <a:lstStyle/>
          <a:p>
            <a:endParaRPr lang="en-US" dirty="0"/>
          </a:p>
          <a:p>
            <a:endParaRPr lang="en-US" dirty="0"/>
          </a:p>
          <a:p>
            <a:r>
              <a:rPr lang="en-US" b="1" dirty="0">
                <a:hlinkClick r:id="rId2"/>
              </a:rPr>
              <a:t>draft-ietf-anima-brski-prm-</a:t>
            </a:r>
            <a:r>
              <a:rPr lang="en-US" b="1" dirty="0"/>
              <a:t>05</a:t>
            </a:r>
          </a:p>
          <a:p>
            <a:r>
              <a:rPr lang="en-US" sz="2400" b="0" strike="noStrike" spc="-1" dirty="0">
                <a:solidFill>
                  <a:srgbClr val="000000"/>
                </a:solidFill>
                <a:latin typeface="Calibri"/>
                <a:ea typeface="DejaVu Sans"/>
              </a:rPr>
              <a:t>Repo URL: </a:t>
            </a:r>
            <a:r>
              <a:rPr lang="en-US" sz="2400" b="0" strike="noStrike" spc="-1" dirty="0">
                <a:solidFill>
                  <a:srgbClr val="000000"/>
                </a:solidFill>
                <a:latin typeface="Calibri"/>
                <a:ea typeface="DejaVu Sans"/>
                <a:hlinkClick r:id="rId3"/>
              </a:rPr>
              <a:t>https://github.com/anima-wg/anima-brski-prm</a:t>
            </a:r>
            <a:r>
              <a:rPr lang="en-US" sz="2400" b="0" strike="noStrike" spc="-1" dirty="0">
                <a:solidFill>
                  <a:srgbClr val="000000"/>
                </a:solidFill>
                <a:latin typeface="Calibri"/>
                <a:ea typeface="DejaVu Sans"/>
              </a:rPr>
              <a:t> </a:t>
            </a:r>
          </a:p>
          <a:p>
            <a:endParaRPr lang="en-US" dirty="0"/>
          </a:p>
          <a:p>
            <a:r>
              <a:rPr lang="en-US" dirty="0"/>
              <a:t>Steffen Fries, Thomas Werner, Elliot Lear, Michael Richardson</a:t>
            </a:r>
          </a:p>
          <a:p>
            <a:endParaRPr lang="en-US" dirty="0"/>
          </a:p>
          <a:p>
            <a:r>
              <a:rPr lang="en-US" dirty="0"/>
              <a:t>IETF 115 – ANIMA Working Group</a:t>
            </a:r>
          </a:p>
          <a:p>
            <a:endParaRPr lang="en-US" dirty="0"/>
          </a:p>
        </p:txBody>
      </p:sp>
    </p:spTree>
    <p:extLst>
      <p:ext uri="{BB962C8B-B14F-4D97-AF65-F5344CB8AC3E}">
        <p14:creationId xmlns:p14="http://schemas.microsoft.com/office/powerpoint/2010/main" val="115998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 Abstract Protocol Overview</a:t>
            </a:r>
            <a:br>
              <a:rPr lang="en-US" sz="3600" dirty="0"/>
            </a:br>
            <a:endParaRPr lang="en-US" sz="3600" dirty="0"/>
          </a:p>
        </p:txBody>
      </p:sp>
      <p:sp>
        <p:nvSpPr>
          <p:cNvPr id="5" name="Slide Number Placeholder 5">
            <a:extLst>
              <a:ext uri="{FF2B5EF4-FFF2-40B4-BE49-F238E27FC236}">
                <a16:creationId xmlns:a16="http://schemas.microsoft.com/office/drawing/2014/main" id="{1881EAE9-7681-4485-81EC-EAB026A81A3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2</a:t>
            </a:fld>
            <a:endParaRPr lang="en-US" dirty="0"/>
          </a:p>
        </p:txBody>
      </p:sp>
      <p:grpSp>
        <p:nvGrpSpPr>
          <p:cNvPr id="109" name="Group 108">
            <a:extLst>
              <a:ext uri="{FF2B5EF4-FFF2-40B4-BE49-F238E27FC236}">
                <a16:creationId xmlns:a16="http://schemas.microsoft.com/office/drawing/2014/main" id="{00D9AA90-3E7F-0B0B-9EEC-3F03BC5D558A}"/>
              </a:ext>
            </a:extLst>
          </p:cNvPr>
          <p:cNvGrpSpPr/>
          <p:nvPr/>
        </p:nvGrpSpPr>
        <p:grpSpPr>
          <a:xfrm>
            <a:off x="17044" y="1193789"/>
            <a:ext cx="12177956" cy="5433975"/>
            <a:chOff x="17044" y="1193789"/>
            <a:chExt cx="12177956" cy="5433975"/>
          </a:xfrm>
        </p:grpSpPr>
        <p:sp>
          <p:nvSpPr>
            <p:cNvPr id="8" name="Rectangle 7">
              <a:extLst>
                <a:ext uri="{FF2B5EF4-FFF2-40B4-BE49-F238E27FC236}">
                  <a16:creationId xmlns:a16="http://schemas.microsoft.com/office/drawing/2014/main" id="{48CDBDB6-6113-4782-8A54-C5A97ED02488}"/>
                </a:ext>
              </a:extLst>
            </p:cNvPr>
            <p:cNvSpPr/>
            <p:nvPr/>
          </p:nvSpPr>
          <p:spPr>
            <a:xfrm>
              <a:off x="1173992" y="1443394"/>
              <a:ext cx="2579249" cy="5122039"/>
            </a:xfrm>
            <a:prstGeom prst="rect">
              <a:avLst/>
            </a:prstGeom>
            <a:solidFill>
              <a:srgbClr val="FFF2CC">
                <a:alpha val="60000"/>
              </a:srgbClr>
            </a:solidFill>
            <a:ln w="12700" cap="flat" cmpd="sng" algn="ctr">
              <a:noFill/>
              <a:prstDash val="solid"/>
              <a:miter lim="800000"/>
            </a:ln>
            <a:effectLst/>
          </p:spPr>
          <p:txBody>
            <a:bodyPr rtlCol="0" anchor="ctr"/>
            <a:lstStyle/>
            <a:p>
              <a:pPr algn="ctr" defTabSz="913943">
                <a:defRPr/>
              </a:pPr>
              <a:endParaRPr lang="en-US" sz="1799" kern="0">
                <a:solidFill>
                  <a:prstClr val="white"/>
                </a:solidFill>
                <a:latin typeface="Calibri" panose="020F0502020204030204"/>
              </a:endParaRPr>
            </a:p>
          </p:txBody>
        </p:sp>
        <p:sp>
          <p:nvSpPr>
            <p:cNvPr id="9" name="Rectangle 8">
              <a:extLst>
                <a:ext uri="{FF2B5EF4-FFF2-40B4-BE49-F238E27FC236}">
                  <a16:creationId xmlns:a16="http://schemas.microsoft.com/office/drawing/2014/main" id="{95324853-EE1B-47FB-A925-39196370E5EE}"/>
                </a:ext>
              </a:extLst>
            </p:cNvPr>
            <p:cNvSpPr/>
            <p:nvPr/>
          </p:nvSpPr>
          <p:spPr>
            <a:xfrm>
              <a:off x="1178583" y="1866492"/>
              <a:ext cx="2574658" cy="32550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algn="l"/>
              <a:endParaRPr lang="en-US"/>
            </a:p>
          </p:txBody>
        </p:sp>
        <p:sp>
          <p:nvSpPr>
            <p:cNvPr id="10" name="Rectangle 9">
              <a:extLst>
                <a:ext uri="{FF2B5EF4-FFF2-40B4-BE49-F238E27FC236}">
                  <a16:creationId xmlns:a16="http://schemas.microsoft.com/office/drawing/2014/main" id="{EEEE08AE-C32D-475B-9256-C7029E5411F5}"/>
                </a:ext>
              </a:extLst>
            </p:cNvPr>
            <p:cNvSpPr/>
            <p:nvPr/>
          </p:nvSpPr>
          <p:spPr>
            <a:xfrm>
              <a:off x="3772424" y="1434604"/>
              <a:ext cx="7145370" cy="5122039"/>
            </a:xfrm>
            <a:prstGeom prst="rect">
              <a:avLst/>
            </a:prstGeom>
            <a:solidFill>
              <a:srgbClr val="F9D9D3">
                <a:alpha val="38039"/>
              </a:srgbClr>
            </a:solidFill>
            <a:ln w="12700" cap="flat" cmpd="sng" algn="ctr">
              <a:noFill/>
              <a:prstDash val="solid"/>
              <a:miter lim="800000"/>
            </a:ln>
            <a:effectLst/>
          </p:spPr>
          <p:txBody>
            <a:bodyPr rtlCol="0" anchor="ctr"/>
            <a:lstStyle/>
            <a:p>
              <a:pPr algn="ctr" defTabSz="913943">
                <a:defRPr/>
              </a:pPr>
              <a:endParaRPr lang="en-US" sz="1799" kern="0">
                <a:solidFill>
                  <a:prstClr val="white"/>
                </a:solidFill>
                <a:latin typeface="Calibri" panose="020F0502020204030204"/>
              </a:endParaRPr>
            </a:p>
          </p:txBody>
        </p:sp>
        <p:sp>
          <p:nvSpPr>
            <p:cNvPr id="11" name="TextBox 10">
              <a:extLst>
                <a:ext uri="{FF2B5EF4-FFF2-40B4-BE49-F238E27FC236}">
                  <a16:creationId xmlns:a16="http://schemas.microsoft.com/office/drawing/2014/main" id="{70C5ECFD-7BE9-48E1-ACE6-03E31E22379F}"/>
                </a:ext>
              </a:extLst>
            </p:cNvPr>
            <p:cNvSpPr txBox="1"/>
            <p:nvPr/>
          </p:nvSpPr>
          <p:spPr>
            <a:xfrm>
              <a:off x="1547698" y="1954786"/>
              <a:ext cx="1951175" cy="338554"/>
            </a:xfrm>
            <a:prstGeom prst="rect">
              <a:avLst/>
            </a:prstGeom>
            <a:noFill/>
          </p:spPr>
          <p:txBody>
            <a:bodyPr wrap="non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Trigger Voucher-request {</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{reg-cert, agent-signed-data}</a:t>
              </a:r>
            </a:p>
          </p:txBody>
        </p:sp>
        <p:sp>
          <p:nvSpPr>
            <p:cNvPr id="12" name="TextBox 11">
              <a:extLst>
                <a:ext uri="{FF2B5EF4-FFF2-40B4-BE49-F238E27FC236}">
                  <a16:creationId xmlns:a16="http://schemas.microsoft.com/office/drawing/2014/main" id="{E0B99E60-AE56-465A-938D-B08EED265002}"/>
                </a:ext>
              </a:extLst>
            </p:cNvPr>
            <p:cNvSpPr txBox="1"/>
            <p:nvPr/>
          </p:nvSpPr>
          <p:spPr>
            <a:xfrm>
              <a:off x="1271072" y="2293164"/>
              <a:ext cx="2437219" cy="338378"/>
            </a:xfrm>
            <a:prstGeom prst="rect">
              <a:avLst/>
            </a:prstGeom>
            <a:noFill/>
          </p:spPr>
          <p:txBody>
            <a:bodyPr wrap="non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Pledge-Voucher-Request (PVR)</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{S/N, reg-cert, agent-signed-data, …}</a:t>
              </a:r>
            </a:p>
          </p:txBody>
        </p:sp>
        <p:cxnSp>
          <p:nvCxnSpPr>
            <p:cNvPr id="13" name="Straight Arrow Connector 12">
              <a:extLst>
                <a:ext uri="{FF2B5EF4-FFF2-40B4-BE49-F238E27FC236}">
                  <a16:creationId xmlns:a16="http://schemas.microsoft.com/office/drawing/2014/main" id="{30A3C3CA-7306-4F75-A3F5-667FAF4F9AF3}"/>
                </a:ext>
              </a:extLst>
            </p:cNvPr>
            <p:cNvCxnSpPr>
              <a:cxnSpLocks/>
            </p:cNvCxnSpPr>
            <p:nvPr/>
          </p:nvCxnSpPr>
          <p:spPr>
            <a:xfrm>
              <a:off x="3746674" y="3420380"/>
              <a:ext cx="2530038" cy="0"/>
            </a:xfrm>
            <a:prstGeom prst="straightConnector1">
              <a:avLst/>
            </a:prstGeom>
            <a:noFill/>
            <a:ln w="6350" cap="flat" cmpd="sng" algn="ctr">
              <a:solidFill>
                <a:srgbClr val="4472C4"/>
              </a:solidFill>
              <a:prstDash val="solid"/>
              <a:miter lim="800000"/>
              <a:tailEnd type="triangle"/>
            </a:ln>
            <a:effectLst/>
          </p:spPr>
        </p:cxnSp>
        <p:sp>
          <p:nvSpPr>
            <p:cNvPr id="14" name="TextBox 13">
              <a:extLst>
                <a:ext uri="{FF2B5EF4-FFF2-40B4-BE49-F238E27FC236}">
                  <a16:creationId xmlns:a16="http://schemas.microsoft.com/office/drawing/2014/main" id="{70C6B079-F356-47C5-A6A6-092CD8828568}"/>
                </a:ext>
              </a:extLst>
            </p:cNvPr>
            <p:cNvSpPr txBox="1"/>
            <p:nvPr/>
          </p:nvSpPr>
          <p:spPr>
            <a:xfrm>
              <a:off x="3861796" y="3242834"/>
              <a:ext cx="2038478" cy="33855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Pledge-Voucher-Request </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{S/N, reg-cert, …}</a:t>
              </a:r>
            </a:p>
          </p:txBody>
        </p:sp>
        <p:cxnSp>
          <p:nvCxnSpPr>
            <p:cNvPr id="15" name="Straight Arrow Connector 14">
              <a:extLst>
                <a:ext uri="{FF2B5EF4-FFF2-40B4-BE49-F238E27FC236}">
                  <a16:creationId xmlns:a16="http://schemas.microsoft.com/office/drawing/2014/main" id="{FCC550DD-09B0-48C3-A4C6-613D63E69A84}"/>
                </a:ext>
              </a:extLst>
            </p:cNvPr>
            <p:cNvCxnSpPr>
              <a:cxnSpLocks/>
            </p:cNvCxnSpPr>
            <p:nvPr/>
          </p:nvCxnSpPr>
          <p:spPr>
            <a:xfrm flipH="1">
              <a:off x="3777937" y="3916755"/>
              <a:ext cx="2498776" cy="0"/>
            </a:xfrm>
            <a:prstGeom prst="straightConnector1">
              <a:avLst/>
            </a:prstGeom>
            <a:noFill/>
            <a:ln w="6350" cap="flat" cmpd="sng" algn="ctr">
              <a:solidFill>
                <a:srgbClr val="4472C4"/>
              </a:solidFill>
              <a:prstDash val="solid"/>
              <a:miter lim="800000"/>
              <a:tailEnd type="triangle"/>
            </a:ln>
            <a:effectLst/>
          </p:spPr>
        </p:cxnSp>
        <p:sp>
          <p:nvSpPr>
            <p:cNvPr id="16" name="TextBox 15">
              <a:extLst>
                <a:ext uri="{FF2B5EF4-FFF2-40B4-BE49-F238E27FC236}">
                  <a16:creationId xmlns:a16="http://schemas.microsoft.com/office/drawing/2014/main" id="{F4B2B197-B15C-4D30-ADFB-C39B80EA70E2}"/>
                </a:ext>
              </a:extLst>
            </p:cNvPr>
            <p:cNvSpPr txBox="1"/>
            <p:nvPr/>
          </p:nvSpPr>
          <p:spPr>
            <a:xfrm>
              <a:off x="6265165" y="2674334"/>
              <a:ext cx="1671308" cy="461425"/>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S/N verification</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Verification „reg-cert“ in voucher is own cert</a:t>
              </a:r>
            </a:p>
          </p:txBody>
        </p:sp>
        <p:cxnSp>
          <p:nvCxnSpPr>
            <p:cNvPr id="17" name="Straight Arrow Connector 16">
              <a:extLst>
                <a:ext uri="{FF2B5EF4-FFF2-40B4-BE49-F238E27FC236}">
                  <a16:creationId xmlns:a16="http://schemas.microsoft.com/office/drawing/2014/main" id="{1142079E-E369-4666-A412-9732ED2E8A13}"/>
                </a:ext>
              </a:extLst>
            </p:cNvPr>
            <p:cNvCxnSpPr>
              <a:cxnSpLocks/>
            </p:cNvCxnSpPr>
            <p:nvPr/>
          </p:nvCxnSpPr>
          <p:spPr>
            <a:xfrm>
              <a:off x="6276712" y="3483816"/>
              <a:ext cx="4587635" cy="0"/>
            </a:xfrm>
            <a:prstGeom prst="straightConnector1">
              <a:avLst/>
            </a:prstGeom>
            <a:noFill/>
            <a:ln w="6350" cap="flat" cmpd="sng" algn="ctr">
              <a:solidFill>
                <a:srgbClr val="4472C4"/>
              </a:solidFill>
              <a:prstDash val="solid"/>
              <a:miter lim="800000"/>
              <a:tailEnd type="triangle"/>
            </a:ln>
            <a:effectLst/>
          </p:spPr>
        </p:cxnSp>
        <p:sp>
          <p:nvSpPr>
            <p:cNvPr id="18" name="TextBox 17">
              <a:extLst>
                <a:ext uri="{FF2B5EF4-FFF2-40B4-BE49-F238E27FC236}">
                  <a16:creationId xmlns:a16="http://schemas.microsoft.com/office/drawing/2014/main" id="{8A3FD57B-A49F-4B9C-A037-2B4465BBBF4F}"/>
                </a:ext>
              </a:extLst>
            </p:cNvPr>
            <p:cNvSpPr txBox="1"/>
            <p:nvPr/>
          </p:nvSpPr>
          <p:spPr>
            <a:xfrm>
              <a:off x="7143451" y="3313844"/>
              <a:ext cx="3480050"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Registrar-Voucher-Request {prior-signed-voucher, …}</a:t>
              </a:r>
            </a:p>
          </p:txBody>
        </p:sp>
        <p:sp>
          <p:nvSpPr>
            <p:cNvPr id="19" name="TextBox 18">
              <a:extLst>
                <a:ext uri="{FF2B5EF4-FFF2-40B4-BE49-F238E27FC236}">
                  <a16:creationId xmlns:a16="http://schemas.microsoft.com/office/drawing/2014/main" id="{FA5A0E5F-40B2-46A3-86DA-4522ED78C36B}"/>
                </a:ext>
              </a:extLst>
            </p:cNvPr>
            <p:cNvSpPr txBox="1"/>
            <p:nvPr/>
          </p:nvSpPr>
          <p:spPr>
            <a:xfrm rot="16200000">
              <a:off x="10208966" y="2555081"/>
              <a:ext cx="2433158" cy="954107"/>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S/N verification</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Verification „reg-cert“ in prior-signed-voucher</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Verification of “agent-signed-cert” and “agent-signed-data”</a:t>
              </a:r>
            </a:p>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Issues voucher with assertion agent-proximity</a:t>
              </a:r>
            </a:p>
          </p:txBody>
        </p:sp>
        <p:cxnSp>
          <p:nvCxnSpPr>
            <p:cNvPr id="20" name="Straight Arrow Connector 19">
              <a:extLst>
                <a:ext uri="{FF2B5EF4-FFF2-40B4-BE49-F238E27FC236}">
                  <a16:creationId xmlns:a16="http://schemas.microsoft.com/office/drawing/2014/main" id="{15095CF8-87B6-4EC7-854A-3CBCF6E7B01C}"/>
                </a:ext>
              </a:extLst>
            </p:cNvPr>
            <p:cNvCxnSpPr>
              <a:cxnSpLocks/>
            </p:cNvCxnSpPr>
            <p:nvPr/>
          </p:nvCxnSpPr>
          <p:spPr>
            <a:xfrm flipH="1">
              <a:off x="6285836" y="3753573"/>
              <a:ext cx="4578511" cy="0"/>
            </a:xfrm>
            <a:prstGeom prst="straightConnector1">
              <a:avLst/>
            </a:prstGeom>
            <a:noFill/>
            <a:ln w="6350" cap="flat" cmpd="sng" algn="ctr">
              <a:solidFill>
                <a:srgbClr val="4472C4"/>
              </a:solidFill>
              <a:prstDash val="solid"/>
              <a:miter lim="800000"/>
              <a:tailEnd type="triangle"/>
            </a:ln>
            <a:effectLst/>
          </p:spPr>
        </p:cxnSp>
        <p:sp>
          <p:nvSpPr>
            <p:cNvPr id="21" name="TextBox 20">
              <a:extLst>
                <a:ext uri="{FF2B5EF4-FFF2-40B4-BE49-F238E27FC236}">
                  <a16:creationId xmlns:a16="http://schemas.microsoft.com/office/drawing/2014/main" id="{D1644112-590E-412C-A09E-363D9578D889}"/>
                </a:ext>
              </a:extLst>
            </p:cNvPr>
            <p:cNvSpPr txBox="1"/>
            <p:nvPr/>
          </p:nvSpPr>
          <p:spPr>
            <a:xfrm>
              <a:off x="7342630" y="3589203"/>
              <a:ext cx="2132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 {reg-cert, assertion, …}</a:t>
              </a:r>
            </a:p>
          </p:txBody>
        </p:sp>
        <p:sp>
          <p:nvSpPr>
            <p:cNvPr id="22" name="TextBox 21">
              <a:extLst>
                <a:ext uri="{FF2B5EF4-FFF2-40B4-BE49-F238E27FC236}">
                  <a16:creationId xmlns:a16="http://schemas.microsoft.com/office/drawing/2014/main" id="{882D8747-433C-4BCD-B2F3-AE3C8679B4A8}"/>
                </a:ext>
              </a:extLst>
            </p:cNvPr>
            <p:cNvSpPr txBox="1"/>
            <p:nvPr/>
          </p:nvSpPr>
          <p:spPr>
            <a:xfrm>
              <a:off x="3629349" y="3740264"/>
              <a:ext cx="2822122"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 {</a:t>
              </a:r>
              <a:r>
                <a:rPr lang="en-US" sz="800" dirty="0" err="1">
                  <a:solidFill>
                    <a:prstClr val="black"/>
                  </a:solidFill>
                  <a:latin typeface="Courier New" panose="02070309020205020404" pitchFamily="49" charset="0"/>
                  <a:cs typeface="Courier New" panose="02070309020205020404" pitchFamily="49" charset="0"/>
                </a:rPr>
                <a:t>LDevID</a:t>
              </a:r>
              <a:r>
                <a:rPr lang="en-US" sz="800" dirty="0">
                  <a:solidFill>
                    <a:prstClr val="black"/>
                  </a:solidFill>
                  <a:latin typeface="Courier New" panose="02070309020205020404" pitchFamily="49" charset="0"/>
                  <a:cs typeface="Courier New" panose="02070309020205020404" pitchFamily="49" charset="0"/>
                </a:rPr>
                <a:t>(Reg), assertion, …}, </a:t>
              </a:r>
              <a:r>
                <a:rPr lang="en-US" sz="800" b="1" dirty="0">
                  <a:solidFill>
                    <a:prstClr val="black"/>
                  </a:solidFill>
                  <a:latin typeface="Courier New" panose="02070309020205020404" pitchFamily="49" charset="0"/>
                  <a:cs typeface="Courier New" panose="02070309020205020404" pitchFamily="49" charset="0"/>
                </a:rPr>
                <a:t>signed</a:t>
              </a:r>
            </a:p>
          </p:txBody>
        </p:sp>
        <p:sp>
          <p:nvSpPr>
            <p:cNvPr id="23" name="TextBox 22">
              <a:extLst>
                <a:ext uri="{FF2B5EF4-FFF2-40B4-BE49-F238E27FC236}">
                  <a16:creationId xmlns:a16="http://schemas.microsoft.com/office/drawing/2014/main" id="{787D4ECE-4ADD-433D-8B55-6F2E8B559B6F}"/>
                </a:ext>
              </a:extLst>
            </p:cNvPr>
            <p:cNvSpPr txBox="1"/>
            <p:nvPr/>
          </p:nvSpPr>
          <p:spPr>
            <a:xfrm>
              <a:off x="1290074" y="6393283"/>
              <a:ext cx="2315454" cy="215332"/>
            </a:xfrm>
            <a:prstGeom prst="rect">
              <a:avLst/>
            </a:prstGeom>
            <a:solidFill>
              <a:sysClr val="window" lastClr="FFFFFF">
                <a:lumMod val="95000"/>
              </a:sysClr>
            </a:solidFill>
            <a:ln>
              <a:solidFill>
                <a:sysClr val="windowText" lastClr="000000"/>
              </a:solidFill>
            </a:ln>
          </p:spPr>
          <p:txBody>
            <a:bodyPr wrap="none" rtlCol="0">
              <a:spAutoFit/>
            </a:bodyPr>
            <a:lstStyle/>
            <a:p>
              <a:pPr algn="ctr" defTabSz="913943">
                <a:defRPr/>
              </a:pPr>
              <a:r>
                <a:rPr lang="en-US" sz="800" kern="0">
                  <a:solidFill>
                    <a:prstClr val="black"/>
                  </a:solidFill>
                  <a:latin typeface="Courier New" panose="02070309020205020404" pitchFamily="49" charset="0"/>
                  <a:cs typeface="Courier New" panose="02070309020205020404" pitchFamily="49" charset="0"/>
                </a:rPr>
                <a:t>Basement no connectivity to backend</a:t>
              </a:r>
            </a:p>
          </p:txBody>
        </p:sp>
        <p:grpSp>
          <p:nvGrpSpPr>
            <p:cNvPr id="24" name="Group 23">
              <a:extLst>
                <a:ext uri="{FF2B5EF4-FFF2-40B4-BE49-F238E27FC236}">
                  <a16:creationId xmlns:a16="http://schemas.microsoft.com/office/drawing/2014/main" id="{54CB3809-A56F-4B1B-A018-72CE56FE9A03}"/>
                </a:ext>
              </a:extLst>
            </p:cNvPr>
            <p:cNvGrpSpPr/>
            <p:nvPr/>
          </p:nvGrpSpPr>
          <p:grpSpPr>
            <a:xfrm>
              <a:off x="3543513" y="4544037"/>
              <a:ext cx="561923" cy="417568"/>
              <a:chOff x="2472977" y="5570084"/>
              <a:chExt cx="562216" cy="417785"/>
            </a:xfrm>
          </p:grpSpPr>
          <p:pic>
            <p:nvPicPr>
              <p:cNvPr id="25" name="Picture 2" descr="D:\Gary\Eigene Bilder\Microsoft Clip Organizer\j0432621.png">
                <a:extLst>
                  <a:ext uri="{FF2B5EF4-FFF2-40B4-BE49-F238E27FC236}">
                    <a16:creationId xmlns:a16="http://schemas.microsoft.com/office/drawing/2014/main" id="{7F7F9104-3C95-41AE-9864-FB4EFFB73AD2}"/>
                  </a:ext>
                </a:extLst>
              </p:cNvPr>
              <p:cNvPicPr>
                <a:picLocks noChangeAspect="1" noChangeArrowheads="1"/>
              </p:cNvPicPr>
              <p:nvPr/>
            </p:nvPicPr>
            <p:blipFill>
              <a:blip r:embed="rId3" cstate="print"/>
              <a:srcRect/>
              <a:stretch>
                <a:fillRect/>
              </a:stretch>
            </p:blipFill>
            <p:spPr bwMode="auto">
              <a:xfrm>
                <a:off x="2822095" y="5570084"/>
                <a:ext cx="213098" cy="213098"/>
              </a:xfrm>
              <a:prstGeom prst="rect">
                <a:avLst/>
              </a:prstGeom>
              <a:noFill/>
              <a:ln w="9525">
                <a:noFill/>
                <a:miter lim="800000"/>
                <a:headEnd/>
                <a:tailEnd/>
              </a:ln>
            </p:spPr>
          </p:pic>
          <p:pic>
            <p:nvPicPr>
              <p:cNvPr id="26" name="Picture 25">
                <a:extLst>
                  <a:ext uri="{FF2B5EF4-FFF2-40B4-BE49-F238E27FC236}">
                    <a16:creationId xmlns:a16="http://schemas.microsoft.com/office/drawing/2014/main" id="{0D058ECF-D24A-4C1E-95D8-FBFF4A7E12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1880" y="5739892"/>
                <a:ext cx="298768" cy="247977"/>
              </a:xfrm>
              <a:prstGeom prst="rect">
                <a:avLst/>
              </a:prstGeom>
            </p:spPr>
          </p:pic>
          <p:cxnSp>
            <p:nvCxnSpPr>
              <p:cNvPr id="27" name="Straight Arrow Connector 26">
                <a:extLst>
                  <a:ext uri="{FF2B5EF4-FFF2-40B4-BE49-F238E27FC236}">
                    <a16:creationId xmlns:a16="http://schemas.microsoft.com/office/drawing/2014/main" id="{411FDB2E-BBEE-4E2F-9988-E4B4E30B39F7}"/>
                  </a:ext>
                </a:extLst>
              </p:cNvPr>
              <p:cNvCxnSpPr>
                <a:cxnSpLocks/>
              </p:cNvCxnSpPr>
              <p:nvPr/>
            </p:nvCxnSpPr>
            <p:spPr>
              <a:xfrm flipV="1">
                <a:off x="2472977" y="5705030"/>
                <a:ext cx="137736" cy="158630"/>
              </a:xfrm>
              <a:prstGeom prst="straightConnector1">
                <a:avLst/>
              </a:prstGeom>
              <a:noFill/>
              <a:ln w="6350" cap="flat" cmpd="sng" algn="ctr">
                <a:solidFill>
                  <a:srgbClr val="4472C4"/>
                </a:solidFill>
                <a:prstDash val="solid"/>
                <a:miter lim="800000"/>
                <a:headEnd type="triangle"/>
                <a:tailEnd type="none"/>
              </a:ln>
              <a:effectLst/>
            </p:spPr>
          </p:cxnSp>
        </p:grpSp>
        <p:sp>
          <p:nvSpPr>
            <p:cNvPr id="28" name="Rectangle 27">
              <a:extLst>
                <a:ext uri="{FF2B5EF4-FFF2-40B4-BE49-F238E27FC236}">
                  <a16:creationId xmlns:a16="http://schemas.microsoft.com/office/drawing/2014/main" id="{B191CC81-1713-4D58-AED4-C9A7DC918E3F}"/>
                </a:ext>
              </a:extLst>
            </p:cNvPr>
            <p:cNvSpPr/>
            <p:nvPr/>
          </p:nvSpPr>
          <p:spPr>
            <a:xfrm>
              <a:off x="800736"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Pledge (callee)</a:t>
              </a:r>
            </a:p>
          </p:txBody>
        </p:sp>
        <p:sp>
          <p:nvSpPr>
            <p:cNvPr id="29" name="Rectangle 28">
              <a:extLst>
                <a:ext uri="{FF2B5EF4-FFF2-40B4-BE49-F238E27FC236}">
                  <a16:creationId xmlns:a16="http://schemas.microsoft.com/office/drawing/2014/main" id="{600659AD-F2A6-49BA-BF68-EF0C363132DE}"/>
                </a:ext>
              </a:extLst>
            </p:cNvPr>
            <p:cNvSpPr/>
            <p:nvPr/>
          </p:nvSpPr>
          <p:spPr>
            <a:xfrm>
              <a:off x="3281547"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Registrar-Agent</a:t>
              </a:r>
            </a:p>
          </p:txBody>
        </p:sp>
        <p:sp>
          <p:nvSpPr>
            <p:cNvPr id="30" name="Rectangle 29">
              <a:extLst>
                <a:ext uri="{FF2B5EF4-FFF2-40B4-BE49-F238E27FC236}">
                  <a16:creationId xmlns:a16="http://schemas.microsoft.com/office/drawing/2014/main" id="{4667D65A-4C74-495A-A7AD-5F601CBDF0C5}"/>
                </a:ext>
              </a:extLst>
            </p:cNvPr>
            <p:cNvSpPr/>
            <p:nvPr/>
          </p:nvSpPr>
          <p:spPr>
            <a:xfrm>
              <a:off x="5475088" y="1193789"/>
              <a:ext cx="1467279" cy="5513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Domain Registrar</a:t>
              </a:r>
            </a:p>
            <a:p>
              <a:pPr algn="ctr" defTabSz="913943">
                <a:defRPr/>
              </a:pPr>
              <a:r>
                <a:rPr lang="en-US" sz="1399" kern="0">
                  <a:solidFill>
                    <a:prstClr val="white"/>
                  </a:solidFill>
                  <a:latin typeface="Calibri" panose="020F0502020204030204"/>
                </a:rPr>
                <a:t>RA</a:t>
              </a:r>
            </a:p>
          </p:txBody>
        </p:sp>
        <p:sp>
          <p:nvSpPr>
            <p:cNvPr id="31" name="Rectangle 30">
              <a:extLst>
                <a:ext uri="{FF2B5EF4-FFF2-40B4-BE49-F238E27FC236}">
                  <a16:creationId xmlns:a16="http://schemas.microsoft.com/office/drawing/2014/main" id="{87152B28-DA6F-438F-B877-B4D156649601}"/>
                </a:ext>
              </a:extLst>
            </p:cNvPr>
            <p:cNvSpPr/>
            <p:nvPr/>
          </p:nvSpPr>
          <p:spPr>
            <a:xfrm>
              <a:off x="8165238"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dirty="0">
                  <a:solidFill>
                    <a:prstClr val="white"/>
                  </a:solidFill>
                  <a:latin typeface="Calibri" panose="020F0502020204030204"/>
                </a:rPr>
                <a:t>Domain</a:t>
              </a:r>
              <a:br>
                <a:rPr lang="en-US" sz="1399" kern="0" dirty="0">
                  <a:solidFill>
                    <a:prstClr val="white"/>
                  </a:solidFill>
                  <a:latin typeface="Calibri" panose="020F0502020204030204"/>
                </a:rPr>
              </a:br>
              <a:r>
                <a:rPr lang="en-US" sz="1399" kern="0" dirty="0">
                  <a:solidFill>
                    <a:prstClr val="white"/>
                  </a:solidFill>
                  <a:latin typeface="Calibri" panose="020F0502020204030204"/>
                </a:rPr>
                <a:t>CA</a:t>
              </a:r>
            </a:p>
          </p:txBody>
        </p:sp>
        <p:sp>
          <p:nvSpPr>
            <p:cNvPr id="32" name="Rectangle 31">
              <a:extLst>
                <a:ext uri="{FF2B5EF4-FFF2-40B4-BE49-F238E27FC236}">
                  <a16:creationId xmlns:a16="http://schemas.microsoft.com/office/drawing/2014/main" id="{AF1C7591-89E6-48F2-B1A1-ABD8D6497912}"/>
                </a:ext>
              </a:extLst>
            </p:cNvPr>
            <p:cNvSpPr/>
            <p:nvPr/>
          </p:nvSpPr>
          <p:spPr>
            <a:xfrm>
              <a:off x="10328641" y="1193789"/>
              <a:ext cx="913924" cy="53318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3943">
                <a:defRPr/>
              </a:pPr>
              <a:r>
                <a:rPr lang="en-US" sz="1399" kern="0">
                  <a:solidFill>
                    <a:prstClr val="white"/>
                  </a:solidFill>
                  <a:latin typeface="Calibri" panose="020F0502020204030204"/>
                </a:rPr>
                <a:t>MASA</a:t>
              </a:r>
            </a:p>
          </p:txBody>
        </p:sp>
        <p:grpSp>
          <p:nvGrpSpPr>
            <p:cNvPr id="33" name="Group 32">
              <a:extLst>
                <a:ext uri="{FF2B5EF4-FFF2-40B4-BE49-F238E27FC236}">
                  <a16:creationId xmlns:a16="http://schemas.microsoft.com/office/drawing/2014/main" id="{369EC841-587A-4289-9B05-8959031B3BDF}"/>
                </a:ext>
              </a:extLst>
            </p:cNvPr>
            <p:cNvGrpSpPr/>
            <p:nvPr/>
          </p:nvGrpSpPr>
          <p:grpSpPr>
            <a:xfrm>
              <a:off x="1338279" y="2126538"/>
              <a:ext cx="2425123" cy="870890"/>
              <a:chOff x="1424132" y="2724551"/>
              <a:chExt cx="1773071" cy="871344"/>
            </a:xfrm>
          </p:grpSpPr>
          <p:cxnSp>
            <p:nvCxnSpPr>
              <p:cNvPr id="34" name="Straight Arrow Connector 33">
                <a:extLst>
                  <a:ext uri="{FF2B5EF4-FFF2-40B4-BE49-F238E27FC236}">
                    <a16:creationId xmlns:a16="http://schemas.microsoft.com/office/drawing/2014/main" id="{3F955FAE-885E-4E0C-9B56-F29C6060F882}"/>
                  </a:ext>
                </a:extLst>
              </p:cNvPr>
              <p:cNvCxnSpPr>
                <a:cxnSpLocks/>
                <a:endCxn id="12" idx="3"/>
              </p:cNvCxnSpPr>
              <p:nvPr/>
            </p:nvCxnSpPr>
            <p:spPr>
              <a:xfrm>
                <a:off x="1470693" y="3051915"/>
                <a:ext cx="1686217" cy="8626"/>
              </a:xfrm>
              <a:prstGeom prst="straightConnector1">
                <a:avLst/>
              </a:prstGeom>
              <a:noFill/>
              <a:ln w="6350" cap="flat" cmpd="sng" algn="ctr">
                <a:solidFill>
                  <a:srgbClr val="4472C4"/>
                </a:solidFill>
                <a:prstDash val="solid"/>
                <a:miter lim="800000"/>
                <a:tailEnd type="triangle"/>
              </a:ln>
              <a:effectLst/>
            </p:spPr>
          </p:cxnSp>
          <p:cxnSp>
            <p:nvCxnSpPr>
              <p:cNvPr id="35" name="Straight Arrow Connector 34">
                <a:extLst>
                  <a:ext uri="{FF2B5EF4-FFF2-40B4-BE49-F238E27FC236}">
                    <a16:creationId xmlns:a16="http://schemas.microsoft.com/office/drawing/2014/main" id="{91B01741-F69B-42D2-9CFD-768DD105A635}"/>
                  </a:ext>
                </a:extLst>
              </p:cNvPr>
              <p:cNvCxnSpPr>
                <a:cxnSpLocks/>
              </p:cNvCxnSpPr>
              <p:nvPr/>
            </p:nvCxnSpPr>
            <p:spPr>
              <a:xfrm flipH="1">
                <a:off x="1424132" y="2724551"/>
                <a:ext cx="1760841" cy="0"/>
              </a:xfrm>
              <a:prstGeom prst="straightConnector1">
                <a:avLst/>
              </a:prstGeom>
              <a:noFill/>
              <a:ln w="6350" cap="flat" cmpd="sng" algn="ctr">
                <a:solidFill>
                  <a:srgbClr val="4472C4"/>
                </a:solidFill>
                <a:prstDash val="solid"/>
                <a:miter lim="800000"/>
                <a:tailEnd type="triangle"/>
              </a:ln>
              <a:effectLst/>
            </p:spPr>
          </p:cxnSp>
          <p:cxnSp>
            <p:nvCxnSpPr>
              <p:cNvPr id="36" name="Straight Arrow Connector 35">
                <a:extLst>
                  <a:ext uri="{FF2B5EF4-FFF2-40B4-BE49-F238E27FC236}">
                    <a16:creationId xmlns:a16="http://schemas.microsoft.com/office/drawing/2014/main" id="{AA4B88B4-F9C7-4D4A-9557-8B279B428E7D}"/>
                  </a:ext>
                </a:extLst>
              </p:cNvPr>
              <p:cNvCxnSpPr>
                <a:cxnSpLocks/>
              </p:cNvCxnSpPr>
              <p:nvPr/>
            </p:nvCxnSpPr>
            <p:spPr>
              <a:xfrm>
                <a:off x="1470693" y="3595895"/>
                <a:ext cx="1695223" cy="0"/>
              </a:xfrm>
              <a:prstGeom prst="straightConnector1">
                <a:avLst/>
              </a:prstGeom>
              <a:noFill/>
              <a:ln w="6350" cap="flat" cmpd="sng" algn="ctr">
                <a:solidFill>
                  <a:srgbClr val="4472C4"/>
                </a:solidFill>
                <a:prstDash val="solid"/>
                <a:miter lim="800000"/>
                <a:tailEnd type="triangle"/>
              </a:ln>
              <a:effectLst/>
            </p:spPr>
          </p:cxnSp>
          <p:cxnSp>
            <p:nvCxnSpPr>
              <p:cNvPr id="37" name="Straight Arrow Connector 36">
                <a:extLst>
                  <a:ext uri="{FF2B5EF4-FFF2-40B4-BE49-F238E27FC236}">
                    <a16:creationId xmlns:a16="http://schemas.microsoft.com/office/drawing/2014/main" id="{99BC0583-9C61-452F-99EF-C02C77F8BD34}"/>
                  </a:ext>
                </a:extLst>
              </p:cNvPr>
              <p:cNvCxnSpPr>
                <a:cxnSpLocks/>
              </p:cNvCxnSpPr>
              <p:nvPr/>
            </p:nvCxnSpPr>
            <p:spPr>
              <a:xfrm flipH="1">
                <a:off x="1424132" y="3407215"/>
                <a:ext cx="1773071" cy="0"/>
              </a:xfrm>
              <a:prstGeom prst="straightConnector1">
                <a:avLst/>
              </a:prstGeom>
              <a:noFill/>
              <a:ln w="6350" cap="flat" cmpd="sng" algn="ctr">
                <a:solidFill>
                  <a:srgbClr val="4472C4"/>
                </a:solidFill>
                <a:prstDash val="solid"/>
                <a:miter lim="800000"/>
                <a:tailEnd type="triangle"/>
              </a:ln>
              <a:effectLst/>
            </p:spPr>
          </p:cxnSp>
        </p:grpSp>
        <p:sp>
          <p:nvSpPr>
            <p:cNvPr id="38" name="TextBox 37">
              <a:extLst>
                <a:ext uri="{FF2B5EF4-FFF2-40B4-BE49-F238E27FC236}">
                  <a16:creationId xmlns:a16="http://schemas.microsoft.com/office/drawing/2014/main" id="{C2B6C4C1-3DE2-4D8B-8F5A-CC5DA84C3B40}"/>
                </a:ext>
              </a:extLst>
            </p:cNvPr>
            <p:cNvSpPr txBox="1"/>
            <p:nvPr/>
          </p:nvSpPr>
          <p:spPr>
            <a:xfrm>
              <a:off x="1639529" y="2637095"/>
              <a:ext cx="1767512" cy="215332"/>
            </a:xfrm>
            <a:prstGeom prst="rect">
              <a:avLst/>
            </a:prstGeom>
            <a:noFill/>
          </p:spPr>
          <p:txBody>
            <a:bodyPr wrap="none" rtlCol="0">
              <a:spAutoFit/>
            </a:bodyPr>
            <a:lstStyle/>
            <a:p>
              <a:pPr algn="ctr"/>
              <a:r>
                <a:rPr lang="en-US" sz="800">
                  <a:solidFill>
                    <a:prstClr val="black"/>
                  </a:solidFill>
                  <a:latin typeface="Courier New" panose="02070309020205020404" pitchFamily="49" charset="0"/>
                  <a:cs typeface="Courier New" panose="02070309020205020404" pitchFamily="49" charset="0"/>
                </a:rPr>
                <a:t>Trigger Enrollment-request</a:t>
              </a:r>
            </a:p>
          </p:txBody>
        </p:sp>
        <p:sp>
          <p:nvSpPr>
            <p:cNvPr id="39" name="TextBox 38">
              <a:extLst>
                <a:ext uri="{FF2B5EF4-FFF2-40B4-BE49-F238E27FC236}">
                  <a16:creationId xmlns:a16="http://schemas.microsoft.com/office/drawing/2014/main" id="{F69B0B55-55AC-430A-A959-5D5B327A3829}"/>
                </a:ext>
              </a:extLst>
            </p:cNvPr>
            <p:cNvSpPr txBox="1"/>
            <p:nvPr/>
          </p:nvSpPr>
          <p:spPr>
            <a:xfrm>
              <a:off x="1453181" y="2836861"/>
              <a:ext cx="2073004" cy="338554"/>
            </a:xfrm>
            <a:prstGeom prst="rect">
              <a:avLst/>
            </a:prstGeom>
            <a:noFill/>
          </p:spPr>
          <p:txBody>
            <a:bodyPr wrap="non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Pledge-Enrollment-Request (PER)</a:t>
              </a:r>
              <a:br>
                <a:rPr lang="en-US" sz="800" dirty="0">
                  <a:solidFill>
                    <a:prstClr val="black"/>
                  </a:solidFill>
                  <a:latin typeface="Courier New" panose="02070309020205020404" pitchFamily="49" charset="0"/>
                  <a:cs typeface="Courier New" panose="02070309020205020404" pitchFamily="49" charset="0"/>
                </a:rPr>
              </a:br>
              <a:r>
                <a:rPr lang="en-US" sz="800" dirty="0">
                  <a:solidFill>
                    <a:prstClr val="black"/>
                  </a:solidFill>
                  <a:latin typeface="Courier New" panose="02070309020205020404" pitchFamily="49" charset="0"/>
                  <a:cs typeface="Courier New" panose="02070309020205020404" pitchFamily="49" charset="0"/>
                </a:rPr>
                <a:t>{signature-wrapped CSR}</a:t>
              </a:r>
            </a:p>
          </p:txBody>
        </p:sp>
        <p:sp>
          <p:nvSpPr>
            <p:cNvPr id="40" name="TextBox 39">
              <a:extLst>
                <a:ext uri="{FF2B5EF4-FFF2-40B4-BE49-F238E27FC236}">
                  <a16:creationId xmlns:a16="http://schemas.microsoft.com/office/drawing/2014/main" id="{5F0CCAC0-8AEA-474D-ABAA-A780FBA30AB6}"/>
                </a:ext>
              </a:extLst>
            </p:cNvPr>
            <p:cNvSpPr txBox="1"/>
            <p:nvPr/>
          </p:nvSpPr>
          <p:spPr>
            <a:xfrm>
              <a:off x="1223740" y="4919942"/>
              <a:ext cx="2652490"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 {reg-cert, assertion, …}, signed</a:t>
              </a:r>
            </a:p>
          </p:txBody>
        </p:sp>
        <p:cxnSp>
          <p:nvCxnSpPr>
            <p:cNvPr id="41" name="Straight Arrow Connector 40">
              <a:extLst>
                <a:ext uri="{FF2B5EF4-FFF2-40B4-BE49-F238E27FC236}">
                  <a16:creationId xmlns:a16="http://schemas.microsoft.com/office/drawing/2014/main" id="{C2A5229A-CB95-4251-9F64-749B83B78D79}"/>
                </a:ext>
              </a:extLst>
            </p:cNvPr>
            <p:cNvCxnSpPr>
              <a:cxnSpLocks/>
            </p:cNvCxnSpPr>
            <p:nvPr/>
          </p:nvCxnSpPr>
          <p:spPr>
            <a:xfrm>
              <a:off x="1401964" y="5231123"/>
              <a:ext cx="2361438" cy="0"/>
            </a:xfrm>
            <a:prstGeom prst="straightConnector1">
              <a:avLst/>
            </a:prstGeom>
            <a:noFill/>
            <a:ln w="6350" cap="flat" cmpd="sng" algn="ctr">
              <a:solidFill>
                <a:srgbClr val="4472C4"/>
              </a:solidFill>
              <a:prstDash val="solid"/>
              <a:miter lim="800000"/>
              <a:tailEnd type="triangle"/>
            </a:ln>
            <a:effectLst/>
          </p:spPr>
        </p:cxnSp>
        <p:cxnSp>
          <p:nvCxnSpPr>
            <p:cNvPr id="42" name="Straight Arrow Connector 41">
              <a:extLst>
                <a:ext uri="{FF2B5EF4-FFF2-40B4-BE49-F238E27FC236}">
                  <a16:creationId xmlns:a16="http://schemas.microsoft.com/office/drawing/2014/main" id="{2DD8FE52-03A0-4AC4-BF2D-BF414075F713}"/>
                </a:ext>
              </a:extLst>
            </p:cNvPr>
            <p:cNvCxnSpPr>
              <a:cxnSpLocks/>
            </p:cNvCxnSpPr>
            <p:nvPr/>
          </p:nvCxnSpPr>
          <p:spPr>
            <a:xfrm flipH="1">
              <a:off x="1338279" y="5093303"/>
              <a:ext cx="2400230" cy="0"/>
            </a:xfrm>
            <a:prstGeom prst="straightConnector1">
              <a:avLst/>
            </a:prstGeom>
            <a:noFill/>
            <a:ln w="6350" cap="flat" cmpd="sng" algn="ctr">
              <a:solidFill>
                <a:srgbClr val="4472C4"/>
              </a:solidFill>
              <a:prstDash val="solid"/>
              <a:miter lim="800000"/>
              <a:tailEnd type="triangle"/>
            </a:ln>
            <a:effectLst/>
          </p:spPr>
        </p:cxnSp>
        <p:cxnSp>
          <p:nvCxnSpPr>
            <p:cNvPr id="43" name="Straight Arrow Connector 42">
              <a:extLst>
                <a:ext uri="{FF2B5EF4-FFF2-40B4-BE49-F238E27FC236}">
                  <a16:creationId xmlns:a16="http://schemas.microsoft.com/office/drawing/2014/main" id="{3EF125ED-F036-4E0D-AA7D-BC7FD58B8EC2}"/>
                </a:ext>
              </a:extLst>
            </p:cNvPr>
            <p:cNvCxnSpPr>
              <a:cxnSpLocks/>
            </p:cNvCxnSpPr>
            <p:nvPr/>
          </p:nvCxnSpPr>
          <p:spPr>
            <a:xfrm>
              <a:off x="1401964" y="5786772"/>
              <a:ext cx="2344710" cy="0"/>
            </a:xfrm>
            <a:prstGeom prst="straightConnector1">
              <a:avLst/>
            </a:prstGeom>
            <a:noFill/>
            <a:ln w="6350" cap="flat" cmpd="sng" algn="ctr">
              <a:solidFill>
                <a:srgbClr val="4472C4"/>
              </a:solidFill>
              <a:prstDash val="solid"/>
              <a:miter lim="800000"/>
              <a:tailEnd type="triangle"/>
            </a:ln>
            <a:effectLst/>
          </p:spPr>
        </p:cxnSp>
        <p:cxnSp>
          <p:nvCxnSpPr>
            <p:cNvPr id="44" name="Straight Arrow Connector 43">
              <a:extLst>
                <a:ext uri="{FF2B5EF4-FFF2-40B4-BE49-F238E27FC236}">
                  <a16:creationId xmlns:a16="http://schemas.microsoft.com/office/drawing/2014/main" id="{DC22A7BE-055D-416D-BB30-780140BF2A1C}"/>
                </a:ext>
              </a:extLst>
            </p:cNvPr>
            <p:cNvCxnSpPr>
              <a:cxnSpLocks/>
            </p:cNvCxnSpPr>
            <p:nvPr/>
          </p:nvCxnSpPr>
          <p:spPr>
            <a:xfrm flipH="1">
              <a:off x="1338279" y="5638994"/>
              <a:ext cx="2376574" cy="0"/>
            </a:xfrm>
            <a:prstGeom prst="straightConnector1">
              <a:avLst/>
            </a:prstGeom>
            <a:noFill/>
            <a:ln w="6350" cap="flat" cmpd="sng" algn="ctr">
              <a:solidFill>
                <a:srgbClr val="4472C4"/>
              </a:solidFill>
              <a:prstDash val="solid"/>
              <a:miter lim="800000"/>
              <a:tailEnd type="triangle"/>
            </a:ln>
            <a:effectLst/>
          </p:spPr>
        </p:cxnSp>
        <p:sp>
          <p:nvSpPr>
            <p:cNvPr id="45" name="TextBox 44">
              <a:extLst>
                <a:ext uri="{FF2B5EF4-FFF2-40B4-BE49-F238E27FC236}">
                  <a16:creationId xmlns:a16="http://schemas.microsoft.com/office/drawing/2014/main" id="{82BFE004-2B9B-4EBA-AAB2-EFD5BD5C8436}"/>
                </a:ext>
              </a:extLst>
            </p:cNvPr>
            <p:cNvSpPr txBox="1"/>
            <p:nvPr/>
          </p:nvSpPr>
          <p:spPr>
            <a:xfrm>
              <a:off x="1357090" y="5075758"/>
              <a:ext cx="224843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Voucher-status</a:t>
              </a:r>
            </a:p>
          </p:txBody>
        </p:sp>
        <p:sp>
          <p:nvSpPr>
            <p:cNvPr id="46" name="TextBox 45">
              <a:extLst>
                <a:ext uri="{FF2B5EF4-FFF2-40B4-BE49-F238E27FC236}">
                  <a16:creationId xmlns:a16="http://schemas.microsoft.com/office/drawing/2014/main" id="{0B673F75-7CA3-4B1E-87BA-71D01BBD50AB}"/>
                </a:ext>
              </a:extLst>
            </p:cNvPr>
            <p:cNvSpPr txBox="1"/>
            <p:nvPr/>
          </p:nvSpPr>
          <p:spPr>
            <a:xfrm>
              <a:off x="1357090" y="5477267"/>
              <a:ext cx="2307494" cy="215444"/>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Enrollment-response {</a:t>
              </a:r>
              <a:r>
                <a:rPr lang="en-US" sz="800" dirty="0" err="1">
                  <a:solidFill>
                    <a:prstClr val="black"/>
                  </a:solidFill>
                  <a:latin typeface="Courier New" panose="02070309020205020404" pitchFamily="49" charset="0"/>
                  <a:cs typeface="Courier New" panose="02070309020205020404" pitchFamily="49" charset="0"/>
                </a:rPr>
                <a:t>LDevID</a:t>
              </a:r>
              <a:r>
                <a:rPr lang="en-US" sz="800" dirty="0">
                  <a:solidFill>
                    <a:prstClr val="black"/>
                  </a:solidFill>
                  <a:latin typeface="Courier New" panose="02070309020205020404" pitchFamily="49" charset="0"/>
                  <a:cs typeface="Courier New" panose="02070309020205020404" pitchFamily="49" charset="0"/>
                </a:rPr>
                <a:t> cert}</a:t>
              </a:r>
            </a:p>
          </p:txBody>
        </p:sp>
        <p:sp>
          <p:nvSpPr>
            <p:cNvPr id="47" name="TextBox 46">
              <a:extLst>
                <a:ext uri="{FF2B5EF4-FFF2-40B4-BE49-F238E27FC236}">
                  <a16:creationId xmlns:a16="http://schemas.microsoft.com/office/drawing/2014/main" id="{6B7E9DB3-17EE-418F-BC45-4802483B139A}"/>
                </a:ext>
              </a:extLst>
            </p:cNvPr>
            <p:cNvSpPr txBox="1"/>
            <p:nvPr/>
          </p:nvSpPr>
          <p:spPr>
            <a:xfrm>
              <a:off x="1465312" y="5612444"/>
              <a:ext cx="2140215"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Enrollment-status</a:t>
              </a:r>
            </a:p>
          </p:txBody>
        </p:sp>
        <p:sp>
          <p:nvSpPr>
            <p:cNvPr id="48" name="TextBox 47">
              <a:extLst>
                <a:ext uri="{FF2B5EF4-FFF2-40B4-BE49-F238E27FC236}">
                  <a16:creationId xmlns:a16="http://schemas.microsoft.com/office/drawing/2014/main" id="{5D88DEAF-D36A-4441-98E3-C2E44D52115E}"/>
                </a:ext>
              </a:extLst>
            </p:cNvPr>
            <p:cNvSpPr txBox="1"/>
            <p:nvPr/>
          </p:nvSpPr>
          <p:spPr>
            <a:xfrm>
              <a:off x="3941179" y="3889600"/>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Pledge-Enrollment-Request (CSR)</a:t>
              </a:r>
            </a:p>
          </p:txBody>
        </p:sp>
        <p:cxnSp>
          <p:nvCxnSpPr>
            <p:cNvPr id="49" name="Straight Arrow Connector 48">
              <a:extLst>
                <a:ext uri="{FF2B5EF4-FFF2-40B4-BE49-F238E27FC236}">
                  <a16:creationId xmlns:a16="http://schemas.microsoft.com/office/drawing/2014/main" id="{318E6BE2-C928-4704-8829-305DC0DBE93B}"/>
                </a:ext>
              </a:extLst>
            </p:cNvPr>
            <p:cNvCxnSpPr>
              <a:cxnSpLocks/>
            </p:cNvCxnSpPr>
            <p:nvPr/>
          </p:nvCxnSpPr>
          <p:spPr>
            <a:xfrm>
              <a:off x="3772423" y="4059031"/>
              <a:ext cx="2492742" cy="0"/>
            </a:xfrm>
            <a:prstGeom prst="straightConnector1">
              <a:avLst/>
            </a:prstGeom>
            <a:noFill/>
            <a:ln w="6350" cap="flat" cmpd="sng" algn="ctr">
              <a:solidFill>
                <a:srgbClr val="4472C4"/>
              </a:solidFill>
              <a:prstDash val="solid"/>
              <a:miter lim="800000"/>
              <a:tailEnd type="triangle"/>
            </a:ln>
            <a:effectLst/>
          </p:spPr>
        </p:cxnSp>
        <p:cxnSp>
          <p:nvCxnSpPr>
            <p:cNvPr id="50" name="Straight Connector 49">
              <a:extLst>
                <a:ext uri="{FF2B5EF4-FFF2-40B4-BE49-F238E27FC236}">
                  <a16:creationId xmlns:a16="http://schemas.microsoft.com/office/drawing/2014/main" id="{6B836F5C-7559-43F0-84A8-2907B5625661}"/>
                </a:ext>
              </a:extLst>
            </p:cNvPr>
            <p:cNvCxnSpPr>
              <a:cxnSpLocks/>
            </p:cNvCxnSpPr>
            <p:nvPr/>
          </p:nvCxnSpPr>
          <p:spPr>
            <a:xfrm flipH="1">
              <a:off x="6265165" y="1739629"/>
              <a:ext cx="5774" cy="4752433"/>
            </a:xfrm>
            <a:prstGeom prst="line">
              <a:avLst/>
            </a:prstGeom>
            <a:noFill/>
            <a:ln w="6350" cap="flat" cmpd="sng" algn="ctr">
              <a:solidFill>
                <a:sysClr val="window" lastClr="FFFFFF"/>
              </a:solidFill>
              <a:prstDash val="solid"/>
              <a:miter lim="800000"/>
            </a:ln>
            <a:effectLst/>
          </p:spPr>
        </p:cxnSp>
        <p:cxnSp>
          <p:nvCxnSpPr>
            <p:cNvPr id="51" name="Straight Connector 50">
              <a:extLst>
                <a:ext uri="{FF2B5EF4-FFF2-40B4-BE49-F238E27FC236}">
                  <a16:creationId xmlns:a16="http://schemas.microsoft.com/office/drawing/2014/main" id="{495B144C-CC39-4274-BB99-D3A135949C37}"/>
                </a:ext>
              </a:extLst>
            </p:cNvPr>
            <p:cNvCxnSpPr>
              <a:cxnSpLocks/>
            </p:cNvCxnSpPr>
            <p:nvPr/>
          </p:nvCxnSpPr>
          <p:spPr>
            <a:xfrm>
              <a:off x="8622200" y="1739629"/>
              <a:ext cx="40009" cy="4752433"/>
            </a:xfrm>
            <a:prstGeom prst="line">
              <a:avLst/>
            </a:prstGeom>
            <a:noFill/>
            <a:ln w="6350" cap="flat" cmpd="sng" algn="ctr">
              <a:solidFill>
                <a:sysClr val="window" lastClr="FFFFFF"/>
              </a:solidFill>
              <a:prstDash val="solid"/>
              <a:miter lim="800000"/>
            </a:ln>
            <a:effectLst/>
          </p:spPr>
        </p:cxnSp>
        <p:cxnSp>
          <p:nvCxnSpPr>
            <p:cNvPr id="52" name="Straight Arrow Connector 51">
              <a:extLst>
                <a:ext uri="{FF2B5EF4-FFF2-40B4-BE49-F238E27FC236}">
                  <a16:creationId xmlns:a16="http://schemas.microsoft.com/office/drawing/2014/main" id="{2DCAA8E3-FA71-4D18-94EC-2AF58FA2459C}"/>
                </a:ext>
              </a:extLst>
            </p:cNvPr>
            <p:cNvCxnSpPr>
              <a:cxnSpLocks/>
            </p:cNvCxnSpPr>
            <p:nvPr/>
          </p:nvCxnSpPr>
          <p:spPr>
            <a:xfrm flipH="1">
              <a:off x="3772423" y="4202317"/>
              <a:ext cx="2492742" cy="0"/>
            </a:xfrm>
            <a:prstGeom prst="straightConnector1">
              <a:avLst/>
            </a:prstGeom>
            <a:noFill/>
            <a:ln w="6350" cap="flat" cmpd="sng" algn="ctr">
              <a:solidFill>
                <a:srgbClr val="4472C4"/>
              </a:solidFill>
              <a:prstDash val="solid"/>
              <a:miter lim="800000"/>
              <a:tailEnd type="triangle"/>
            </a:ln>
            <a:effectLst/>
          </p:spPr>
        </p:cxnSp>
        <p:sp>
          <p:nvSpPr>
            <p:cNvPr id="53" name="TextBox 52">
              <a:extLst>
                <a:ext uri="{FF2B5EF4-FFF2-40B4-BE49-F238E27FC236}">
                  <a16:creationId xmlns:a16="http://schemas.microsoft.com/office/drawing/2014/main" id="{D2DBAC1F-DFB8-4DF4-8B5F-E72B9A67BE53}"/>
                </a:ext>
              </a:extLst>
            </p:cNvPr>
            <p:cNvSpPr txBox="1"/>
            <p:nvPr/>
          </p:nvSpPr>
          <p:spPr>
            <a:xfrm>
              <a:off x="3913904" y="4037842"/>
              <a:ext cx="2190598"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Enrollment-response (</a:t>
              </a:r>
              <a:r>
                <a:rPr lang="en-US" sz="800" dirty="0" err="1">
                  <a:solidFill>
                    <a:prstClr val="black"/>
                  </a:solidFill>
                  <a:latin typeface="Courier New" panose="02070309020205020404" pitchFamily="49" charset="0"/>
                  <a:cs typeface="Courier New" panose="02070309020205020404" pitchFamily="49" charset="0"/>
                </a:rPr>
                <a:t>LDevID</a:t>
              </a:r>
              <a:r>
                <a:rPr lang="en-US" sz="800" dirty="0">
                  <a:solidFill>
                    <a:prstClr val="black"/>
                  </a:solidFill>
                  <a:latin typeface="Courier New" panose="02070309020205020404" pitchFamily="49" charset="0"/>
                  <a:cs typeface="Courier New" panose="02070309020205020404" pitchFamily="49" charset="0"/>
                </a:rPr>
                <a:t> cert)</a:t>
              </a:r>
            </a:p>
          </p:txBody>
        </p:sp>
        <p:sp>
          <p:nvSpPr>
            <p:cNvPr id="54" name="TextBox 53">
              <a:extLst>
                <a:ext uri="{FF2B5EF4-FFF2-40B4-BE49-F238E27FC236}">
                  <a16:creationId xmlns:a16="http://schemas.microsoft.com/office/drawing/2014/main" id="{8A406AE4-36C7-4305-A980-15E633A585FF}"/>
                </a:ext>
              </a:extLst>
            </p:cNvPr>
            <p:cNvSpPr txBox="1"/>
            <p:nvPr/>
          </p:nvSpPr>
          <p:spPr>
            <a:xfrm>
              <a:off x="1695106" y="1219271"/>
              <a:ext cx="1302188" cy="461665"/>
            </a:xfrm>
            <a:prstGeom prst="rect">
              <a:avLst/>
            </a:prstGeom>
            <a:noFill/>
          </p:spPr>
          <p:txBody>
            <a:bodyPr wrap="square" rtlCol="0">
              <a:spAutoFit/>
            </a:bodyPr>
            <a:lstStyle/>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IDevID</a:t>
              </a:r>
            </a:p>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Manufacturer trust anchor</a:t>
              </a:r>
            </a:p>
          </p:txBody>
        </p:sp>
        <p:sp>
          <p:nvSpPr>
            <p:cNvPr id="55" name="TextBox 54">
              <a:extLst>
                <a:ext uri="{FF2B5EF4-FFF2-40B4-BE49-F238E27FC236}">
                  <a16:creationId xmlns:a16="http://schemas.microsoft.com/office/drawing/2014/main" id="{A1AC8C1A-A0D1-492A-986F-C297DBC448C7}"/>
                </a:ext>
              </a:extLst>
            </p:cNvPr>
            <p:cNvSpPr txBox="1"/>
            <p:nvPr/>
          </p:nvSpPr>
          <p:spPr>
            <a:xfrm>
              <a:off x="4150371" y="1219272"/>
              <a:ext cx="1569979" cy="461425"/>
            </a:xfrm>
            <a:prstGeom prst="rect">
              <a:avLst/>
            </a:prstGeom>
            <a:noFill/>
          </p:spPr>
          <p:txBody>
            <a:bodyPr wrap="square" rtlCol="0">
              <a:spAutoFit/>
            </a:bodyPr>
            <a:lstStyle/>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LDevID (</a:t>
              </a:r>
              <a:r>
                <a:rPr lang="en-US" sz="800" err="1">
                  <a:solidFill>
                    <a:prstClr val="black"/>
                  </a:solidFill>
                  <a:latin typeface="Courier New" panose="02070309020205020404" pitchFamily="49" charset="0"/>
                  <a:cs typeface="Courier New" panose="02070309020205020404" pitchFamily="49" charset="0"/>
                </a:rPr>
                <a:t>RegAgt</a:t>
              </a:r>
              <a:r>
                <a:rPr lang="en-US" sz="800">
                  <a:solidFill>
                    <a:prstClr val="black"/>
                  </a:solidFill>
                  <a:latin typeface="Courier New" panose="02070309020205020404" pitchFamily="49" charset="0"/>
                  <a:cs typeface="Courier New" panose="02070309020205020404" pitchFamily="49" charset="0"/>
                </a:rPr>
                <a:t>)</a:t>
              </a:r>
            </a:p>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LDevID Cert (Reg)</a:t>
              </a:r>
            </a:p>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S/N Pledge</a:t>
              </a:r>
            </a:p>
          </p:txBody>
        </p:sp>
        <p:sp>
          <p:nvSpPr>
            <p:cNvPr id="56" name="TextBox 55">
              <a:extLst>
                <a:ext uri="{FF2B5EF4-FFF2-40B4-BE49-F238E27FC236}">
                  <a16:creationId xmlns:a16="http://schemas.microsoft.com/office/drawing/2014/main" id="{FEFF833A-7AF0-460C-8239-C319507444A9}"/>
                </a:ext>
              </a:extLst>
            </p:cNvPr>
            <p:cNvSpPr txBox="1"/>
            <p:nvPr/>
          </p:nvSpPr>
          <p:spPr>
            <a:xfrm>
              <a:off x="6912082" y="1228343"/>
              <a:ext cx="1216194" cy="461665"/>
            </a:xfrm>
            <a:prstGeom prst="rect">
              <a:avLst/>
            </a:prstGeom>
            <a:noFill/>
          </p:spPr>
          <p:txBody>
            <a:bodyPr wrap="square" rtlCol="0">
              <a:spAutoFit/>
            </a:bodyPr>
            <a:lstStyle/>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LDevID (Reg)</a:t>
              </a:r>
            </a:p>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IDevID Cert CA</a:t>
              </a:r>
            </a:p>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S/N Pledge</a:t>
              </a:r>
            </a:p>
          </p:txBody>
        </p:sp>
        <p:sp>
          <p:nvSpPr>
            <p:cNvPr id="57" name="TextBox 56">
              <a:extLst>
                <a:ext uri="{FF2B5EF4-FFF2-40B4-BE49-F238E27FC236}">
                  <a16:creationId xmlns:a16="http://schemas.microsoft.com/office/drawing/2014/main" id="{A9BEE693-17B6-4FAC-B2D4-936A838A03AA}"/>
                </a:ext>
              </a:extLst>
            </p:cNvPr>
            <p:cNvSpPr txBox="1"/>
            <p:nvPr/>
          </p:nvSpPr>
          <p:spPr>
            <a:xfrm>
              <a:off x="9066691" y="1219271"/>
              <a:ext cx="1210655" cy="338378"/>
            </a:xfrm>
            <a:prstGeom prst="rect">
              <a:avLst/>
            </a:prstGeom>
            <a:noFill/>
          </p:spPr>
          <p:txBody>
            <a:bodyPr wrap="square" rtlCol="0">
              <a:spAutoFit/>
            </a:bodyPr>
            <a:lstStyle/>
            <a:p>
              <a:pPr marL="85682" indent="-85682">
                <a:buFont typeface="Arial" panose="020B0604020202020204" pitchFamily="34" charset="0"/>
                <a:buChar char="•"/>
              </a:pPr>
              <a:r>
                <a:rPr lang="en-US" sz="800">
                  <a:solidFill>
                    <a:prstClr val="black"/>
                  </a:solidFill>
                  <a:latin typeface="Courier New" panose="02070309020205020404" pitchFamily="49" charset="0"/>
                  <a:cs typeface="Courier New" panose="02070309020205020404" pitchFamily="49" charset="0"/>
                </a:rPr>
                <a:t>Domain CA credentials </a:t>
              </a:r>
            </a:p>
          </p:txBody>
        </p:sp>
        <p:sp>
          <p:nvSpPr>
            <p:cNvPr id="58" name="TextBox 57">
              <a:extLst>
                <a:ext uri="{FF2B5EF4-FFF2-40B4-BE49-F238E27FC236}">
                  <a16:creationId xmlns:a16="http://schemas.microsoft.com/office/drawing/2014/main" id="{AC2FEFC0-6241-4461-B343-ABA55E0B7B77}"/>
                </a:ext>
              </a:extLst>
            </p:cNvPr>
            <p:cNvSpPr txBox="1"/>
            <p:nvPr/>
          </p:nvSpPr>
          <p:spPr>
            <a:xfrm>
              <a:off x="11216702" y="1219271"/>
              <a:ext cx="978298" cy="338378"/>
            </a:xfrm>
            <a:prstGeom prst="rect">
              <a:avLst/>
            </a:prstGeom>
            <a:noFill/>
          </p:spPr>
          <p:txBody>
            <a:bodyPr wrap="square" rtlCol="0">
              <a:spAutoFit/>
            </a:bodyPr>
            <a:lstStyle/>
            <a:p>
              <a:pPr marL="85682" indent="-85682">
                <a:buFont typeface="Arial" panose="020B0604020202020204" pitchFamily="34" charset="0"/>
                <a:buChar char="•"/>
              </a:pPr>
              <a:r>
                <a:rPr lang="en-US" sz="800" dirty="0">
                  <a:solidFill>
                    <a:prstClr val="black"/>
                  </a:solidFill>
                  <a:latin typeface="Courier New" panose="02070309020205020404" pitchFamily="49" charset="0"/>
                  <a:cs typeface="Courier New" panose="02070309020205020404" pitchFamily="49" charset="0"/>
                </a:rPr>
                <a:t>MASA credentials </a:t>
              </a:r>
            </a:p>
          </p:txBody>
        </p:sp>
        <p:pic>
          <p:nvPicPr>
            <p:cNvPr id="59" name="Picture 58">
              <a:extLst>
                <a:ext uri="{FF2B5EF4-FFF2-40B4-BE49-F238E27FC236}">
                  <a16:creationId xmlns:a16="http://schemas.microsoft.com/office/drawing/2014/main" id="{5AC1C42E-9172-4E8D-8B1C-34F193C0A3BC}"/>
                </a:ext>
              </a:extLst>
            </p:cNvPr>
            <p:cNvPicPr>
              <a:picLocks noChangeAspect="1"/>
            </p:cNvPicPr>
            <p:nvPr/>
          </p:nvPicPr>
          <p:blipFill>
            <a:blip r:embed="rId5"/>
            <a:stretch>
              <a:fillRect/>
            </a:stretch>
          </p:blipFill>
          <p:spPr>
            <a:xfrm>
              <a:off x="3684300" y="2218706"/>
              <a:ext cx="582089" cy="553462"/>
            </a:xfrm>
            <a:prstGeom prst="rect">
              <a:avLst/>
            </a:prstGeom>
          </p:spPr>
        </p:pic>
        <p:pic>
          <p:nvPicPr>
            <p:cNvPr id="60" name="Picture 59">
              <a:extLst>
                <a:ext uri="{FF2B5EF4-FFF2-40B4-BE49-F238E27FC236}">
                  <a16:creationId xmlns:a16="http://schemas.microsoft.com/office/drawing/2014/main" id="{A4719D38-142F-4284-A058-2E7299281636}"/>
                </a:ext>
              </a:extLst>
            </p:cNvPr>
            <p:cNvPicPr>
              <a:picLocks noChangeAspect="1"/>
            </p:cNvPicPr>
            <p:nvPr/>
          </p:nvPicPr>
          <p:blipFill>
            <a:blip r:embed="rId6"/>
            <a:stretch>
              <a:fillRect/>
            </a:stretch>
          </p:blipFill>
          <p:spPr>
            <a:xfrm>
              <a:off x="6755715" y="3072706"/>
              <a:ext cx="639817" cy="533181"/>
            </a:xfrm>
            <a:prstGeom prst="rect">
              <a:avLst/>
            </a:prstGeom>
          </p:spPr>
        </p:pic>
        <p:cxnSp>
          <p:nvCxnSpPr>
            <p:cNvPr id="61" name="Straight Arrow Connector 60">
              <a:extLst>
                <a:ext uri="{FF2B5EF4-FFF2-40B4-BE49-F238E27FC236}">
                  <a16:creationId xmlns:a16="http://schemas.microsoft.com/office/drawing/2014/main" id="{D2CEC34D-CFC2-47C2-A6A8-3A98240436EC}"/>
                </a:ext>
              </a:extLst>
            </p:cNvPr>
            <p:cNvCxnSpPr>
              <a:cxnSpLocks/>
            </p:cNvCxnSpPr>
            <p:nvPr/>
          </p:nvCxnSpPr>
          <p:spPr>
            <a:xfrm>
              <a:off x="6285836" y="4050793"/>
              <a:ext cx="2336364" cy="0"/>
            </a:xfrm>
            <a:prstGeom prst="straightConnector1">
              <a:avLst/>
            </a:prstGeom>
            <a:noFill/>
            <a:ln w="6350" cap="flat" cmpd="sng" algn="ctr">
              <a:solidFill>
                <a:srgbClr val="4472C4"/>
              </a:solidFill>
              <a:prstDash val="dash"/>
              <a:miter lim="800000"/>
              <a:tailEnd type="triangle"/>
            </a:ln>
            <a:effectLst/>
          </p:spPr>
        </p:cxnSp>
        <p:cxnSp>
          <p:nvCxnSpPr>
            <p:cNvPr id="62" name="Straight Arrow Connector 61">
              <a:extLst>
                <a:ext uri="{FF2B5EF4-FFF2-40B4-BE49-F238E27FC236}">
                  <a16:creationId xmlns:a16="http://schemas.microsoft.com/office/drawing/2014/main" id="{98726F52-F4E4-4C09-A339-43CECF4DB31A}"/>
                </a:ext>
              </a:extLst>
            </p:cNvPr>
            <p:cNvCxnSpPr>
              <a:cxnSpLocks/>
            </p:cNvCxnSpPr>
            <p:nvPr/>
          </p:nvCxnSpPr>
          <p:spPr>
            <a:xfrm flipH="1">
              <a:off x="6285836" y="4202317"/>
              <a:ext cx="2336364" cy="0"/>
            </a:xfrm>
            <a:prstGeom prst="straightConnector1">
              <a:avLst/>
            </a:prstGeom>
            <a:noFill/>
            <a:ln w="6350" cap="flat" cmpd="sng" algn="ctr">
              <a:solidFill>
                <a:srgbClr val="4472C4"/>
              </a:solidFill>
              <a:prstDash val="dash"/>
              <a:miter lim="800000"/>
              <a:tailEnd type="triangle"/>
            </a:ln>
            <a:effectLst/>
          </p:spPr>
        </p:cxnSp>
        <p:cxnSp>
          <p:nvCxnSpPr>
            <p:cNvPr id="63" name="Straight Connector 62">
              <a:extLst>
                <a:ext uri="{FF2B5EF4-FFF2-40B4-BE49-F238E27FC236}">
                  <a16:creationId xmlns:a16="http://schemas.microsoft.com/office/drawing/2014/main" id="{69EC46F5-3F8B-49BD-A200-1886259FEEFF}"/>
                </a:ext>
              </a:extLst>
            </p:cNvPr>
            <p:cNvCxnSpPr>
              <a:cxnSpLocks/>
            </p:cNvCxnSpPr>
            <p:nvPr/>
          </p:nvCxnSpPr>
          <p:spPr>
            <a:xfrm>
              <a:off x="1173992" y="3341677"/>
              <a:ext cx="2579249" cy="0"/>
            </a:xfrm>
            <a:prstGeom prst="line">
              <a:avLst/>
            </a:prstGeom>
            <a:noFill/>
            <a:ln w="25400" cap="flat" cmpd="sng" algn="ctr">
              <a:solidFill>
                <a:sysClr val="window" lastClr="FFFFFF"/>
              </a:solidFill>
              <a:prstDash val="solid"/>
              <a:miter lim="800000"/>
            </a:ln>
            <a:effectLst/>
          </p:spPr>
        </p:cxnSp>
        <p:sp>
          <p:nvSpPr>
            <p:cNvPr id="64" name="TextBox 63">
              <a:extLst>
                <a:ext uri="{FF2B5EF4-FFF2-40B4-BE49-F238E27FC236}">
                  <a16:creationId xmlns:a16="http://schemas.microsoft.com/office/drawing/2014/main" id="{6BE7DD4F-5DD1-4C0B-BE7E-FB79334AA288}"/>
                </a:ext>
              </a:extLst>
            </p:cNvPr>
            <p:cNvSpPr txBox="1"/>
            <p:nvPr/>
          </p:nvSpPr>
          <p:spPr>
            <a:xfrm>
              <a:off x="17044" y="2172341"/>
              <a:ext cx="1056537" cy="707518"/>
            </a:xfrm>
            <a:prstGeom prst="rect">
              <a:avLst/>
            </a:prstGeom>
            <a:solidFill>
              <a:sysClr val="window" lastClr="FFFFFF">
                <a:lumMod val="95000"/>
              </a:sysClr>
            </a:solidFill>
            <a:ln>
              <a:solidFill>
                <a:schemeClr val="bg1"/>
              </a:solidFill>
            </a:ln>
          </p:spPr>
          <p:txBody>
            <a:bodyPr wrap="square" rtlCol="0">
              <a:spAutoFit/>
            </a:bodyPr>
            <a:lstStyle/>
            <a:p>
              <a:pPr defTabSz="913943">
                <a:defRPr/>
              </a:pPr>
              <a:r>
                <a:rPr lang="en-US" sz="800" kern="0">
                  <a:solidFill>
                    <a:prstClr val="black"/>
                  </a:solidFill>
                  <a:latin typeface="Courier New" panose="02070309020205020404" pitchFamily="49" charset="0"/>
                  <a:cs typeface="Courier New" panose="02070309020205020404" pitchFamily="49" charset="0"/>
                </a:rPr>
                <a:t>Step1: Collect Bootstrapping request information from pledge</a:t>
              </a:r>
            </a:p>
          </p:txBody>
        </p:sp>
        <p:sp>
          <p:nvSpPr>
            <p:cNvPr id="65" name="TextBox 64">
              <a:extLst>
                <a:ext uri="{FF2B5EF4-FFF2-40B4-BE49-F238E27FC236}">
                  <a16:creationId xmlns:a16="http://schemas.microsoft.com/office/drawing/2014/main" id="{982EA275-0F93-4B9D-B671-263FA3D8D8B0}"/>
                </a:ext>
              </a:extLst>
            </p:cNvPr>
            <p:cNvSpPr txBox="1"/>
            <p:nvPr/>
          </p:nvSpPr>
          <p:spPr>
            <a:xfrm>
              <a:off x="17044" y="3486127"/>
              <a:ext cx="1060149" cy="1076657"/>
            </a:xfrm>
            <a:prstGeom prst="rect">
              <a:avLst/>
            </a:prstGeom>
            <a:solidFill>
              <a:sysClr val="window" lastClr="FFFFFF">
                <a:lumMod val="95000"/>
              </a:sysClr>
            </a:solidFill>
            <a:ln>
              <a:solidFill>
                <a:schemeClr val="bg1"/>
              </a:solidFill>
            </a:ln>
          </p:spPr>
          <p:txBody>
            <a:bodyPr wrap="square" rtlCol="0">
              <a:spAutoFit/>
            </a:bodyPr>
            <a:lstStyle/>
            <a:p>
              <a:pPr defTabSz="913943">
                <a:defRPr/>
              </a:pPr>
              <a:r>
                <a:rPr lang="en-US" sz="800" kern="0" dirty="0">
                  <a:solidFill>
                    <a:prstClr val="black"/>
                  </a:solidFill>
                  <a:latin typeface="Courier New" panose="02070309020205020404" pitchFamily="49" charset="0"/>
                  <a:cs typeface="Courier New" panose="02070309020205020404" pitchFamily="49" charset="0"/>
                </a:rPr>
                <a:t>Step2: Infrastructure Interaction based on BRSKI approach to collect voucher and </a:t>
              </a:r>
              <a:r>
                <a:rPr lang="en-US" sz="800" kern="0" dirty="0" err="1">
                  <a:solidFill>
                    <a:prstClr val="black"/>
                  </a:solidFill>
                  <a:latin typeface="Courier New" panose="02070309020205020404" pitchFamily="49" charset="0"/>
                  <a:cs typeface="Courier New" panose="02070309020205020404" pitchFamily="49" charset="0"/>
                </a:rPr>
                <a:t>LDevID</a:t>
              </a:r>
              <a:r>
                <a:rPr lang="en-US" sz="800" kern="0" dirty="0">
                  <a:solidFill>
                    <a:prstClr val="black"/>
                  </a:solidFill>
                  <a:latin typeface="Courier New" panose="02070309020205020404" pitchFamily="49" charset="0"/>
                  <a:cs typeface="Courier New" panose="02070309020205020404" pitchFamily="49" charset="0"/>
                </a:rPr>
                <a:t> Cert </a:t>
              </a:r>
            </a:p>
          </p:txBody>
        </p:sp>
        <p:sp>
          <p:nvSpPr>
            <p:cNvPr id="66" name="TextBox 65">
              <a:extLst>
                <a:ext uri="{FF2B5EF4-FFF2-40B4-BE49-F238E27FC236}">
                  <a16:creationId xmlns:a16="http://schemas.microsoft.com/office/drawing/2014/main" id="{73ABEDDE-C020-4CEC-9891-85F23A2FBF90}"/>
                </a:ext>
              </a:extLst>
            </p:cNvPr>
            <p:cNvSpPr txBox="1"/>
            <p:nvPr/>
          </p:nvSpPr>
          <p:spPr>
            <a:xfrm>
              <a:off x="17044" y="5115842"/>
              <a:ext cx="1060149" cy="830997"/>
            </a:xfrm>
            <a:prstGeom prst="rect">
              <a:avLst/>
            </a:prstGeom>
            <a:solidFill>
              <a:sysClr val="window" lastClr="FFFFFF">
                <a:lumMod val="95000"/>
              </a:sysClr>
            </a:solidFill>
            <a:ln>
              <a:solidFill>
                <a:schemeClr val="bg1"/>
              </a:solidFill>
            </a:ln>
          </p:spPr>
          <p:txBody>
            <a:bodyPr wrap="square" lIns="91440" tIns="45720" rIns="91440" bIns="45720" rtlCol="0" anchor="t">
              <a:spAutoFit/>
            </a:bodyPr>
            <a:lstStyle/>
            <a:p>
              <a:pPr defTabSz="913943">
                <a:defRPr/>
              </a:pPr>
              <a:r>
                <a:rPr lang="en-US" sz="800" kern="0" dirty="0">
                  <a:latin typeface="Courier New"/>
                  <a:cs typeface="Courier New"/>
                </a:rPr>
                <a:t>Step3: Provisioning of voucher, CA certs, and </a:t>
              </a:r>
              <a:r>
                <a:rPr lang="en-US" sz="800" kern="0" dirty="0" err="1">
                  <a:latin typeface="Courier New"/>
                  <a:cs typeface="Courier New"/>
                </a:rPr>
                <a:t>LDevID</a:t>
              </a:r>
              <a:r>
                <a:rPr lang="en-US" sz="800" kern="0" dirty="0">
                  <a:latin typeface="Courier New"/>
                  <a:cs typeface="Courier New"/>
                </a:rPr>
                <a:t> cert to pledge</a:t>
              </a:r>
            </a:p>
          </p:txBody>
        </p:sp>
        <p:cxnSp>
          <p:nvCxnSpPr>
            <p:cNvPr id="67" name="Straight Connector 66">
              <a:extLst>
                <a:ext uri="{FF2B5EF4-FFF2-40B4-BE49-F238E27FC236}">
                  <a16:creationId xmlns:a16="http://schemas.microsoft.com/office/drawing/2014/main" id="{4EE34C46-21B9-4E93-A377-898E07309591}"/>
                </a:ext>
              </a:extLst>
            </p:cNvPr>
            <p:cNvCxnSpPr>
              <a:cxnSpLocks/>
            </p:cNvCxnSpPr>
            <p:nvPr/>
          </p:nvCxnSpPr>
          <p:spPr>
            <a:xfrm>
              <a:off x="1173992" y="4607604"/>
              <a:ext cx="2579249" cy="0"/>
            </a:xfrm>
            <a:prstGeom prst="line">
              <a:avLst/>
            </a:prstGeom>
            <a:noFill/>
            <a:ln w="25400" cap="flat" cmpd="sng" algn="ctr">
              <a:solidFill>
                <a:sysClr val="window" lastClr="FFFFFF"/>
              </a:solidFill>
              <a:prstDash val="solid"/>
              <a:miter lim="800000"/>
            </a:ln>
            <a:effectLst/>
          </p:spPr>
        </p:cxnSp>
        <p:sp>
          <p:nvSpPr>
            <p:cNvPr id="68" name="TextBox 67">
              <a:extLst>
                <a:ext uri="{FF2B5EF4-FFF2-40B4-BE49-F238E27FC236}">
                  <a16:creationId xmlns:a16="http://schemas.microsoft.com/office/drawing/2014/main" id="{0847B477-CD57-4CCA-95EA-FA7790664B5C}"/>
                </a:ext>
              </a:extLst>
            </p:cNvPr>
            <p:cNvSpPr txBox="1"/>
            <p:nvPr/>
          </p:nvSpPr>
          <p:spPr>
            <a:xfrm>
              <a:off x="6575363" y="6412432"/>
              <a:ext cx="2376336" cy="215332"/>
            </a:xfrm>
            <a:prstGeom prst="rect">
              <a:avLst/>
            </a:prstGeom>
            <a:solidFill>
              <a:sysClr val="window" lastClr="FFFFFF">
                <a:lumMod val="95000"/>
              </a:sysClr>
            </a:solidFill>
            <a:ln>
              <a:solidFill>
                <a:sysClr val="windowText" lastClr="000000"/>
              </a:solidFill>
            </a:ln>
          </p:spPr>
          <p:txBody>
            <a:bodyPr wrap="none" rtlCol="0">
              <a:spAutoFit/>
            </a:bodyPr>
            <a:lstStyle/>
            <a:p>
              <a:pPr algn="ctr" defTabSz="913943">
                <a:defRPr/>
              </a:pPr>
              <a:r>
                <a:rPr lang="en-US" sz="800" kern="0">
                  <a:solidFill>
                    <a:prstClr val="black"/>
                  </a:solidFill>
                  <a:latin typeface="Courier New" panose="02070309020205020404" pitchFamily="49" charset="0"/>
                  <a:cs typeface="Courier New" panose="02070309020205020404" pitchFamily="49" charset="0"/>
                </a:rPr>
                <a:t>First floor, connectivity to backend</a:t>
              </a:r>
            </a:p>
          </p:txBody>
        </p:sp>
        <p:pic>
          <p:nvPicPr>
            <p:cNvPr id="69" name="Graphic 68">
              <a:extLst>
                <a:ext uri="{FF2B5EF4-FFF2-40B4-BE49-F238E27FC236}">
                  <a16:creationId xmlns:a16="http://schemas.microsoft.com/office/drawing/2014/main" id="{D1042066-BD5C-4504-BB31-3E13B5CEE8F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91887" y="4061331"/>
              <a:ext cx="310253" cy="310253"/>
            </a:xfrm>
            <a:prstGeom prst="rect">
              <a:avLst/>
            </a:prstGeom>
          </p:spPr>
        </p:pic>
        <p:sp>
          <p:nvSpPr>
            <p:cNvPr id="70" name="Rectangle 69">
              <a:extLst>
                <a:ext uri="{FF2B5EF4-FFF2-40B4-BE49-F238E27FC236}">
                  <a16:creationId xmlns:a16="http://schemas.microsoft.com/office/drawing/2014/main" id="{F71A1B22-ACFF-4741-8EFC-6BFF8F5456E5}"/>
                </a:ext>
              </a:extLst>
            </p:cNvPr>
            <p:cNvSpPr/>
            <p:nvPr/>
          </p:nvSpPr>
          <p:spPr>
            <a:xfrm>
              <a:off x="994395" y="5440839"/>
              <a:ext cx="324701" cy="240167"/>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algn="ctr" defTabSz="913943">
                <a:defRPr/>
              </a:pPr>
              <a:endParaRPr lang="en-US" sz="1799" kern="0">
                <a:solidFill>
                  <a:prstClr val="white"/>
                </a:solidFill>
                <a:latin typeface="Calibri" panose="020F0502020204030204"/>
              </a:endParaRPr>
            </a:p>
          </p:txBody>
        </p:sp>
        <p:pic>
          <p:nvPicPr>
            <p:cNvPr id="71" name="Graphic 70">
              <a:extLst>
                <a:ext uri="{FF2B5EF4-FFF2-40B4-BE49-F238E27FC236}">
                  <a16:creationId xmlns:a16="http://schemas.microsoft.com/office/drawing/2014/main" id="{78DE2CA7-7B88-4380-975C-4646A06AFB4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4396" y="5459587"/>
              <a:ext cx="310253" cy="310253"/>
            </a:xfrm>
            <a:prstGeom prst="rect">
              <a:avLst/>
            </a:prstGeom>
          </p:spPr>
        </p:pic>
        <p:sp>
          <p:nvSpPr>
            <p:cNvPr id="72" name="TextBox 71">
              <a:extLst>
                <a:ext uri="{FF2B5EF4-FFF2-40B4-BE49-F238E27FC236}">
                  <a16:creationId xmlns:a16="http://schemas.microsoft.com/office/drawing/2014/main" id="{6F97E0EE-ED26-4980-8F93-4B18F9D47C41}"/>
                </a:ext>
              </a:extLst>
            </p:cNvPr>
            <p:cNvSpPr txBox="1"/>
            <p:nvPr/>
          </p:nvSpPr>
          <p:spPr>
            <a:xfrm>
              <a:off x="8165032" y="6126870"/>
              <a:ext cx="1159292" cy="215444"/>
            </a:xfrm>
            <a:prstGeom prst="rect">
              <a:avLst/>
            </a:prstGeom>
            <a:noFill/>
          </p:spPr>
          <p:txBody>
            <a:bodyPr wrap="square" rtlCol="0">
              <a:spAutoFit/>
            </a:bodyPr>
            <a:lstStyle/>
            <a:p>
              <a:pPr algn="ctr"/>
              <a:r>
                <a:rPr lang="en-US" sz="800">
                  <a:solidFill>
                    <a:prstClr val="black"/>
                  </a:solidFill>
                  <a:latin typeface="Courier New" panose="02070309020205020404" pitchFamily="49" charset="0"/>
                  <a:cs typeface="Courier New" panose="02070309020205020404" pitchFamily="49" charset="0"/>
                </a:rPr>
                <a:t>Device audit log</a:t>
              </a:r>
            </a:p>
          </p:txBody>
        </p:sp>
        <p:cxnSp>
          <p:nvCxnSpPr>
            <p:cNvPr id="73" name="Straight Arrow Connector 72">
              <a:extLst>
                <a:ext uri="{FF2B5EF4-FFF2-40B4-BE49-F238E27FC236}">
                  <a16:creationId xmlns:a16="http://schemas.microsoft.com/office/drawing/2014/main" id="{BFDC591F-1F7A-4F4C-9C87-5958A75BAB17}"/>
                </a:ext>
              </a:extLst>
            </p:cNvPr>
            <p:cNvCxnSpPr>
              <a:cxnSpLocks/>
            </p:cNvCxnSpPr>
            <p:nvPr/>
          </p:nvCxnSpPr>
          <p:spPr>
            <a:xfrm flipV="1">
              <a:off x="6274205" y="6300012"/>
              <a:ext cx="4601774" cy="9073"/>
            </a:xfrm>
            <a:prstGeom prst="straightConnector1">
              <a:avLst/>
            </a:prstGeom>
            <a:noFill/>
            <a:ln w="6350" cap="flat" cmpd="sng" algn="ctr">
              <a:solidFill>
                <a:srgbClr val="4472C4"/>
              </a:solidFill>
              <a:prstDash val="solid"/>
              <a:miter lim="800000"/>
              <a:tailEnd type="triangle"/>
            </a:ln>
            <a:effectLst/>
          </p:spPr>
        </p:cxnSp>
        <p:pic>
          <p:nvPicPr>
            <p:cNvPr id="74" name="Picture 73">
              <a:extLst>
                <a:ext uri="{FF2B5EF4-FFF2-40B4-BE49-F238E27FC236}">
                  <a16:creationId xmlns:a16="http://schemas.microsoft.com/office/drawing/2014/main" id="{0109AA72-1120-46DD-8481-8630685DAC81}"/>
                </a:ext>
              </a:extLst>
            </p:cNvPr>
            <p:cNvPicPr>
              <a:picLocks noChangeAspect="1"/>
            </p:cNvPicPr>
            <p:nvPr/>
          </p:nvPicPr>
          <p:blipFill>
            <a:blip r:embed="rId9"/>
            <a:stretch>
              <a:fillRect/>
            </a:stretch>
          </p:blipFill>
          <p:spPr>
            <a:xfrm>
              <a:off x="10444528" y="3539239"/>
              <a:ext cx="285765" cy="595851"/>
            </a:xfrm>
            <a:prstGeom prst="rect">
              <a:avLst/>
            </a:prstGeom>
          </p:spPr>
        </p:pic>
        <p:cxnSp>
          <p:nvCxnSpPr>
            <p:cNvPr id="75" name="Straight Connector 74">
              <a:extLst>
                <a:ext uri="{FF2B5EF4-FFF2-40B4-BE49-F238E27FC236}">
                  <a16:creationId xmlns:a16="http://schemas.microsoft.com/office/drawing/2014/main" id="{26CED647-7C00-4277-A506-4D78F621B518}"/>
                </a:ext>
              </a:extLst>
            </p:cNvPr>
            <p:cNvCxnSpPr>
              <a:cxnSpLocks/>
            </p:cNvCxnSpPr>
            <p:nvPr/>
          </p:nvCxnSpPr>
          <p:spPr>
            <a:xfrm>
              <a:off x="1184152" y="5858656"/>
              <a:ext cx="2579249" cy="0"/>
            </a:xfrm>
            <a:prstGeom prst="line">
              <a:avLst/>
            </a:prstGeom>
            <a:noFill/>
            <a:ln w="25400" cap="flat" cmpd="sng" algn="ctr">
              <a:solidFill>
                <a:sysClr val="window" lastClr="FFFFFF"/>
              </a:solidFill>
              <a:prstDash val="solid"/>
              <a:miter lim="800000"/>
            </a:ln>
            <a:effectLst/>
          </p:spPr>
        </p:cxnSp>
        <p:grpSp>
          <p:nvGrpSpPr>
            <p:cNvPr id="76" name="Group 75">
              <a:extLst>
                <a:ext uri="{FF2B5EF4-FFF2-40B4-BE49-F238E27FC236}">
                  <a16:creationId xmlns:a16="http://schemas.microsoft.com/office/drawing/2014/main" id="{B01F34CD-BFF3-4D9B-9F8C-9934559D05AF}"/>
                </a:ext>
              </a:extLst>
            </p:cNvPr>
            <p:cNvGrpSpPr/>
            <p:nvPr/>
          </p:nvGrpSpPr>
          <p:grpSpPr>
            <a:xfrm>
              <a:off x="3447653" y="5829398"/>
              <a:ext cx="549767" cy="325632"/>
              <a:chOff x="3759232" y="3686762"/>
              <a:chExt cx="550053" cy="325802"/>
            </a:xfrm>
          </p:grpSpPr>
          <p:pic>
            <p:nvPicPr>
              <p:cNvPr id="77" name="Picture 2" descr="D:\Gary\Eigene Bilder\Microsoft Clip Organizer\j0432621.png">
                <a:extLst>
                  <a:ext uri="{FF2B5EF4-FFF2-40B4-BE49-F238E27FC236}">
                    <a16:creationId xmlns:a16="http://schemas.microsoft.com/office/drawing/2014/main" id="{5D0110EE-90C7-4207-ADD1-F6310CCCC527}"/>
                  </a:ext>
                </a:extLst>
              </p:cNvPr>
              <p:cNvPicPr>
                <a:picLocks noChangeAspect="1" noChangeArrowheads="1"/>
              </p:cNvPicPr>
              <p:nvPr/>
            </p:nvPicPr>
            <p:blipFill>
              <a:blip r:embed="rId3" cstate="print"/>
              <a:srcRect/>
              <a:stretch>
                <a:fillRect/>
              </a:stretch>
            </p:blipFill>
            <p:spPr bwMode="auto">
              <a:xfrm>
                <a:off x="3759232" y="3799466"/>
                <a:ext cx="213098" cy="213098"/>
              </a:xfrm>
              <a:prstGeom prst="rect">
                <a:avLst/>
              </a:prstGeom>
              <a:noFill/>
              <a:ln w="9525">
                <a:noFill/>
                <a:miter lim="800000"/>
                <a:headEnd/>
                <a:tailEnd/>
              </a:ln>
            </p:spPr>
          </p:pic>
          <p:pic>
            <p:nvPicPr>
              <p:cNvPr id="78" name="Picture 77">
                <a:extLst>
                  <a:ext uri="{FF2B5EF4-FFF2-40B4-BE49-F238E27FC236}">
                    <a16:creationId xmlns:a16="http://schemas.microsoft.com/office/drawing/2014/main" id="{14AFD743-0E35-4284-A2C9-9511246C25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517" y="3721624"/>
                <a:ext cx="298768" cy="247977"/>
              </a:xfrm>
              <a:prstGeom prst="rect">
                <a:avLst/>
              </a:prstGeom>
            </p:spPr>
          </p:pic>
          <p:cxnSp>
            <p:nvCxnSpPr>
              <p:cNvPr id="79" name="Straight Arrow Connector 78">
                <a:extLst>
                  <a:ext uri="{FF2B5EF4-FFF2-40B4-BE49-F238E27FC236}">
                    <a16:creationId xmlns:a16="http://schemas.microsoft.com/office/drawing/2014/main" id="{DAFB1442-0E2C-4CF7-92DA-15DABCFE1B4E}"/>
                  </a:ext>
                </a:extLst>
              </p:cNvPr>
              <p:cNvCxnSpPr>
                <a:cxnSpLocks/>
              </p:cNvCxnSpPr>
              <p:nvPr/>
            </p:nvCxnSpPr>
            <p:spPr>
              <a:xfrm flipV="1">
                <a:off x="3981614" y="3686762"/>
                <a:ext cx="137736" cy="158630"/>
              </a:xfrm>
              <a:prstGeom prst="straightConnector1">
                <a:avLst/>
              </a:prstGeom>
              <a:noFill/>
              <a:ln w="6350" cap="flat" cmpd="sng" algn="ctr">
                <a:solidFill>
                  <a:srgbClr val="4472C4"/>
                </a:solidFill>
                <a:prstDash val="solid"/>
                <a:miter lim="800000"/>
                <a:tailEnd type="triangle"/>
              </a:ln>
              <a:effectLst/>
            </p:spPr>
          </p:cxnSp>
        </p:grpSp>
        <p:grpSp>
          <p:nvGrpSpPr>
            <p:cNvPr id="80" name="Group 79">
              <a:extLst>
                <a:ext uri="{FF2B5EF4-FFF2-40B4-BE49-F238E27FC236}">
                  <a16:creationId xmlns:a16="http://schemas.microsoft.com/office/drawing/2014/main" id="{4A56F791-C0A6-412C-B3C1-B1D087B90959}"/>
                </a:ext>
              </a:extLst>
            </p:cNvPr>
            <p:cNvGrpSpPr/>
            <p:nvPr/>
          </p:nvGrpSpPr>
          <p:grpSpPr>
            <a:xfrm>
              <a:off x="3501866" y="2972253"/>
              <a:ext cx="549767" cy="325632"/>
              <a:chOff x="3759232" y="3686762"/>
              <a:chExt cx="550053" cy="325802"/>
            </a:xfrm>
          </p:grpSpPr>
          <p:pic>
            <p:nvPicPr>
              <p:cNvPr id="81" name="Picture 2" descr="D:\Gary\Eigene Bilder\Microsoft Clip Organizer\j0432621.png">
                <a:extLst>
                  <a:ext uri="{FF2B5EF4-FFF2-40B4-BE49-F238E27FC236}">
                    <a16:creationId xmlns:a16="http://schemas.microsoft.com/office/drawing/2014/main" id="{B857C3B2-969D-42E9-BB19-93C8F62812E4}"/>
                  </a:ext>
                </a:extLst>
              </p:cNvPr>
              <p:cNvPicPr>
                <a:picLocks noChangeAspect="1" noChangeArrowheads="1"/>
              </p:cNvPicPr>
              <p:nvPr/>
            </p:nvPicPr>
            <p:blipFill>
              <a:blip r:embed="rId3" cstate="print"/>
              <a:srcRect/>
              <a:stretch>
                <a:fillRect/>
              </a:stretch>
            </p:blipFill>
            <p:spPr bwMode="auto">
              <a:xfrm>
                <a:off x="3759232" y="3799466"/>
                <a:ext cx="213098" cy="213098"/>
              </a:xfrm>
              <a:prstGeom prst="rect">
                <a:avLst/>
              </a:prstGeom>
              <a:noFill/>
              <a:ln w="9525">
                <a:noFill/>
                <a:miter lim="800000"/>
                <a:headEnd/>
                <a:tailEnd/>
              </a:ln>
            </p:spPr>
          </p:pic>
          <p:pic>
            <p:nvPicPr>
              <p:cNvPr id="82" name="Picture 81">
                <a:extLst>
                  <a:ext uri="{FF2B5EF4-FFF2-40B4-BE49-F238E27FC236}">
                    <a16:creationId xmlns:a16="http://schemas.microsoft.com/office/drawing/2014/main" id="{13CAFB29-3E7D-4449-9230-2C08548BA0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517" y="3721624"/>
                <a:ext cx="298768" cy="247977"/>
              </a:xfrm>
              <a:prstGeom prst="rect">
                <a:avLst/>
              </a:prstGeom>
            </p:spPr>
          </p:pic>
          <p:cxnSp>
            <p:nvCxnSpPr>
              <p:cNvPr id="83" name="Straight Arrow Connector 82">
                <a:extLst>
                  <a:ext uri="{FF2B5EF4-FFF2-40B4-BE49-F238E27FC236}">
                    <a16:creationId xmlns:a16="http://schemas.microsoft.com/office/drawing/2014/main" id="{DB8DE625-C19E-450F-B33D-0F3832129479}"/>
                  </a:ext>
                </a:extLst>
              </p:cNvPr>
              <p:cNvCxnSpPr>
                <a:cxnSpLocks/>
              </p:cNvCxnSpPr>
              <p:nvPr/>
            </p:nvCxnSpPr>
            <p:spPr>
              <a:xfrm flipV="1">
                <a:off x="3981614" y="3686762"/>
                <a:ext cx="137736" cy="158630"/>
              </a:xfrm>
              <a:prstGeom prst="straightConnector1">
                <a:avLst/>
              </a:prstGeom>
              <a:noFill/>
              <a:ln w="6350" cap="flat" cmpd="sng" algn="ctr">
                <a:solidFill>
                  <a:srgbClr val="4472C4"/>
                </a:solidFill>
                <a:prstDash val="solid"/>
                <a:miter lim="800000"/>
                <a:tailEnd type="triangle"/>
              </a:ln>
              <a:effectLst/>
            </p:spPr>
          </p:cxnSp>
        </p:grpSp>
        <p:sp>
          <p:nvSpPr>
            <p:cNvPr id="84" name="TextBox 83">
              <a:extLst>
                <a:ext uri="{FF2B5EF4-FFF2-40B4-BE49-F238E27FC236}">
                  <a16:creationId xmlns:a16="http://schemas.microsoft.com/office/drawing/2014/main" id="{EBE488CE-C81D-4A29-AA0D-EE9A7B2CA38D}"/>
                </a:ext>
              </a:extLst>
            </p:cNvPr>
            <p:cNvSpPr txBox="1"/>
            <p:nvPr/>
          </p:nvSpPr>
          <p:spPr>
            <a:xfrm>
              <a:off x="3712981" y="6051065"/>
              <a:ext cx="2563731" cy="215332"/>
            </a:xfrm>
            <a:prstGeom prst="rect">
              <a:avLst/>
            </a:prstGeom>
            <a:noFill/>
          </p:spPr>
          <p:txBody>
            <a:bodyPr wrap="square" rtlCol="0">
              <a:spAutoFit/>
            </a:bodyPr>
            <a:lstStyle/>
            <a:p>
              <a:pPr algn="ctr"/>
              <a:r>
                <a:rPr lang="en-US" sz="800">
                  <a:solidFill>
                    <a:prstClr val="black"/>
                  </a:solidFill>
                  <a:latin typeface="Courier New" panose="02070309020205020404" pitchFamily="49" charset="0"/>
                  <a:cs typeface="Courier New" panose="02070309020205020404" pitchFamily="49" charset="0"/>
                </a:rPr>
                <a:t>Voucher status</a:t>
              </a:r>
            </a:p>
          </p:txBody>
        </p:sp>
        <p:cxnSp>
          <p:nvCxnSpPr>
            <p:cNvPr id="85" name="Straight Arrow Connector 84">
              <a:extLst>
                <a:ext uri="{FF2B5EF4-FFF2-40B4-BE49-F238E27FC236}">
                  <a16:creationId xmlns:a16="http://schemas.microsoft.com/office/drawing/2014/main" id="{6B9C7DA7-E1FF-4F43-BB2F-DB1BB86039FE}"/>
                </a:ext>
              </a:extLst>
            </p:cNvPr>
            <p:cNvCxnSpPr>
              <a:cxnSpLocks/>
            </p:cNvCxnSpPr>
            <p:nvPr/>
          </p:nvCxnSpPr>
          <p:spPr>
            <a:xfrm>
              <a:off x="3772423" y="6215389"/>
              <a:ext cx="2492742" cy="0"/>
            </a:xfrm>
            <a:prstGeom prst="straightConnector1">
              <a:avLst/>
            </a:prstGeom>
            <a:noFill/>
            <a:ln w="6350" cap="flat" cmpd="sng" algn="ctr">
              <a:solidFill>
                <a:srgbClr val="4472C4"/>
              </a:solidFill>
              <a:prstDash val="solid"/>
              <a:miter lim="800000"/>
              <a:tailEnd type="triangle"/>
            </a:ln>
            <a:effectLst/>
          </p:spPr>
        </p:cxnSp>
        <p:sp>
          <p:nvSpPr>
            <p:cNvPr id="86" name="TextBox 85">
              <a:extLst>
                <a:ext uri="{FF2B5EF4-FFF2-40B4-BE49-F238E27FC236}">
                  <a16:creationId xmlns:a16="http://schemas.microsoft.com/office/drawing/2014/main" id="{61A24BD3-1A23-4969-82CD-777684A9EEEB}"/>
                </a:ext>
              </a:extLst>
            </p:cNvPr>
            <p:cNvSpPr txBox="1"/>
            <p:nvPr/>
          </p:nvSpPr>
          <p:spPr>
            <a:xfrm>
              <a:off x="3712981" y="6236620"/>
              <a:ext cx="2563731" cy="215332"/>
            </a:xfrm>
            <a:prstGeom prst="rect">
              <a:avLst/>
            </a:prstGeom>
            <a:noFill/>
          </p:spPr>
          <p:txBody>
            <a:bodyPr wrap="square" rtlCol="0">
              <a:spAutoFit/>
            </a:bodyPr>
            <a:lstStyle/>
            <a:p>
              <a:pPr algn="ctr"/>
              <a:r>
                <a:rPr lang="en-US" sz="800">
                  <a:solidFill>
                    <a:prstClr val="black"/>
                  </a:solidFill>
                  <a:latin typeface="Courier New" panose="02070309020205020404" pitchFamily="49" charset="0"/>
                  <a:cs typeface="Courier New" panose="02070309020205020404" pitchFamily="49" charset="0"/>
                </a:rPr>
                <a:t>Enrollment status</a:t>
              </a:r>
            </a:p>
          </p:txBody>
        </p:sp>
        <p:cxnSp>
          <p:nvCxnSpPr>
            <p:cNvPr id="87" name="Straight Arrow Connector 86">
              <a:extLst>
                <a:ext uri="{FF2B5EF4-FFF2-40B4-BE49-F238E27FC236}">
                  <a16:creationId xmlns:a16="http://schemas.microsoft.com/office/drawing/2014/main" id="{5B218DA5-5FDA-4004-A0F3-8DA6B0B879DD}"/>
                </a:ext>
              </a:extLst>
            </p:cNvPr>
            <p:cNvCxnSpPr>
              <a:cxnSpLocks/>
            </p:cNvCxnSpPr>
            <p:nvPr/>
          </p:nvCxnSpPr>
          <p:spPr>
            <a:xfrm>
              <a:off x="3772423" y="6419499"/>
              <a:ext cx="2492742" cy="0"/>
            </a:xfrm>
            <a:prstGeom prst="straightConnector1">
              <a:avLst/>
            </a:prstGeom>
            <a:noFill/>
            <a:ln w="6350" cap="flat" cmpd="sng" algn="ctr">
              <a:solidFill>
                <a:srgbClr val="4472C4"/>
              </a:solidFill>
              <a:prstDash val="solid"/>
              <a:miter lim="800000"/>
              <a:tailEnd type="triangle"/>
            </a:ln>
            <a:effectLst/>
          </p:spPr>
        </p:cxnSp>
        <p:sp>
          <p:nvSpPr>
            <p:cNvPr id="88" name="TextBox 87">
              <a:extLst>
                <a:ext uri="{FF2B5EF4-FFF2-40B4-BE49-F238E27FC236}">
                  <a16:creationId xmlns:a16="http://schemas.microsoft.com/office/drawing/2014/main" id="{1E245065-C9CD-46B2-968B-F95933419D80}"/>
                </a:ext>
              </a:extLst>
            </p:cNvPr>
            <p:cNvSpPr txBox="1"/>
            <p:nvPr/>
          </p:nvSpPr>
          <p:spPr>
            <a:xfrm rot="16200000">
              <a:off x="-449945" y="3390915"/>
              <a:ext cx="3300981" cy="322349"/>
            </a:xfrm>
            <a:prstGeom prst="rect">
              <a:avLst/>
            </a:prstGeom>
            <a:solidFill>
              <a:srgbClr val="FFF2CC">
                <a:alpha val="60000"/>
              </a:srgbClr>
            </a:solidFill>
            <a:ln w="12700" cap="flat" cmpd="sng" algn="ctr">
              <a:noFill/>
              <a:prstDash val="solid"/>
              <a:miter lim="800000"/>
            </a:ln>
            <a:effectLst/>
          </p:spPr>
          <p:txBody>
            <a:bodyPr rtlCol="0" anchor="ctr"/>
            <a:lstStyle>
              <a:defPPr>
                <a:defRPr lang="en-US"/>
              </a:defPPr>
              <a:lvl1pPr algn="ctr" defTabSz="913943">
                <a:defRPr sz="1799" kern="0">
                  <a:solidFill>
                    <a:prstClr val="white"/>
                  </a:solidFill>
                  <a:latin typeface="Calibri" panose="020F0502020204030204"/>
                </a:defRPr>
              </a:lvl1pPr>
            </a:lstStyle>
            <a:p>
              <a:r>
                <a:rPr lang="en-US" sz="800">
                  <a:solidFill>
                    <a:schemeClr val="tx1"/>
                  </a:solidFill>
                  <a:latin typeface="Courier New" panose="02070309020205020404" pitchFamily="49" charset="0"/>
                  <a:cs typeface="Courier New" panose="02070309020205020404" pitchFamily="49" charset="0"/>
                </a:rPr>
                <a:t>        Provisional accept of registrar certificate</a:t>
              </a:r>
            </a:p>
          </p:txBody>
        </p:sp>
        <p:pic>
          <p:nvPicPr>
            <p:cNvPr id="89" name="Picture 88">
              <a:extLst>
                <a:ext uri="{FF2B5EF4-FFF2-40B4-BE49-F238E27FC236}">
                  <a16:creationId xmlns:a16="http://schemas.microsoft.com/office/drawing/2014/main" id="{19D5F6BA-001F-47B7-9CD3-44EF11CB2D1D}"/>
                </a:ext>
              </a:extLst>
            </p:cNvPr>
            <p:cNvPicPr>
              <a:picLocks noChangeAspect="1"/>
            </p:cNvPicPr>
            <p:nvPr/>
          </p:nvPicPr>
          <p:blipFill>
            <a:blip r:embed="rId9"/>
            <a:stretch>
              <a:fillRect/>
            </a:stretch>
          </p:blipFill>
          <p:spPr>
            <a:xfrm>
              <a:off x="1020392" y="4693395"/>
              <a:ext cx="279647" cy="595851"/>
            </a:xfrm>
            <a:prstGeom prst="rect">
              <a:avLst/>
            </a:prstGeom>
            <a:ln w="12700">
              <a:solidFill>
                <a:srgbClr val="FF0000"/>
              </a:solidFill>
            </a:ln>
          </p:spPr>
        </p:pic>
        <p:sp>
          <p:nvSpPr>
            <p:cNvPr id="93" name="TextBox 92">
              <a:extLst>
                <a:ext uri="{FF2B5EF4-FFF2-40B4-BE49-F238E27FC236}">
                  <a16:creationId xmlns:a16="http://schemas.microsoft.com/office/drawing/2014/main" id="{D9CFB683-1067-F438-5039-E99746A3B186}"/>
                </a:ext>
              </a:extLst>
            </p:cNvPr>
            <p:cNvSpPr txBox="1"/>
            <p:nvPr/>
          </p:nvSpPr>
          <p:spPr>
            <a:xfrm>
              <a:off x="8996950" y="3928737"/>
              <a:ext cx="1255476" cy="584775"/>
            </a:xfrm>
            <a:prstGeom prst="rect">
              <a:avLst/>
            </a:prstGeom>
            <a:noFill/>
          </p:spPr>
          <p:txBody>
            <a:bodyPr wrap="square" rtlCol="0">
              <a:spAutoFit/>
            </a:bodyPr>
            <a:lstStyle/>
            <a:p>
              <a:r>
                <a:rPr lang="de-DE" sz="800" dirty="0">
                  <a:solidFill>
                    <a:prstClr val="black"/>
                  </a:solidFill>
                  <a:latin typeface="Courier New" panose="02070309020205020404" pitchFamily="49" charset="0"/>
                  <a:cs typeface="Courier New" panose="02070309020205020404" pitchFamily="49" charset="0"/>
                </a:rPr>
                <a:t>I</a:t>
              </a:r>
              <a:r>
                <a:rPr lang="en-US" sz="800" dirty="0" err="1">
                  <a:solidFill>
                    <a:prstClr val="black"/>
                  </a:solidFill>
                  <a:latin typeface="Courier New" panose="02070309020205020404" pitchFamily="49" charset="0"/>
                  <a:cs typeface="Courier New" panose="02070309020205020404" pitchFamily="49" charset="0"/>
                </a:rPr>
                <a:t>ssue</a:t>
              </a:r>
              <a:r>
                <a:rPr lang="en-US" sz="800" dirty="0">
                  <a:solidFill>
                    <a:prstClr val="black"/>
                  </a:solidFill>
                  <a:latin typeface="Courier New" panose="02070309020205020404" pitchFamily="49" charset="0"/>
                  <a:cs typeface="Courier New" panose="02070309020205020404" pitchFamily="49" charset="0"/>
                </a:rPr>
                <a:t> operational certificate for pledge for target domain</a:t>
              </a:r>
            </a:p>
          </p:txBody>
        </p:sp>
        <p:sp>
          <p:nvSpPr>
            <p:cNvPr id="98" name="TextBox 97">
              <a:extLst>
                <a:ext uri="{FF2B5EF4-FFF2-40B4-BE49-F238E27FC236}">
                  <a16:creationId xmlns:a16="http://schemas.microsoft.com/office/drawing/2014/main" id="{9B32F506-4AF3-F94D-34CC-022A9A166CFA}"/>
                </a:ext>
              </a:extLst>
            </p:cNvPr>
            <p:cNvSpPr txBox="1"/>
            <p:nvPr/>
          </p:nvSpPr>
          <p:spPr>
            <a:xfrm>
              <a:off x="3941179" y="4184768"/>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Request CA certificates</a:t>
              </a:r>
            </a:p>
          </p:txBody>
        </p:sp>
        <p:cxnSp>
          <p:nvCxnSpPr>
            <p:cNvPr id="99" name="Straight Arrow Connector 98">
              <a:extLst>
                <a:ext uri="{FF2B5EF4-FFF2-40B4-BE49-F238E27FC236}">
                  <a16:creationId xmlns:a16="http://schemas.microsoft.com/office/drawing/2014/main" id="{90835FFA-B3FB-9E0A-FD8D-DB99D0EAE4B7}"/>
                </a:ext>
              </a:extLst>
            </p:cNvPr>
            <p:cNvCxnSpPr>
              <a:cxnSpLocks/>
            </p:cNvCxnSpPr>
            <p:nvPr/>
          </p:nvCxnSpPr>
          <p:spPr>
            <a:xfrm>
              <a:off x="3772423" y="4354199"/>
              <a:ext cx="2492742" cy="0"/>
            </a:xfrm>
            <a:prstGeom prst="straightConnector1">
              <a:avLst/>
            </a:prstGeom>
            <a:noFill/>
            <a:ln w="6350" cap="flat" cmpd="sng" algn="ctr">
              <a:solidFill>
                <a:srgbClr val="4472C4"/>
              </a:solidFill>
              <a:prstDash val="solid"/>
              <a:miter lim="800000"/>
              <a:tailEnd type="triangle"/>
            </a:ln>
            <a:effectLst/>
          </p:spPr>
        </p:cxnSp>
        <p:cxnSp>
          <p:nvCxnSpPr>
            <p:cNvPr id="100" name="Straight Arrow Connector 99">
              <a:extLst>
                <a:ext uri="{FF2B5EF4-FFF2-40B4-BE49-F238E27FC236}">
                  <a16:creationId xmlns:a16="http://schemas.microsoft.com/office/drawing/2014/main" id="{8E4A8A89-6652-A441-FB04-EC8EBF977596}"/>
                </a:ext>
              </a:extLst>
            </p:cNvPr>
            <p:cNvCxnSpPr>
              <a:cxnSpLocks/>
            </p:cNvCxnSpPr>
            <p:nvPr/>
          </p:nvCxnSpPr>
          <p:spPr>
            <a:xfrm flipH="1">
              <a:off x="3772423" y="4497485"/>
              <a:ext cx="2492742" cy="0"/>
            </a:xfrm>
            <a:prstGeom prst="straightConnector1">
              <a:avLst/>
            </a:prstGeom>
            <a:noFill/>
            <a:ln w="6350" cap="flat" cmpd="sng" algn="ctr">
              <a:solidFill>
                <a:srgbClr val="4472C4"/>
              </a:solidFill>
              <a:prstDash val="solid"/>
              <a:miter lim="800000"/>
              <a:tailEnd type="triangle"/>
            </a:ln>
            <a:effectLst/>
          </p:spPr>
        </p:cxnSp>
        <p:sp>
          <p:nvSpPr>
            <p:cNvPr id="101" name="TextBox 100">
              <a:extLst>
                <a:ext uri="{FF2B5EF4-FFF2-40B4-BE49-F238E27FC236}">
                  <a16:creationId xmlns:a16="http://schemas.microsoft.com/office/drawing/2014/main" id="{DD2B7D26-C73E-5ADA-78BE-8413F014AD4F}"/>
                </a:ext>
              </a:extLst>
            </p:cNvPr>
            <p:cNvSpPr txBox="1"/>
            <p:nvPr/>
          </p:nvSpPr>
          <p:spPr>
            <a:xfrm>
              <a:off x="3913904" y="4333010"/>
              <a:ext cx="2190598"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CA Certificates, </a:t>
              </a:r>
              <a:r>
                <a:rPr lang="en-US" sz="800" b="1" dirty="0">
                  <a:solidFill>
                    <a:prstClr val="black"/>
                  </a:solidFill>
                  <a:latin typeface="Courier New" panose="02070309020205020404" pitchFamily="49" charset="0"/>
                  <a:cs typeface="Courier New" panose="02070309020205020404" pitchFamily="49" charset="0"/>
                </a:rPr>
                <a:t>signed </a:t>
              </a:r>
            </a:p>
          </p:txBody>
        </p:sp>
        <p:cxnSp>
          <p:nvCxnSpPr>
            <p:cNvPr id="102" name="Straight Arrow Connector 101">
              <a:extLst>
                <a:ext uri="{FF2B5EF4-FFF2-40B4-BE49-F238E27FC236}">
                  <a16:creationId xmlns:a16="http://schemas.microsoft.com/office/drawing/2014/main" id="{C7B72A26-08BD-B214-BC2D-61161A5610B3}"/>
                </a:ext>
              </a:extLst>
            </p:cNvPr>
            <p:cNvCxnSpPr>
              <a:cxnSpLocks/>
            </p:cNvCxnSpPr>
            <p:nvPr/>
          </p:nvCxnSpPr>
          <p:spPr>
            <a:xfrm>
              <a:off x="6285836" y="4345961"/>
              <a:ext cx="2336364" cy="0"/>
            </a:xfrm>
            <a:prstGeom prst="straightConnector1">
              <a:avLst/>
            </a:prstGeom>
            <a:noFill/>
            <a:ln w="6350" cap="flat" cmpd="sng" algn="ctr">
              <a:solidFill>
                <a:srgbClr val="4472C4"/>
              </a:solidFill>
              <a:prstDash val="dash"/>
              <a:miter lim="800000"/>
              <a:tailEnd type="triangle"/>
            </a:ln>
            <a:effectLst/>
          </p:spPr>
        </p:cxnSp>
        <p:cxnSp>
          <p:nvCxnSpPr>
            <p:cNvPr id="103" name="Straight Arrow Connector 102">
              <a:extLst>
                <a:ext uri="{FF2B5EF4-FFF2-40B4-BE49-F238E27FC236}">
                  <a16:creationId xmlns:a16="http://schemas.microsoft.com/office/drawing/2014/main" id="{CBD1C9EB-9C96-31FF-F606-7D35C1A7263A}"/>
                </a:ext>
              </a:extLst>
            </p:cNvPr>
            <p:cNvCxnSpPr>
              <a:cxnSpLocks/>
            </p:cNvCxnSpPr>
            <p:nvPr/>
          </p:nvCxnSpPr>
          <p:spPr>
            <a:xfrm flipH="1">
              <a:off x="6285836" y="4497485"/>
              <a:ext cx="2336364" cy="0"/>
            </a:xfrm>
            <a:prstGeom prst="straightConnector1">
              <a:avLst/>
            </a:prstGeom>
            <a:noFill/>
            <a:ln w="6350" cap="flat" cmpd="sng" algn="ctr">
              <a:solidFill>
                <a:srgbClr val="4472C4"/>
              </a:solidFill>
              <a:prstDash val="dash"/>
              <a:miter lim="800000"/>
              <a:tailEnd type="triangle"/>
            </a:ln>
            <a:effectLst/>
          </p:spPr>
        </p:cxnSp>
        <p:sp>
          <p:nvSpPr>
            <p:cNvPr id="104" name="TextBox 103">
              <a:extLst>
                <a:ext uri="{FF2B5EF4-FFF2-40B4-BE49-F238E27FC236}">
                  <a16:creationId xmlns:a16="http://schemas.microsoft.com/office/drawing/2014/main" id="{B64A71AD-4B93-73F9-AD0C-81653FF1B3A1}"/>
                </a:ext>
              </a:extLst>
            </p:cNvPr>
            <p:cNvSpPr txBox="1"/>
            <p:nvPr/>
          </p:nvSpPr>
          <p:spPr>
            <a:xfrm>
              <a:off x="6453103" y="4184768"/>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Request CA certificates</a:t>
              </a:r>
            </a:p>
          </p:txBody>
        </p:sp>
        <p:sp>
          <p:nvSpPr>
            <p:cNvPr id="105" name="TextBox 104">
              <a:extLst>
                <a:ext uri="{FF2B5EF4-FFF2-40B4-BE49-F238E27FC236}">
                  <a16:creationId xmlns:a16="http://schemas.microsoft.com/office/drawing/2014/main" id="{1E67CA03-4CF9-9799-2749-E1DB0793B634}"/>
                </a:ext>
              </a:extLst>
            </p:cNvPr>
            <p:cNvSpPr txBox="1"/>
            <p:nvPr/>
          </p:nvSpPr>
          <p:spPr>
            <a:xfrm>
              <a:off x="6453103" y="4332941"/>
              <a:ext cx="2079807" cy="215332"/>
            </a:xfrm>
            <a:prstGeom prst="rect">
              <a:avLst/>
            </a:prstGeom>
            <a:noFill/>
          </p:spPr>
          <p:txBody>
            <a:bodyPr wrap="square" rtlCol="0">
              <a:spAutoFit/>
            </a:bodyPr>
            <a:lstStyle/>
            <a:p>
              <a:pPr algn="ctr"/>
              <a:r>
                <a:rPr lang="en-US" sz="800" dirty="0">
                  <a:solidFill>
                    <a:prstClr val="black"/>
                  </a:solidFill>
                  <a:latin typeface="Courier New" panose="02070309020205020404" pitchFamily="49" charset="0"/>
                  <a:cs typeface="Courier New" panose="02070309020205020404" pitchFamily="49" charset="0"/>
                </a:rPr>
                <a:t>CA certificates</a:t>
              </a:r>
            </a:p>
          </p:txBody>
        </p:sp>
        <p:cxnSp>
          <p:nvCxnSpPr>
            <p:cNvPr id="107" name="Straight Arrow Connector 106">
              <a:extLst>
                <a:ext uri="{FF2B5EF4-FFF2-40B4-BE49-F238E27FC236}">
                  <a16:creationId xmlns:a16="http://schemas.microsoft.com/office/drawing/2014/main" id="{861307E3-C188-84D2-E814-2A8B798A4E4B}"/>
                </a:ext>
              </a:extLst>
            </p:cNvPr>
            <p:cNvCxnSpPr>
              <a:cxnSpLocks/>
            </p:cNvCxnSpPr>
            <p:nvPr/>
          </p:nvCxnSpPr>
          <p:spPr>
            <a:xfrm flipH="1">
              <a:off x="1338279" y="5415684"/>
              <a:ext cx="2376574" cy="0"/>
            </a:xfrm>
            <a:prstGeom prst="straightConnector1">
              <a:avLst/>
            </a:prstGeom>
            <a:noFill/>
            <a:ln w="6350" cap="flat" cmpd="sng" algn="ctr">
              <a:solidFill>
                <a:srgbClr val="4472C4"/>
              </a:solidFill>
              <a:prstDash val="solid"/>
              <a:miter lim="800000"/>
              <a:tailEnd type="triangle"/>
            </a:ln>
            <a:effectLst/>
          </p:spPr>
        </p:cxnSp>
        <p:sp>
          <p:nvSpPr>
            <p:cNvPr id="108" name="TextBox 107">
              <a:extLst>
                <a:ext uri="{FF2B5EF4-FFF2-40B4-BE49-F238E27FC236}">
                  <a16:creationId xmlns:a16="http://schemas.microsoft.com/office/drawing/2014/main" id="{57CF01BC-E65A-B6A4-29FF-5B867C81EC7F}"/>
                </a:ext>
              </a:extLst>
            </p:cNvPr>
            <p:cNvSpPr txBox="1"/>
            <p:nvPr/>
          </p:nvSpPr>
          <p:spPr>
            <a:xfrm>
              <a:off x="1357090" y="5253957"/>
              <a:ext cx="2307494" cy="215444"/>
            </a:xfrm>
            <a:prstGeom prst="rect">
              <a:avLst/>
            </a:prstGeom>
            <a:noFill/>
          </p:spPr>
          <p:txBody>
            <a:bodyPr wrap="square" rtlCol="0">
              <a:spAutoFit/>
            </a:bodyPr>
            <a:lstStyle/>
            <a:p>
              <a:pPr algn="ctr"/>
              <a:r>
                <a:rPr lang="de-DE" sz="800" dirty="0">
                  <a:solidFill>
                    <a:prstClr val="black"/>
                  </a:solidFill>
                  <a:latin typeface="Courier New" panose="02070309020205020404" pitchFamily="49" charset="0"/>
                  <a:cs typeface="Courier New" panose="02070309020205020404" pitchFamily="49" charset="0"/>
                </a:rPr>
                <a:t>C</a:t>
              </a:r>
              <a:r>
                <a:rPr lang="en-US" sz="800" dirty="0">
                  <a:solidFill>
                    <a:prstClr val="black"/>
                  </a:solidFill>
                  <a:latin typeface="Courier New" panose="02070309020205020404" pitchFamily="49" charset="0"/>
                  <a:cs typeface="Courier New" panose="02070309020205020404" pitchFamily="49" charset="0"/>
                </a:rPr>
                <a:t>A Certificates, signed</a:t>
              </a:r>
            </a:p>
          </p:txBody>
        </p:sp>
      </p:grpSp>
    </p:spTree>
    <p:extLst>
      <p:ext uri="{BB962C8B-B14F-4D97-AF65-F5344CB8AC3E}">
        <p14:creationId xmlns:p14="http://schemas.microsoft.com/office/powerpoint/2010/main" val="309193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Status</a:t>
            </a:r>
            <a:br>
              <a:rPr lang="en-US" sz="3600" dirty="0"/>
            </a:br>
            <a:r>
              <a:rPr lang="en-US" sz="3600" dirty="0"/>
              <a:t>History of main changes 04</a:t>
            </a:r>
            <a:r>
              <a:rPr lang="en-US" sz="3600" dirty="0">
                <a:sym typeface="Wingdings" panose="05000000000000000000" pitchFamily="2" charset="2"/>
              </a:rPr>
              <a:t> 05</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597091"/>
            <a:ext cx="10925433" cy="4542226"/>
          </a:xfrm>
        </p:spPr>
        <p:txBody>
          <a:bodyPr>
            <a:noAutofit/>
          </a:bodyPr>
          <a:lstStyle/>
          <a:p>
            <a:pPr>
              <a:lnSpc>
                <a:spcPct val="100000"/>
              </a:lnSpc>
              <a:buSzPct val="80000"/>
              <a:buFont typeface="Calibri" panose="020F0502020204030204" pitchFamily="34" charset="0"/>
              <a:buChar char="–"/>
            </a:pPr>
            <a:r>
              <a:rPr lang="en-US" sz="2400" dirty="0"/>
              <a:t>Enhancements</a:t>
            </a:r>
          </a:p>
          <a:p>
            <a:pPr marL="444500" lvl="1">
              <a:lnSpc>
                <a:spcPct val="100000"/>
              </a:lnSpc>
              <a:buSzPct val="80000"/>
              <a:buFont typeface="Calibri" panose="020F0502020204030204" pitchFamily="34" charset="0"/>
              <a:buChar char="–"/>
            </a:pPr>
            <a:r>
              <a:rPr lang="en-US" sz="2000" dirty="0"/>
              <a:t>Issues #32 and #49: Included registrar signature on voucher as mandatory. Provides </a:t>
            </a:r>
            <a:r>
              <a:rPr lang="en-US" sz="2000" dirty="0" err="1"/>
              <a:t>PoP</a:t>
            </a:r>
            <a:r>
              <a:rPr lang="en-US" sz="2000" dirty="0"/>
              <a:t> of registrars private key to pledge and ends provisional accept of the registrar certificate.</a:t>
            </a:r>
          </a:p>
          <a:p>
            <a:pPr marL="444500" lvl="1">
              <a:lnSpc>
                <a:spcPct val="100000"/>
              </a:lnSpc>
              <a:buSzPct val="80000"/>
              <a:buFont typeface="Calibri" panose="020F0502020204030204" pitchFamily="34" charset="0"/>
              <a:buChar char="–"/>
            </a:pPr>
            <a:r>
              <a:rPr lang="en-US" sz="2000" dirty="0"/>
              <a:t>Issue #35: Defined new endpoint for pledge (bootstrapping) status inquiry. Allows registrar-agent to query status of pledge (results in factory-default, voucher-success/error, enroll-success/error, connect-success/error). </a:t>
            </a:r>
          </a:p>
          <a:p>
            <a:pPr marL="444500" lvl="1">
              <a:lnSpc>
                <a:spcPct val="100000"/>
              </a:lnSpc>
              <a:buSzPct val="80000"/>
              <a:buFont typeface="Calibri" panose="020F0502020204030204" pitchFamily="34" charset="0"/>
              <a:buChar char="–"/>
            </a:pPr>
            <a:r>
              <a:rPr lang="en-US" sz="2000" dirty="0"/>
              <a:t>Issue #39 and #64: Enhanced error codes to allow a more fine grained error handling. </a:t>
            </a:r>
          </a:p>
          <a:p>
            <a:pPr marL="444500" lvl="1">
              <a:lnSpc>
                <a:spcPct val="100000"/>
              </a:lnSpc>
              <a:buSzPct val="80000"/>
              <a:buFont typeface="Calibri" panose="020F0502020204030204" pitchFamily="34" charset="0"/>
              <a:buChar char="–"/>
            </a:pPr>
            <a:r>
              <a:rPr lang="en-US" sz="2000" dirty="0"/>
              <a:t>Issue #47 and #36: MASA verification of </a:t>
            </a:r>
            <a:r>
              <a:rPr lang="en-US" sz="2000" dirty="0" err="1"/>
              <a:t>LDevID</a:t>
            </a:r>
            <a:r>
              <a:rPr lang="en-US" sz="2000" dirty="0"/>
              <a:t>(</a:t>
            </a:r>
            <a:r>
              <a:rPr lang="en-US" sz="2000" dirty="0" err="1"/>
              <a:t>RegAgt</a:t>
            </a:r>
            <a:r>
              <a:rPr lang="en-US" sz="2000" dirty="0"/>
              <a:t>) to the same </a:t>
            </a:r>
            <a:r>
              <a:rPr lang="en-US" sz="2000" dirty="0" err="1"/>
              <a:t>LDevID</a:t>
            </a:r>
            <a:r>
              <a:rPr lang="en-US" sz="2000" dirty="0"/>
              <a:t>(Reg) domain CA to ensure registrar-agent and registrar are under the same administrative control. Domain CA cert needed on MASA to verify </a:t>
            </a:r>
            <a:r>
              <a:rPr lang="en-US" sz="2000" dirty="0" err="1"/>
              <a:t>LDevID</a:t>
            </a:r>
            <a:r>
              <a:rPr lang="en-US" sz="2000" dirty="0"/>
              <a:t>(</a:t>
            </a:r>
            <a:r>
              <a:rPr lang="en-US" sz="2000" dirty="0" err="1"/>
              <a:t>RegAgt</a:t>
            </a:r>
            <a:r>
              <a:rPr lang="en-US" sz="2000" dirty="0"/>
              <a:t>) and </a:t>
            </a:r>
            <a:r>
              <a:rPr lang="en-US" sz="2000" dirty="0" err="1"/>
              <a:t>LDevID</a:t>
            </a:r>
            <a:r>
              <a:rPr lang="en-US" sz="2000" dirty="0"/>
              <a:t>(Reg), to issue voucher with assertion “agent-proximity”</a:t>
            </a:r>
          </a:p>
          <a:p>
            <a:pPr marL="444500" lvl="1">
              <a:lnSpc>
                <a:spcPct val="100000"/>
              </a:lnSpc>
              <a:buSzPct val="80000"/>
              <a:buFont typeface="Calibri" panose="020F0502020204030204" pitchFamily="34" charset="0"/>
              <a:buChar char="–"/>
            </a:pPr>
            <a:r>
              <a:rPr lang="en-US" sz="2000" dirty="0"/>
              <a:t>Issue #59: Enhanced security considerations and privacy considerations.</a:t>
            </a:r>
          </a:p>
          <a:p>
            <a:pPr marL="444500" lvl="1">
              <a:lnSpc>
                <a:spcPct val="100000"/>
              </a:lnSpc>
              <a:buSzPct val="80000"/>
              <a:buFont typeface="Calibri" panose="020F0502020204030204" pitchFamily="34" charset="0"/>
              <a:buChar char="–"/>
            </a:pPr>
            <a:r>
              <a:rPr lang="en-US" sz="2000" dirty="0"/>
              <a:t>Issue #70: Registrar-Agent Certificate removed from pledge trigger (was optional) and only contained in RVR. Saves bandwidth and simplifies the handling (less options). </a:t>
            </a:r>
          </a:p>
          <a:p>
            <a:pPr lvl="1">
              <a:lnSpc>
                <a:spcPct val="100000"/>
              </a:lnSpc>
              <a:buSzPct val="80000"/>
              <a:buFont typeface="Calibri" panose="020F0502020204030204" pitchFamily="34" charset="0"/>
              <a:buChar char="–"/>
            </a:pPr>
            <a:endParaRPr lang="en-US" sz="2000" dirty="0"/>
          </a:p>
          <a:p>
            <a:pPr lvl="1">
              <a:lnSpc>
                <a:spcPct val="100000"/>
              </a:lnSpc>
              <a:buSzPct val="80000"/>
              <a:buFont typeface="Calibri" panose="020F0502020204030204" pitchFamily="34" charset="0"/>
              <a:buChar char="–"/>
            </a:pPr>
            <a:endParaRPr lang="en-US" sz="2000" dirty="0"/>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11/3/2022</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3</a:t>
            </a:fld>
            <a:endParaRPr lang="en-US" dirty="0"/>
          </a:p>
        </p:txBody>
      </p:sp>
    </p:spTree>
    <p:extLst>
      <p:ext uri="{BB962C8B-B14F-4D97-AF65-F5344CB8AC3E}">
        <p14:creationId xmlns:p14="http://schemas.microsoft.com/office/powerpoint/2010/main" val="115320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Status</a:t>
            </a:r>
            <a:br>
              <a:rPr lang="en-US" sz="3600" dirty="0"/>
            </a:br>
            <a:r>
              <a:rPr lang="en-US" sz="3600" dirty="0"/>
              <a:t>History of main changes 04</a:t>
            </a:r>
            <a:r>
              <a:rPr lang="en-US" sz="3600" dirty="0">
                <a:sym typeface="Wingdings" panose="05000000000000000000" pitchFamily="2" charset="2"/>
              </a:rPr>
              <a:t> 05</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825625"/>
            <a:ext cx="10695039" cy="4351338"/>
          </a:xfrm>
        </p:spPr>
        <p:txBody>
          <a:bodyPr>
            <a:noAutofit/>
          </a:bodyPr>
          <a:lstStyle/>
          <a:p>
            <a:pPr>
              <a:lnSpc>
                <a:spcPct val="100000"/>
              </a:lnSpc>
              <a:buSzPct val="80000"/>
              <a:buFont typeface="Calibri" panose="020F0502020204030204" pitchFamily="34" charset="0"/>
              <a:buChar char="–"/>
            </a:pPr>
            <a:r>
              <a:rPr lang="en-US" sz="2400" dirty="0"/>
              <a:t>Clarifications/Editorial improvements</a:t>
            </a:r>
          </a:p>
          <a:p>
            <a:pPr marL="444500" lvl="1">
              <a:lnSpc>
                <a:spcPct val="100000"/>
              </a:lnSpc>
              <a:buSzPct val="80000"/>
              <a:buFont typeface="Calibri" panose="020F0502020204030204" pitchFamily="34" charset="0"/>
              <a:buChar char="–"/>
            </a:pPr>
            <a:r>
              <a:rPr lang="en-US" sz="2000" dirty="0"/>
              <a:t>Issue #27: Reworked terminology of "enrollment object", "certification object", "enrollment request object". </a:t>
            </a:r>
            <a:r>
              <a:rPr lang="en-US" sz="2000" dirty="0">
                <a:sym typeface="Wingdings" panose="05000000000000000000" pitchFamily="2" charset="2"/>
              </a:rPr>
              <a:t> utilized rather short forms like PER, PVR, etc.</a:t>
            </a:r>
            <a:r>
              <a:rPr lang="en-US" sz="2000" dirty="0"/>
              <a:t> </a:t>
            </a:r>
          </a:p>
          <a:p>
            <a:pPr marL="444500" lvl="1">
              <a:lnSpc>
                <a:spcPct val="100000"/>
              </a:lnSpc>
              <a:buSzPct val="80000"/>
              <a:buFont typeface="Calibri" panose="020F0502020204030204" pitchFamily="34" charset="0"/>
              <a:buChar char="–"/>
            </a:pPr>
            <a:r>
              <a:rPr lang="en-US" sz="2000" dirty="0"/>
              <a:t>Issue #31: clarified that combined pledge may act as client/server for further (re)enrollment</a:t>
            </a:r>
          </a:p>
          <a:p>
            <a:pPr marL="444500" lvl="1">
              <a:lnSpc>
                <a:spcPct val="100000"/>
              </a:lnSpc>
              <a:buSzPct val="80000"/>
              <a:buFont typeface="Calibri" panose="020F0502020204030204" pitchFamily="34" charset="0"/>
              <a:buChar char="–"/>
            </a:pPr>
            <a:r>
              <a:rPr lang="en-US" sz="2000" dirty="0"/>
              <a:t>Issue #42: clarified that registrar needs to verify the pledge status responses and ensure that they match the audit log response from the MASA, otherwise it needs drop the pledge and revoke the already issued certificate for the pledge.</a:t>
            </a:r>
          </a:p>
          <a:p>
            <a:pPr marL="444500" lvl="1">
              <a:lnSpc>
                <a:spcPct val="100000"/>
              </a:lnSpc>
              <a:buSzPct val="80000"/>
              <a:buFont typeface="Calibri" panose="020F0502020204030204" pitchFamily="34" charset="0"/>
              <a:buChar char="–"/>
            </a:pPr>
            <a:r>
              <a:rPr lang="en-US" sz="2000" dirty="0"/>
              <a:t>Issue #43: clarified that the pledge shall use the created-on time from the PVR-trigger object if the time has not been synchronized, yet.</a:t>
            </a:r>
          </a:p>
          <a:p>
            <a:pPr marL="444500" lvl="1">
              <a:lnSpc>
                <a:spcPct val="100000"/>
              </a:lnSpc>
              <a:buSzPct val="80000"/>
              <a:buFont typeface="Calibri" panose="020F0502020204030204" pitchFamily="34" charset="0"/>
              <a:buChar char="–"/>
            </a:pPr>
            <a:r>
              <a:rPr lang="en-US" sz="2000" dirty="0"/>
              <a:t>Issue #65: Removed reference to CAB Forum as not needed for BRSKI-PRM specifically.</a:t>
            </a:r>
          </a:p>
          <a:p>
            <a:pPr marL="444500" lvl="1">
              <a:lnSpc>
                <a:spcPct val="100000"/>
              </a:lnSpc>
              <a:buSzPct val="80000"/>
              <a:buFont typeface="Calibri" panose="020F0502020204030204" pitchFamily="34" charset="0"/>
              <a:buChar char="–"/>
            </a:pPr>
            <a:r>
              <a:rPr lang="en-US" sz="2000" dirty="0"/>
              <a:t>Reworked all object representations (prototypes) to align with JSON encoding</a:t>
            </a:r>
          </a:p>
          <a:p>
            <a:pPr marL="444500" lvl="1">
              <a:lnSpc>
                <a:spcPct val="100000"/>
              </a:lnSpc>
              <a:buSzPct val="80000"/>
              <a:buFont typeface="Calibri" panose="020F0502020204030204" pitchFamily="34" charset="0"/>
              <a:buChar char="–"/>
            </a:pPr>
            <a:r>
              <a:rPr lang="en-US" sz="2000" dirty="0"/>
              <a:t>Included examples for several objects in Appendix A (included size information. Issue #33)</a:t>
            </a:r>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11/3/2022</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4</a:t>
            </a:fld>
            <a:endParaRPr lang="en-US" dirty="0"/>
          </a:p>
        </p:txBody>
      </p:sp>
    </p:spTree>
    <p:extLst>
      <p:ext uri="{BB962C8B-B14F-4D97-AF65-F5344CB8AC3E}">
        <p14:creationId xmlns:p14="http://schemas.microsoft.com/office/powerpoint/2010/main" val="148343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BRSKI-PRM Status </a:t>
            </a:r>
            <a:br>
              <a:rPr lang="en-US" sz="3600" dirty="0"/>
            </a:br>
            <a:r>
              <a:rPr lang="en-US" sz="3600" dirty="0"/>
              <a:t>Next Steps</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76308"/>
            <a:ext cx="10515600" cy="4467973"/>
          </a:xfrm>
        </p:spPr>
        <p:txBody>
          <a:bodyPr>
            <a:noAutofit/>
          </a:bodyPr>
          <a:lstStyle/>
          <a:p>
            <a:pPr>
              <a:lnSpc>
                <a:spcPct val="100000"/>
              </a:lnSpc>
            </a:pPr>
            <a:r>
              <a:rPr lang="en-US" sz="2200" dirty="0"/>
              <a:t>Clarification on YANG usage (together with other ANIMA documents)</a:t>
            </a:r>
          </a:p>
          <a:p>
            <a:pPr>
              <a:lnSpc>
                <a:spcPct val="100000"/>
              </a:lnSpc>
            </a:pPr>
            <a:endParaRPr lang="en-US" sz="2200" dirty="0"/>
          </a:p>
          <a:p>
            <a:pPr>
              <a:lnSpc>
                <a:spcPct val="100000"/>
              </a:lnSpc>
            </a:pPr>
            <a:r>
              <a:rPr lang="en-US" sz="2200" dirty="0"/>
              <a:t>Interop testing with others welcome </a:t>
            </a:r>
            <a:r>
              <a:rPr lang="en-US" sz="2200" dirty="0">
                <a:sym typeface="Wingdings" panose="05000000000000000000" pitchFamily="2" charset="2"/>
              </a:rPr>
              <a:t>,</a:t>
            </a:r>
            <a:br>
              <a:rPr lang="en-US" sz="2200" dirty="0">
                <a:sym typeface="Wingdings" panose="05000000000000000000" pitchFamily="2" charset="2"/>
              </a:rPr>
            </a:br>
            <a:r>
              <a:rPr lang="en-US" sz="2200" dirty="0">
                <a:sym typeface="Wingdings" panose="05000000000000000000" pitchFamily="2" charset="2"/>
              </a:rPr>
              <a:t>PoC implementations of all components available, please get in touch</a:t>
            </a:r>
          </a:p>
          <a:p>
            <a:pPr>
              <a:lnSpc>
                <a:spcPct val="100000"/>
              </a:lnSpc>
            </a:pPr>
            <a:endParaRPr lang="en-US" sz="2200" dirty="0"/>
          </a:p>
          <a:p>
            <a:pPr>
              <a:lnSpc>
                <a:spcPct val="100000"/>
              </a:lnSpc>
            </a:pPr>
            <a:r>
              <a:rPr lang="en-US" sz="2200" dirty="0"/>
              <a:t>Document shepherd (still) needed</a:t>
            </a:r>
          </a:p>
          <a:p>
            <a:pPr>
              <a:lnSpc>
                <a:spcPct val="100000"/>
              </a:lnSpc>
            </a:pPr>
            <a:endParaRPr lang="en-US" sz="2200" dirty="0"/>
          </a:p>
          <a:p>
            <a:pPr>
              <a:lnSpc>
                <a:spcPct val="100000"/>
              </a:lnSpc>
            </a:pPr>
            <a:r>
              <a:rPr lang="en-US" sz="2200" dirty="0"/>
              <a:t>Authors agree the document is ready for WGLC</a:t>
            </a:r>
          </a:p>
          <a:p>
            <a:pPr marL="0" indent="0">
              <a:lnSpc>
                <a:spcPct val="100000"/>
              </a:lnSpc>
              <a:buNone/>
            </a:pPr>
            <a:r>
              <a:rPr lang="en-US" sz="2200" dirty="0"/>
              <a:t> </a:t>
            </a:r>
          </a:p>
        </p:txBody>
      </p:sp>
      <p:sp>
        <p:nvSpPr>
          <p:cNvPr id="4" name="Date Placeholder 3">
            <a:extLst>
              <a:ext uri="{FF2B5EF4-FFF2-40B4-BE49-F238E27FC236}">
                <a16:creationId xmlns:a16="http://schemas.microsoft.com/office/drawing/2014/main" id="{3B57BFE0-8AA2-440A-BF11-3DDE98998EE8}"/>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11/3/2022</a:t>
            </a:fld>
            <a:endParaRPr lang="en-US" dirty="0"/>
          </a:p>
        </p:txBody>
      </p:sp>
      <p:sp>
        <p:nvSpPr>
          <p:cNvPr id="5" name="Slide Number Placeholder 5">
            <a:extLst>
              <a:ext uri="{FF2B5EF4-FFF2-40B4-BE49-F238E27FC236}">
                <a16:creationId xmlns:a16="http://schemas.microsoft.com/office/drawing/2014/main" id="{1881EAE9-7681-4485-81EC-EAB026A81A3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5</a:t>
            </a:fld>
            <a:endParaRPr lang="en-US" dirty="0"/>
          </a:p>
        </p:txBody>
      </p:sp>
    </p:spTree>
    <p:extLst>
      <p:ext uri="{BB962C8B-B14F-4D97-AF65-F5344CB8AC3E}">
        <p14:creationId xmlns:p14="http://schemas.microsoft.com/office/powerpoint/2010/main" val="2975318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8</Pages>
  <Words>751</Words>
  <Characters>0</Characters>
  <Application>Microsoft Office PowerPoint</Application>
  <DocSecurity>0</DocSecurity>
  <PresentationFormat>Widescreen</PresentationFormat>
  <Lines>0</Lines>
  <Paragraphs>98</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Update on BRSKI with Pledge in Responder Mode  (BRSKI-PRM)</vt:lpstr>
      <vt:lpstr>BRSKI-PRM – Abstract Protocol Overview </vt:lpstr>
      <vt:lpstr>BRSKI-PRM Status History of main changes 04 05</vt:lpstr>
      <vt:lpstr>BRSKI-PRM Status History of main changes 04 05</vt:lpstr>
      <vt:lpstr>BRSKI-PRM Status  Next Steps</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on BRSKI-PRM –  Pledge in Responder Mode </dc:title>
  <dc:creator>Fries, Steffen (CT RDA ITS)</dc:creator>
  <cp:lastModifiedBy>Fries, Steffen (T CST)</cp:lastModifiedBy>
  <cp:revision>325</cp:revision>
  <dcterms:modified xsi:type="dcterms:W3CDTF">2022-11-03T07:32:17Z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Document Confidentiality">
    <vt:lpwstr>Unrestricted</vt:lpwstr>
  </property>
  <property fmtid="{D5CDD505-2E9C-101B-9397-08002B2CF9AE}" pid="4" name="MSIP_Label_6f75f480-7803-4ee9-bb54-84d0635fdbe7_Enabled">
    <vt:lpwstr>true</vt:lpwstr>
  </property>
  <property fmtid="{D5CDD505-2E9C-101B-9397-08002B2CF9AE}" pid="5" name="MSIP_Label_6f75f480-7803-4ee9-bb54-84d0635fdbe7_SetDate">
    <vt:lpwstr>2022-11-03T07:32:17Z</vt:lpwstr>
  </property>
  <property fmtid="{D5CDD505-2E9C-101B-9397-08002B2CF9AE}" pid="6" name="MSIP_Label_6f75f480-7803-4ee9-bb54-84d0635fdbe7_Method">
    <vt:lpwstr>Standard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f72d7698-3ea9-48fe-94cb-c8aa85e6394a</vt:lpwstr>
  </property>
  <property fmtid="{D5CDD505-2E9C-101B-9397-08002B2CF9AE}" pid="10" name="MSIP_Label_6f75f480-7803-4ee9-bb54-84d0635fdbe7_ContentBits">
    <vt:lpwstr>0</vt:lpwstr>
  </property>
  <property fmtid="{D5CDD505-2E9C-101B-9397-08002B2CF9AE}" pid="11" name="Document_Confidentiality">
    <vt:lpwstr>Unrestricted</vt:lpwstr>
  </property>
</Properties>
</file>