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8"/>
  </p:notesMasterIdLst>
  <p:sldIdLst>
    <p:sldId id="310" r:id="rId2"/>
    <p:sldId id="322" r:id="rId3"/>
    <p:sldId id="323" r:id="rId4"/>
    <p:sldId id="325" r:id="rId5"/>
    <p:sldId id="311" r:id="rId6"/>
    <p:sldId id="285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9125DE-9F86-B641-93C8-6AABE9696300}" v="3" dt="2023-03-23T09:04:20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6" autoAdjust="0"/>
    <p:restoredTop sz="81509" autoAdjust="0"/>
  </p:normalViewPr>
  <p:slideViewPr>
    <p:cSldViewPr snapToGrid="0" snapToObjects="1">
      <p:cViewPr varScale="1">
        <p:scale>
          <a:sx n="99" d="100"/>
          <a:sy n="99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#79, clarified discovery in the context of BRSKI-PRM and included information about future discovery enhancements in a separate draft in Section 5.3.1.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#93, included information about conflict resolution in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mDNS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GRASP in Section 5.3.2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#103, included verification handling for the wrapped CA certificate provisioning in Section 6.3.3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#106, included additional text to elaborate more the registrar status handling in Section 6.3.6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#116, enhanced DoS description in Section 10.1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#120, included statement regarding pledge host header processing in Section 5.2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#122, availability of serial number information on registrar agent clarified in Section 6.1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#123, Clarified usage of alternative voucher formats in Section 6.2.3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#124, determination of pinned domain certificate done as in RFC 8995 included in Section 6.2.4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#125, remove strength comparison of voucher assertions in Section 5.1 and Section 6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#130, aligned the usage of site and domain throughout the document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changed naming of registrar certificate from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LDevID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RegAgt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to EE (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RegAgt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certificate throughout the document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 x5b to x5bag according to [RFC9360]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updated JSON examples -&gt; "signature": BASE64URL(JWS Signature)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48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92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07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17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prm" TargetMode="External"/><Relationship Id="rId2" Type="http://schemas.openxmlformats.org/officeDocument/2006/relationships/hyperlink" Target="https://datatracker.ietf.org/doc/draft-ietf-anima-brski-pr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etf.org/id/draft-eckert-anima-brski-discovery-01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etf.org/id/draft-eckert-anima-brski-discovery-01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prm/issu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770666"/>
            <a:ext cx="11684000" cy="15890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400">
                <a:latin typeface="+mj-lt"/>
                <a:ea typeface="+mj-ea"/>
                <a:cs typeface="+mj-cs"/>
              </a:rPr>
              <a:t>Update on BRSKI </a:t>
            </a:r>
            <a:r>
              <a:rPr lang="en-US" sz="4400" dirty="0">
                <a:latin typeface="+mj-lt"/>
                <a:ea typeface="+mj-ea"/>
                <a:cs typeface="+mj-cs"/>
              </a:rPr>
              <a:t>with Pledge in Responder Mode </a:t>
            </a:r>
            <a:br>
              <a:rPr lang="en-US" sz="4400" dirty="0">
                <a:latin typeface="+mj-lt"/>
                <a:ea typeface="+mj-ea"/>
                <a:cs typeface="+mj-cs"/>
              </a:rPr>
            </a:br>
            <a:r>
              <a:rPr lang="en-US" sz="4400" dirty="0">
                <a:latin typeface="+mj-lt"/>
                <a:ea typeface="+mj-ea"/>
                <a:cs typeface="+mj-cs"/>
              </a:rPr>
              <a:t>(BRSKI-PRM)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2359742"/>
            <a:ext cx="11471514" cy="415904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>
                <a:hlinkClick r:id="rId2"/>
              </a:rPr>
              <a:t>draft-ietf-anima-brski-prm-</a:t>
            </a:r>
            <a:r>
              <a:rPr lang="en-US" b="1" dirty="0"/>
              <a:t>10</a:t>
            </a:r>
          </a:p>
          <a:p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Repo URL: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3"/>
              </a:rPr>
              <a:t>https://github.com/anima-wg/anima-brski-prm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</a:p>
          <a:p>
            <a:endParaRPr lang="en-US" dirty="0"/>
          </a:p>
          <a:p>
            <a:r>
              <a:rPr lang="en-US" dirty="0"/>
              <a:t>Steffen Fries, Thomas Werner, Elliot Lear, Michael Richardson</a:t>
            </a:r>
          </a:p>
          <a:p>
            <a:r>
              <a:rPr lang="en-US" dirty="0"/>
              <a:t>Shepherd: Matthias Kovatsch</a:t>
            </a:r>
          </a:p>
          <a:p>
            <a:endParaRPr lang="en-US" dirty="0"/>
          </a:p>
          <a:p>
            <a:r>
              <a:rPr lang="en-US" dirty="0"/>
              <a:t>IETF 118 – 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</a:t>
            </a:r>
            <a:br>
              <a:rPr lang="en-US" sz="3600" dirty="0"/>
            </a:br>
            <a:r>
              <a:rPr lang="en-US" sz="3600" dirty="0"/>
              <a:t>History of main changes 09</a:t>
            </a:r>
            <a:r>
              <a:rPr lang="en-US" sz="3600" dirty="0">
                <a:sym typeface="Wingdings" panose="05000000000000000000" pitchFamily="2" charset="2"/>
              </a:rPr>
              <a:t> 10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6991"/>
            <a:ext cx="10882745" cy="45422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Addressed remaining issues from WGLC (03/2023) and additional from the design team.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Most issues related to clarifications of terminology and call flow descriptions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Technical issues clarified regarding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200" kern="100" dirty="0"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ncluded information about conflict resolution in </a:t>
            </a:r>
            <a:r>
              <a:rPr lang="en-US" sz="22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mDNS</a:t>
            </a:r>
            <a:r>
              <a:rPr lang="en-US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and GRASP (Issue #93, Section 5.3.2)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Host header processing on pledge site (issue #120, Section 5.2)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Availability of serial number information on domain registrar for pledge authorization (issue #122, Section 6.1)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200" kern="100" dirty="0">
                <a:ea typeface="Calibri" panose="020F0502020204030204" pitchFamily="34" charset="0"/>
                <a:cs typeface="Arial" panose="020B0604020202020204" pitchFamily="34" charset="0"/>
              </a:rPr>
              <a:t>Clarified usage of alternative voucher formats (issue #123, Section 6.2.3)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Removed strength comparison between voucher assertions (issue #125, Section 5.1 + 6)</a:t>
            </a:r>
          </a:p>
          <a:p>
            <a:pPr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8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BRSKI-PRM, Open Issue #79 </a:t>
            </a:r>
            <a:br>
              <a:rPr lang="en-US" sz="3600" dirty="0"/>
            </a:br>
            <a:r>
              <a:rPr lang="en-US" sz="3600" dirty="0"/>
              <a:t>Discovery of registrar with BRSKI-PRM feature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39467"/>
            <a:ext cx="10695039" cy="45307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ym typeface="Wingdings" panose="05000000000000000000" pitchFamily="2" charset="2"/>
              </a:rPr>
              <a:t>Discovery between registrar-agent and registrar is not needed as registrar-agent and registrar have a trust relation and are assumed to exchange information like serial numbers of expected pledges to be discovered by the registrar-agent.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ym typeface="Wingdings" panose="05000000000000000000" pitchFamily="2" charset="2"/>
              </a:rPr>
              <a:t>Current discovery in BRSKI does not consider registrars with enhanced feature sets like for BRSKI-PRM. This is handled in </a:t>
            </a:r>
            <a:r>
              <a:rPr lang="en-US" sz="2400" dirty="0">
                <a:sym typeface="Wingdings" panose="05000000000000000000" pitchFamily="2" charset="2"/>
                <a:hlinkClick r:id="rId3"/>
              </a:rPr>
              <a:t>BRSKI-Discovery</a:t>
            </a:r>
            <a:r>
              <a:rPr lang="en-US" sz="2400" dirty="0">
                <a:sym typeface="Wingdings" panose="05000000000000000000" pitchFamily="2" charset="2"/>
              </a:rPr>
              <a:t> (ID. draft-</a:t>
            </a:r>
            <a:r>
              <a:rPr lang="en-US" sz="2400" dirty="0" err="1">
                <a:sym typeface="Wingdings" panose="05000000000000000000" pitchFamily="2" charset="2"/>
              </a:rPr>
              <a:t>eckert</a:t>
            </a:r>
            <a:r>
              <a:rPr lang="en-US" sz="2400" dirty="0">
                <a:sym typeface="Wingdings" panose="05000000000000000000" pitchFamily="2" charset="2"/>
              </a:rPr>
              <a:t>-anima-</a:t>
            </a:r>
            <a:r>
              <a:rPr lang="en-US" sz="2400" dirty="0" err="1">
                <a:sym typeface="Wingdings" panose="05000000000000000000" pitchFamily="2" charset="2"/>
              </a:rPr>
              <a:t>brski</a:t>
            </a:r>
            <a:r>
              <a:rPr lang="en-US" sz="2400" dirty="0">
                <a:sym typeface="Wingdings" panose="05000000000000000000" pitchFamily="2" charset="2"/>
              </a:rPr>
              <a:t>-discovery).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ym typeface="Wingdings" panose="05000000000000000000" pitchFamily="2" charset="2"/>
              </a:rPr>
              <a:t>Proposal to keep simple assumption in BRSKI-PRM and refer to BRSKI-Discovery for cases, in which the enhanced discovery of a registrar by a registrar-agent is described (considering, e.g., the mode of operation or voucher formats, or others)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400" dirty="0">
              <a:sym typeface="Wingdings" panose="05000000000000000000" pitchFamily="2" charset="2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0CB11CD-5A8C-682E-15AE-012D436AC02D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10/25/2023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8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BRSKI-PRM, Open Issue #130 </a:t>
            </a:r>
            <a:br>
              <a:rPr lang="en-US" sz="3600" dirty="0"/>
            </a:br>
            <a:r>
              <a:rPr lang="en-US" sz="3600" dirty="0"/>
              <a:t>Discovery of pledges by a registrar-agent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39467"/>
            <a:ext cx="10695039" cy="45307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ym typeface="Wingdings" panose="05000000000000000000" pitchFamily="2" charset="2"/>
              </a:rPr>
              <a:t>Discovery of pledges by a registrar-agent is described in two ways:</a:t>
            </a:r>
          </a:p>
          <a:p>
            <a:pPr lvl="1"/>
            <a:r>
              <a:rPr lang="en-US" sz="2000" dirty="0"/>
              <a:t>"product-serial-number._</a:t>
            </a:r>
            <a:r>
              <a:rPr lang="en-US" sz="2000" dirty="0" err="1"/>
              <a:t>brski</a:t>
            </a:r>
            <a:r>
              <a:rPr lang="en-US" sz="2000" dirty="0"/>
              <a:t>-pledge._</a:t>
            </a:r>
            <a:r>
              <a:rPr lang="en-US" sz="2000" dirty="0" err="1"/>
              <a:t>tcp.local</a:t>
            </a:r>
            <a:r>
              <a:rPr lang="en-US" sz="2000" dirty="0"/>
              <a:t>", to discover a specific pledge, e.g., when connected to a local network.</a:t>
            </a:r>
          </a:p>
          <a:p>
            <a:pPr lvl="1"/>
            <a:r>
              <a:rPr lang="en-US" sz="2000" dirty="0"/>
              <a:t>"_</a:t>
            </a:r>
            <a:r>
              <a:rPr lang="en-US" sz="2000" dirty="0" err="1"/>
              <a:t>brski</a:t>
            </a:r>
            <a:r>
              <a:rPr lang="en-US" sz="2000" dirty="0"/>
              <a:t>-pledge._</a:t>
            </a:r>
            <a:r>
              <a:rPr lang="en-US" sz="2000" dirty="0" err="1"/>
              <a:t>tcp.local</a:t>
            </a:r>
            <a:r>
              <a:rPr lang="en-US" sz="2000" dirty="0"/>
              <a:t>" to discover available pledges to be bootstrapped.</a:t>
            </a:r>
          </a:p>
          <a:p>
            <a:pPr>
              <a:lnSpc>
                <a:spcPct val="100000"/>
              </a:lnSpc>
              <a:spcBef>
                <a:spcPts val="12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ym typeface="Wingdings" panose="05000000000000000000" pitchFamily="2" charset="2"/>
                <a:hlinkClick r:id="rId3"/>
              </a:rPr>
              <a:t>BRSKI-Discovery</a:t>
            </a:r>
            <a:r>
              <a:rPr lang="en-US" sz="2400" dirty="0">
                <a:sym typeface="Wingdings" panose="05000000000000000000" pitchFamily="2" charset="2"/>
              </a:rPr>
              <a:t> (ID. draft-</a:t>
            </a:r>
            <a:r>
              <a:rPr lang="en-US" sz="2400" dirty="0" err="1">
                <a:sym typeface="Wingdings" panose="05000000000000000000" pitchFamily="2" charset="2"/>
              </a:rPr>
              <a:t>eckert</a:t>
            </a:r>
            <a:r>
              <a:rPr lang="en-US" sz="2400" dirty="0">
                <a:sym typeface="Wingdings" panose="05000000000000000000" pitchFamily="2" charset="2"/>
              </a:rPr>
              <a:t>-anima-</a:t>
            </a:r>
            <a:r>
              <a:rPr lang="en-US" sz="2400" dirty="0" err="1">
                <a:sym typeface="Wingdings" panose="05000000000000000000" pitchFamily="2" charset="2"/>
              </a:rPr>
              <a:t>brski</a:t>
            </a:r>
            <a:r>
              <a:rPr lang="en-US" sz="2400" dirty="0">
                <a:sym typeface="Wingdings" panose="05000000000000000000" pitchFamily="2" charset="2"/>
              </a:rPr>
              <a:t>-discovery) describes more advanced discovery to not only contain the product serial number, but also further information like the manufacturer.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6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ym typeface="Wingdings" panose="05000000000000000000" pitchFamily="2" charset="2"/>
              </a:rPr>
              <a:t>Proposal to keep simple discovery in BRSKI-PRM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 using manufacturer-specific product serial numbers only.  While this may result in false positives (every manufacturer has serial number 001 present), the registrar-agent can filter through the results, e.g., based on the related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IDevID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CA certificate.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400" dirty="0">
              <a:sym typeface="Wingdings" panose="05000000000000000000" pitchFamily="2" charset="2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0CB11CD-5A8C-682E-15AE-012D436AC02D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10/25/2023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4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 </a:t>
            </a:r>
            <a:br>
              <a:rPr lang="en-US" sz="3600" dirty="0"/>
            </a:br>
            <a:r>
              <a:rPr lang="en-US" sz="36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76308"/>
            <a:ext cx="10515600" cy="446797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Finalize open issues #79 and #130 (see </a:t>
            </a:r>
            <a:r>
              <a:rPr lang="en-US" sz="2200" dirty="0">
                <a:hlinkClick r:id="rId3"/>
              </a:rPr>
              <a:t>ANIMA git</a:t>
            </a:r>
            <a:r>
              <a:rPr lang="en-US" sz="2200" dirty="0"/>
              <a:t>)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200" dirty="0"/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IOT DIR early review done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SECDIR early review to be updated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Shepherd writeup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Ready for AD review 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Interop testing with others welcome </a:t>
            </a:r>
            <a:r>
              <a:rPr lang="en-US" sz="2200" dirty="0">
                <a:sym typeface="Wingdings" panose="05000000000000000000" pitchFamily="2" charset="2"/>
              </a:rPr>
              <a:t>,</a:t>
            </a:r>
            <a:br>
              <a:rPr lang="en-US" sz="2200" dirty="0">
                <a:sym typeface="Wingdings" panose="05000000000000000000" pitchFamily="2" charset="2"/>
              </a:rPr>
            </a:br>
            <a:r>
              <a:rPr lang="en-US" sz="2200" dirty="0">
                <a:sym typeface="Wingdings" panose="05000000000000000000" pitchFamily="2" charset="2"/>
              </a:rPr>
              <a:t>PoC implementations of all components available, please get in touch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2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8893308-8041-5B42-F817-60188F19B02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10/25/2023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1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Backup: BRSKI-PRM – Abstract Protocol Overview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0D9AA90-3E7F-0B0B-9EEC-3F03BC5D558A}"/>
              </a:ext>
            </a:extLst>
          </p:cNvPr>
          <p:cNvGrpSpPr/>
          <p:nvPr/>
        </p:nvGrpSpPr>
        <p:grpSpPr>
          <a:xfrm>
            <a:off x="17044" y="1193789"/>
            <a:ext cx="12177956" cy="5433975"/>
            <a:chOff x="17044" y="1193789"/>
            <a:chExt cx="12177956" cy="54339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8CDBDB6-6113-4782-8A54-C5A97ED02488}"/>
                </a:ext>
              </a:extLst>
            </p:cNvPr>
            <p:cNvSpPr/>
            <p:nvPr/>
          </p:nvSpPr>
          <p:spPr>
            <a:xfrm>
              <a:off x="1173992" y="1443394"/>
              <a:ext cx="2579249" cy="5122039"/>
            </a:xfrm>
            <a:prstGeom prst="rect">
              <a:avLst/>
            </a:prstGeom>
            <a:solidFill>
              <a:srgbClr val="FFF2CC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324853-EE1B-47FB-A925-39196370E5EE}"/>
                </a:ext>
              </a:extLst>
            </p:cNvPr>
            <p:cNvSpPr/>
            <p:nvPr/>
          </p:nvSpPr>
          <p:spPr>
            <a:xfrm>
              <a:off x="1178583" y="1866492"/>
              <a:ext cx="2574658" cy="325500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t" anchorCtr="0"/>
            <a:lstStyle/>
            <a:p>
              <a:pPr algn="l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EE08AE-C32D-475B-9256-C7029E5411F5}"/>
                </a:ext>
              </a:extLst>
            </p:cNvPr>
            <p:cNvSpPr/>
            <p:nvPr/>
          </p:nvSpPr>
          <p:spPr>
            <a:xfrm>
              <a:off x="3772424" y="1434604"/>
              <a:ext cx="7145370" cy="5122039"/>
            </a:xfrm>
            <a:prstGeom prst="rect">
              <a:avLst/>
            </a:prstGeom>
            <a:solidFill>
              <a:srgbClr val="F9D9D3">
                <a:alpha val="38039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C5ECFD-7BE9-48E1-ACE6-03E31E22379F}"/>
                </a:ext>
              </a:extLst>
            </p:cNvPr>
            <p:cNvSpPr txBox="1"/>
            <p:nvPr/>
          </p:nvSpPr>
          <p:spPr>
            <a:xfrm>
              <a:off x="1547698" y="1954786"/>
              <a:ext cx="19511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Trigger Voucher-request {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{reg-cert, agent-signed-data}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B99E60-AE56-465A-938D-B08EED265002}"/>
                </a:ext>
              </a:extLst>
            </p:cNvPr>
            <p:cNvSpPr txBox="1"/>
            <p:nvPr/>
          </p:nvSpPr>
          <p:spPr>
            <a:xfrm>
              <a:off x="1271072" y="2293164"/>
              <a:ext cx="2437219" cy="338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Pledge-Voucher-Request (PVR)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{S/N, reg-cert, agent-signed-data, …}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A3C3CA-7306-4F75-A3F5-667FAF4F9AF3}"/>
                </a:ext>
              </a:extLst>
            </p:cNvPr>
            <p:cNvCxnSpPr>
              <a:cxnSpLocks/>
            </p:cNvCxnSpPr>
            <p:nvPr/>
          </p:nvCxnSpPr>
          <p:spPr>
            <a:xfrm>
              <a:off x="3746674" y="3420380"/>
              <a:ext cx="253003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C6B079-F356-47C5-A6A6-092CD8828568}"/>
                </a:ext>
              </a:extLst>
            </p:cNvPr>
            <p:cNvSpPr txBox="1"/>
            <p:nvPr/>
          </p:nvSpPr>
          <p:spPr>
            <a:xfrm>
              <a:off x="3861796" y="3242834"/>
              <a:ext cx="2038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Pledge-Voucher-Request 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{S/N, reg-cert, …}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CC550DD-09B0-48C3-A4C6-613D63E69A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937" y="3916755"/>
              <a:ext cx="2498776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B2B197-B15C-4D30-ADFB-C39B80EA70E2}"/>
                </a:ext>
              </a:extLst>
            </p:cNvPr>
            <p:cNvSpPr txBox="1"/>
            <p:nvPr/>
          </p:nvSpPr>
          <p:spPr>
            <a:xfrm>
              <a:off x="6265165" y="2674334"/>
              <a:ext cx="1671308" cy="46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verification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„reg-cert“ in voucher is own cert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142079E-E369-4666-A412-9732ED2E8A13}"/>
                </a:ext>
              </a:extLst>
            </p:cNvPr>
            <p:cNvCxnSpPr>
              <a:cxnSpLocks/>
            </p:cNvCxnSpPr>
            <p:nvPr/>
          </p:nvCxnSpPr>
          <p:spPr>
            <a:xfrm>
              <a:off x="6276712" y="3483816"/>
              <a:ext cx="4587635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3FD57B-A49F-4B9C-A037-2B4465BBBF4F}"/>
                </a:ext>
              </a:extLst>
            </p:cNvPr>
            <p:cNvSpPr txBox="1"/>
            <p:nvPr/>
          </p:nvSpPr>
          <p:spPr>
            <a:xfrm>
              <a:off x="7143451" y="3313844"/>
              <a:ext cx="34800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Registrar-Voucher-Request {prior-signed-voucher, …}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5A0E5F-40B2-46A3-86DA-4522ED78C36B}"/>
                </a:ext>
              </a:extLst>
            </p:cNvPr>
            <p:cNvSpPr txBox="1"/>
            <p:nvPr/>
          </p:nvSpPr>
          <p:spPr>
            <a:xfrm rot="16200000">
              <a:off x="10208966" y="2555081"/>
              <a:ext cx="243315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verification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„reg-cert“ in prior-signed-voucher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of “agent-signed-cert” and “agent-signed-data”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Issues voucher with assertion agent-proximity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5095CF8-87B6-4EC7-854A-3CBCF6E7B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3753573"/>
              <a:ext cx="4578511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644112-590E-412C-A09E-363D9578D889}"/>
                </a:ext>
              </a:extLst>
            </p:cNvPr>
            <p:cNvSpPr txBox="1"/>
            <p:nvPr/>
          </p:nvSpPr>
          <p:spPr>
            <a:xfrm>
              <a:off x="7342630" y="3589203"/>
              <a:ext cx="2132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{reg-cert, assertion, …}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2D8747-433C-4BCD-B2F3-AE3C8679B4A8}"/>
                </a:ext>
              </a:extLst>
            </p:cNvPr>
            <p:cNvSpPr txBox="1"/>
            <p:nvPr/>
          </p:nvSpPr>
          <p:spPr>
            <a:xfrm>
              <a:off x="3629349" y="3740264"/>
              <a:ext cx="28221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{LDevID(Reg), assertion, …}, </a:t>
              </a:r>
              <a:r>
                <a:rPr lang="en-US" sz="8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signed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7D4ECE-4ADD-433D-8B55-6F2E8B559B6F}"/>
                </a:ext>
              </a:extLst>
            </p:cNvPr>
            <p:cNvSpPr txBox="1"/>
            <p:nvPr/>
          </p:nvSpPr>
          <p:spPr>
            <a:xfrm>
              <a:off x="1290074" y="6393283"/>
              <a:ext cx="2315454" cy="21533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algn="ctr"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Basement no connectivity to backend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4CB3809-A56F-4B1B-A018-72CE56FE9A03}"/>
                </a:ext>
              </a:extLst>
            </p:cNvPr>
            <p:cNvGrpSpPr/>
            <p:nvPr/>
          </p:nvGrpSpPr>
          <p:grpSpPr>
            <a:xfrm>
              <a:off x="3543513" y="4544037"/>
              <a:ext cx="561923" cy="417568"/>
              <a:chOff x="2472977" y="5570084"/>
              <a:chExt cx="562216" cy="417785"/>
            </a:xfrm>
          </p:grpSpPr>
          <p:pic>
            <p:nvPicPr>
              <p:cNvPr id="25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7F7F9104-3C95-41AE-9864-FB4EFFB73A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22095" y="5570084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D058ECF-D24A-4C1E-95D8-FBFF4A7E1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1880" y="5739892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11FDB2E-BBEE-4E2F-9988-E4B4E30B39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2977" y="5705030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91CC81-1713-4D58-AED4-C9A7DC918E3F}"/>
                </a:ext>
              </a:extLst>
            </p:cNvPr>
            <p:cNvSpPr/>
            <p:nvPr/>
          </p:nvSpPr>
          <p:spPr>
            <a:xfrm>
              <a:off x="800736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Pledge (callee)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00659AD-F2A6-49BA-BF68-EF0C363132DE}"/>
                </a:ext>
              </a:extLst>
            </p:cNvPr>
            <p:cNvSpPr/>
            <p:nvPr/>
          </p:nvSpPr>
          <p:spPr>
            <a:xfrm>
              <a:off x="3281547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Registrar-Agent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667D65A-4C74-495A-A7AD-5F601CBDF0C5}"/>
                </a:ext>
              </a:extLst>
            </p:cNvPr>
            <p:cNvSpPr/>
            <p:nvPr/>
          </p:nvSpPr>
          <p:spPr>
            <a:xfrm>
              <a:off x="5475088" y="1193789"/>
              <a:ext cx="1467279" cy="55132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Domain Registrar</a:t>
              </a:r>
            </a:p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RA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7152B28-DA6F-438F-B877-B4D156649601}"/>
                </a:ext>
              </a:extLst>
            </p:cNvPr>
            <p:cNvSpPr/>
            <p:nvPr/>
          </p:nvSpPr>
          <p:spPr>
            <a:xfrm>
              <a:off x="8165238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  <a:t>Domain</a:t>
              </a:r>
              <a:b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</a:br>
              <a: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  <a:t>CA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1C7591-89E6-48F2-B1A1-ABD8D6497912}"/>
                </a:ext>
              </a:extLst>
            </p:cNvPr>
            <p:cNvSpPr/>
            <p:nvPr/>
          </p:nvSpPr>
          <p:spPr>
            <a:xfrm>
              <a:off x="10328641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MASA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69EC841-587A-4289-9B05-8959031B3BDF}"/>
                </a:ext>
              </a:extLst>
            </p:cNvPr>
            <p:cNvGrpSpPr/>
            <p:nvPr/>
          </p:nvGrpSpPr>
          <p:grpSpPr>
            <a:xfrm>
              <a:off x="1338279" y="2126538"/>
              <a:ext cx="2425123" cy="870890"/>
              <a:chOff x="1424132" y="2724551"/>
              <a:chExt cx="1773071" cy="871344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F955FAE-885E-4E0C-9B56-F29C6060F882}"/>
                  </a:ext>
                </a:extLst>
              </p:cNvPr>
              <p:cNvCxnSpPr>
                <a:cxnSpLocks/>
                <a:endCxn id="12" idx="3"/>
              </p:cNvCxnSpPr>
              <p:nvPr/>
            </p:nvCxnSpPr>
            <p:spPr>
              <a:xfrm>
                <a:off x="1470693" y="3051915"/>
                <a:ext cx="1686217" cy="8626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1B01741-F69B-42D2-9CFD-768DD105A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132" y="2724551"/>
                <a:ext cx="1760841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A4B88B4-F9C7-4D4A-9557-8B279B428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0693" y="3595895"/>
                <a:ext cx="1695223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9BC0583-9C61-452F-99EF-C02C77F8BD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132" y="3407215"/>
                <a:ext cx="1773071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B6C4C1-3DE2-4D8B-8F5A-CC5DA84C3B40}"/>
                </a:ext>
              </a:extLst>
            </p:cNvPr>
            <p:cNvSpPr txBox="1"/>
            <p:nvPr/>
          </p:nvSpPr>
          <p:spPr>
            <a:xfrm>
              <a:off x="1639529" y="2637095"/>
              <a:ext cx="1767512" cy="215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Trigger Enrollment-request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9B0B55-55AC-430A-A959-5D5B327A3829}"/>
                </a:ext>
              </a:extLst>
            </p:cNvPr>
            <p:cNvSpPr txBox="1"/>
            <p:nvPr/>
          </p:nvSpPr>
          <p:spPr>
            <a:xfrm>
              <a:off x="1453181" y="2836861"/>
              <a:ext cx="207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Pledge-Enrollment-Request (PER)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{signature-wrapped CSR}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F0CCAC0-8AEA-474D-ABAA-A780FBA30AB6}"/>
                </a:ext>
              </a:extLst>
            </p:cNvPr>
            <p:cNvSpPr txBox="1"/>
            <p:nvPr/>
          </p:nvSpPr>
          <p:spPr>
            <a:xfrm>
              <a:off x="1223740" y="4919942"/>
              <a:ext cx="26524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{reg-cert, assertion, …}, signed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2A5229A-CB95-4251-9F64-749B83B78D79}"/>
                </a:ext>
              </a:extLst>
            </p:cNvPr>
            <p:cNvCxnSpPr>
              <a:cxnSpLocks/>
            </p:cNvCxnSpPr>
            <p:nvPr/>
          </p:nvCxnSpPr>
          <p:spPr>
            <a:xfrm>
              <a:off x="1401964" y="5231123"/>
              <a:ext cx="236143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DD8FE52-03A0-4AC4-BF2D-BF414075F7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093303"/>
              <a:ext cx="240023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EF125ED-F036-4E0D-AA7D-BC7FD58B8EC2}"/>
                </a:ext>
              </a:extLst>
            </p:cNvPr>
            <p:cNvCxnSpPr>
              <a:cxnSpLocks/>
            </p:cNvCxnSpPr>
            <p:nvPr/>
          </p:nvCxnSpPr>
          <p:spPr>
            <a:xfrm>
              <a:off x="1401964" y="5786772"/>
              <a:ext cx="23447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C22A7BE-055D-416D-BB30-780140BF2A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638994"/>
              <a:ext cx="237657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2BFE004-2B9B-4EBA-AAB2-EFD5BD5C8436}"/>
                </a:ext>
              </a:extLst>
            </p:cNvPr>
            <p:cNvSpPr txBox="1"/>
            <p:nvPr/>
          </p:nvSpPr>
          <p:spPr>
            <a:xfrm>
              <a:off x="1357090" y="5075758"/>
              <a:ext cx="224843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Voucher-status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B673F75-7CA3-4B1E-87BA-71D01BBD50AB}"/>
                </a:ext>
              </a:extLst>
            </p:cNvPr>
            <p:cNvSpPr txBox="1"/>
            <p:nvPr/>
          </p:nvSpPr>
          <p:spPr>
            <a:xfrm>
              <a:off x="1357090" y="5477267"/>
              <a:ext cx="2307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Enrollment-response {LDevID cert}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B7E9DB3-17EE-418F-BC45-4802483B139A}"/>
                </a:ext>
              </a:extLst>
            </p:cNvPr>
            <p:cNvSpPr txBox="1"/>
            <p:nvPr/>
          </p:nvSpPr>
          <p:spPr>
            <a:xfrm>
              <a:off x="1465312" y="5612444"/>
              <a:ext cx="2140215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Enrollment-status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88DEAF-D36A-4441-98E3-C2E44D52115E}"/>
                </a:ext>
              </a:extLst>
            </p:cNvPr>
            <p:cNvSpPr txBox="1"/>
            <p:nvPr/>
          </p:nvSpPr>
          <p:spPr>
            <a:xfrm>
              <a:off x="3941179" y="3889600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Pledge-Enrollment-Request (CSR)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18E6BE2-C928-4704-8829-305DC0DBE93B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4059031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B836F5C-7559-43F0-84A8-2907B56256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5165" y="1739629"/>
              <a:ext cx="5774" cy="4752433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95B144C-CC39-4274-BB99-D3A135949C37}"/>
                </a:ext>
              </a:extLst>
            </p:cNvPr>
            <p:cNvCxnSpPr>
              <a:cxnSpLocks/>
            </p:cNvCxnSpPr>
            <p:nvPr/>
          </p:nvCxnSpPr>
          <p:spPr>
            <a:xfrm>
              <a:off x="8622200" y="1739629"/>
              <a:ext cx="40009" cy="4752433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DCAA8E3-FA71-4D18-94EC-2AF58FA24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423" y="4202317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2DBAC1F-DFB8-4DF4-8B5F-E72B9A67BE53}"/>
                </a:ext>
              </a:extLst>
            </p:cNvPr>
            <p:cNvSpPr txBox="1"/>
            <p:nvPr/>
          </p:nvSpPr>
          <p:spPr>
            <a:xfrm>
              <a:off x="3913904" y="4037842"/>
              <a:ext cx="2190598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Enrollment-response (LDevID cert)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A406AE4-36C7-4305-A980-15E633A585FF}"/>
                </a:ext>
              </a:extLst>
            </p:cNvPr>
            <p:cNvSpPr txBox="1"/>
            <p:nvPr/>
          </p:nvSpPr>
          <p:spPr>
            <a:xfrm>
              <a:off x="1695106" y="1219271"/>
              <a:ext cx="1302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IDevID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Manufacturer trust anchor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1AC8C1A-A0D1-492A-986F-C297DBC448C7}"/>
                </a:ext>
              </a:extLst>
            </p:cNvPr>
            <p:cNvSpPr txBox="1"/>
            <p:nvPr/>
          </p:nvSpPr>
          <p:spPr>
            <a:xfrm>
              <a:off x="4150371" y="1219272"/>
              <a:ext cx="1569979" cy="46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(</a:t>
              </a:r>
              <a:r>
                <a:rPr lang="en-US" sz="8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RegAgt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Cert (Reg)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Pledge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EFF833A-7AF0-460C-8239-C319507444A9}"/>
                </a:ext>
              </a:extLst>
            </p:cNvPr>
            <p:cNvSpPr txBox="1"/>
            <p:nvPr/>
          </p:nvSpPr>
          <p:spPr>
            <a:xfrm>
              <a:off x="6912082" y="1228343"/>
              <a:ext cx="12161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(Reg)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IDevID Cert CA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Pledge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9BEE693-17B6-4FAC-B2D4-936A838A03AA}"/>
                </a:ext>
              </a:extLst>
            </p:cNvPr>
            <p:cNvSpPr txBox="1"/>
            <p:nvPr/>
          </p:nvSpPr>
          <p:spPr>
            <a:xfrm>
              <a:off x="9066691" y="1219271"/>
              <a:ext cx="1210655" cy="33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Domain CA credentials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2FEFC0-6241-4461-B343-ABA55E0B7B77}"/>
                </a:ext>
              </a:extLst>
            </p:cNvPr>
            <p:cNvSpPr txBox="1"/>
            <p:nvPr/>
          </p:nvSpPr>
          <p:spPr>
            <a:xfrm>
              <a:off x="11216702" y="1219271"/>
              <a:ext cx="978298" cy="33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MASA credentials 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AC1C42E-9172-4E8D-8B1C-34F193C0A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4300" y="2218706"/>
              <a:ext cx="582089" cy="553462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4719D38-142F-4284-A058-2E7299281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55715" y="3072706"/>
              <a:ext cx="639817" cy="533181"/>
            </a:xfrm>
            <a:prstGeom prst="rect">
              <a:avLst/>
            </a:prstGeom>
          </p:spPr>
        </p:pic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2CEC34D-CFC2-47C2-A6A8-3A98240436EC}"/>
                </a:ext>
              </a:extLst>
            </p:cNvPr>
            <p:cNvCxnSpPr>
              <a:cxnSpLocks/>
            </p:cNvCxnSpPr>
            <p:nvPr/>
          </p:nvCxnSpPr>
          <p:spPr>
            <a:xfrm>
              <a:off x="6285836" y="4050793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726F52-F4E4-4C09-A339-43CECF4DB3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4202317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9EC46F5-3F8B-49BD-A200-1886259FEEFF}"/>
                </a:ext>
              </a:extLst>
            </p:cNvPr>
            <p:cNvCxnSpPr>
              <a:cxnSpLocks/>
            </p:cNvCxnSpPr>
            <p:nvPr/>
          </p:nvCxnSpPr>
          <p:spPr>
            <a:xfrm>
              <a:off x="1173992" y="3341677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BE7DD4F-5DD1-4C0B-BE7E-FB79334AA288}"/>
                </a:ext>
              </a:extLst>
            </p:cNvPr>
            <p:cNvSpPr txBox="1"/>
            <p:nvPr/>
          </p:nvSpPr>
          <p:spPr>
            <a:xfrm>
              <a:off x="17044" y="2172341"/>
              <a:ext cx="1056537" cy="70751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Step1: Collect Bootstrapping request information from pledge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82EA275-0F93-4B9D-B671-263FA3D8D8B0}"/>
                </a:ext>
              </a:extLst>
            </p:cNvPr>
            <p:cNvSpPr txBox="1"/>
            <p:nvPr/>
          </p:nvSpPr>
          <p:spPr>
            <a:xfrm>
              <a:off x="17044" y="3486127"/>
              <a:ext cx="1060149" cy="107665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defTabSz="913943">
                <a:defRPr/>
              </a:pPr>
              <a:r>
                <a:rPr lang="en-US" sz="8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Step2: Infrastructure Interaction based on BRSKI approach to collect voucher and LDevID Cert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ABEDDE-C020-4CEC-9891-85F23A2FBF90}"/>
                </a:ext>
              </a:extLst>
            </p:cNvPr>
            <p:cNvSpPr txBox="1"/>
            <p:nvPr/>
          </p:nvSpPr>
          <p:spPr>
            <a:xfrm>
              <a:off x="17044" y="5115842"/>
              <a:ext cx="1060149" cy="83099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pPr defTabSz="913943">
                <a:defRPr/>
              </a:pPr>
              <a:r>
                <a:rPr lang="en-US" sz="800" kern="0" dirty="0">
                  <a:latin typeface="Courier New"/>
                  <a:cs typeface="Courier New"/>
                </a:rPr>
                <a:t>Step3: Provisioning of voucher, CA certs, and LDevID cert to pledge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EE34C46-21B9-4E93-A377-898E073095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3992" y="4607604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847B477-CD57-4CCA-95EA-FA7790664B5C}"/>
                </a:ext>
              </a:extLst>
            </p:cNvPr>
            <p:cNvSpPr txBox="1"/>
            <p:nvPr/>
          </p:nvSpPr>
          <p:spPr>
            <a:xfrm>
              <a:off x="6575363" y="6412432"/>
              <a:ext cx="2376336" cy="21533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algn="ctr"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 floor, connectivity to backend</a:t>
              </a: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D1042066-BD5C-4504-BB31-3E13B5CEE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691887" y="4061331"/>
              <a:ext cx="310253" cy="310253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71A1B22-ACFF-4741-8EFC-6BFF8F5456E5}"/>
                </a:ext>
              </a:extLst>
            </p:cNvPr>
            <p:cNvSpPr/>
            <p:nvPr/>
          </p:nvSpPr>
          <p:spPr>
            <a:xfrm>
              <a:off x="994395" y="5440839"/>
              <a:ext cx="324701" cy="24016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78DE2CA7-7B88-4380-975C-4646A06AF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4396" y="5459587"/>
              <a:ext cx="310253" cy="310253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F97E0EE-ED26-4980-8F93-4B18F9D47C41}"/>
                </a:ext>
              </a:extLst>
            </p:cNvPr>
            <p:cNvSpPr txBox="1"/>
            <p:nvPr/>
          </p:nvSpPr>
          <p:spPr>
            <a:xfrm>
              <a:off x="8165032" y="6126870"/>
              <a:ext cx="1159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Device audit log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FDC591F-1F7A-4F4C-9C87-5958A75BAB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4205" y="6300012"/>
              <a:ext cx="4601774" cy="907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0109AA72-1120-46DD-8481-8630685DA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444528" y="3539239"/>
              <a:ext cx="285765" cy="595851"/>
            </a:xfrm>
            <a:prstGeom prst="rect">
              <a:avLst/>
            </a:prstGeom>
          </p:spPr>
        </p:pic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6CED647-7C00-4277-A506-4D78F621B518}"/>
                </a:ext>
              </a:extLst>
            </p:cNvPr>
            <p:cNvCxnSpPr>
              <a:cxnSpLocks/>
            </p:cNvCxnSpPr>
            <p:nvPr/>
          </p:nvCxnSpPr>
          <p:spPr>
            <a:xfrm>
              <a:off x="1184152" y="5858656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01F34CD-BFF3-4D9B-9F8C-9934559D05AF}"/>
                </a:ext>
              </a:extLst>
            </p:cNvPr>
            <p:cNvGrpSpPr/>
            <p:nvPr/>
          </p:nvGrpSpPr>
          <p:grpSpPr>
            <a:xfrm>
              <a:off x="3447653" y="5829398"/>
              <a:ext cx="549767" cy="325632"/>
              <a:chOff x="3759232" y="3686762"/>
              <a:chExt cx="550053" cy="325802"/>
            </a:xfrm>
          </p:grpSpPr>
          <p:pic>
            <p:nvPicPr>
              <p:cNvPr id="77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5D0110EE-90C7-4207-ADD1-F6310CCCC5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59232" y="3799466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14AFD743-0E35-4284-A2C9-9511246C2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517" y="3721624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AFB1442-0E2C-4CF7-92DA-15DABCFE1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1614" y="3686762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A56F791-C0A6-412C-B3C1-B1D087B90959}"/>
                </a:ext>
              </a:extLst>
            </p:cNvPr>
            <p:cNvGrpSpPr/>
            <p:nvPr/>
          </p:nvGrpSpPr>
          <p:grpSpPr>
            <a:xfrm>
              <a:off x="3501866" y="2972253"/>
              <a:ext cx="549767" cy="325632"/>
              <a:chOff x="3759232" y="3686762"/>
              <a:chExt cx="550053" cy="325802"/>
            </a:xfrm>
          </p:grpSpPr>
          <p:pic>
            <p:nvPicPr>
              <p:cNvPr id="81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B857C3B2-969D-42E9-BB19-93C8F62812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59232" y="3799466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13CAFB29-3E7D-4449-9230-2C08548BA0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517" y="3721624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B8DE625-C19E-450F-B33D-0F38321294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1614" y="3686762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BE488CE-C81D-4A29-AA0D-EE9A7B2CA38D}"/>
                </a:ext>
              </a:extLst>
            </p:cNvPr>
            <p:cNvSpPr txBox="1"/>
            <p:nvPr/>
          </p:nvSpPr>
          <p:spPr>
            <a:xfrm>
              <a:off x="3712981" y="6051065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status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B9C7DA7-E1FF-4F43-BB2F-DB1BB86039FE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621538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1A24BD3-1A23-4969-82CD-777684A9EEEB}"/>
                </a:ext>
              </a:extLst>
            </p:cNvPr>
            <p:cNvSpPr txBox="1"/>
            <p:nvPr/>
          </p:nvSpPr>
          <p:spPr>
            <a:xfrm>
              <a:off x="3712981" y="6236620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 status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B218DA5-5FDA-4004-A0F3-8DA6B0B879DD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641949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E245065-C9CD-46B2-968B-F95933419D80}"/>
                </a:ext>
              </a:extLst>
            </p:cNvPr>
            <p:cNvSpPr txBox="1"/>
            <p:nvPr/>
          </p:nvSpPr>
          <p:spPr>
            <a:xfrm rot="16200000">
              <a:off x="-449945" y="3390915"/>
              <a:ext cx="3300981" cy="322349"/>
            </a:xfrm>
            <a:prstGeom prst="rect">
              <a:avLst/>
            </a:prstGeom>
            <a:solidFill>
              <a:srgbClr val="FFF2CC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913943">
                <a:defRPr sz="1799" kern="0">
                  <a:solidFill>
                    <a:prstClr val="white"/>
                  </a:solidFill>
                  <a:latin typeface="Calibri" panose="020F0502020204030204"/>
                </a:defRPr>
              </a:lvl1pPr>
            </a:lstStyle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Provisional accept of registrar certificate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19D5F6BA-001F-47B7-9CD3-44EF11CB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0392" y="4693395"/>
              <a:ext cx="279647" cy="595851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9CFB683-1067-F438-5039-E99746A3B186}"/>
                </a:ext>
              </a:extLst>
            </p:cNvPr>
            <p:cNvSpPr txBox="1"/>
            <p:nvPr/>
          </p:nvSpPr>
          <p:spPr>
            <a:xfrm>
              <a:off x="8996950" y="3928737"/>
              <a:ext cx="12554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ssue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operational certificate for pledge for target domain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B32F506-4AF3-F94D-34CC-022A9A166CFA}"/>
                </a:ext>
              </a:extLst>
            </p:cNvPr>
            <p:cNvSpPr txBox="1"/>
            <p:nvPr/>
          </p:nvSpPr>
          <p:spPr>
            <a:xfrm>
              <a:off x="3941179" y="4184768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Request CA certificates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0835FFA-B3FB-9E0A-FD8D-DB99D0EAE4B7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435419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E4A8A89-6652-A441-FB04-EC8EBF977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423" y="4497485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D2B7D26-C73E-5ADA-78BE-8413F014AD4F}"/>
                </a:ext>
              </a:extLst>
            </p:cNvPr>
            <p:cNvSpPr txBox="1"/>
            <p:nvPr/>
          </p:nvSpPr>
          <p:spPr>
            <a:xfrm>
              <a:off x="3913904" y="4333010"/>
              <a:ext cx="2190598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 Certificates, </a:t>
              </a:r>
              <a:r>
                <a:rPr lang="en-US" sz="8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signed 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7B72A26-08BD-B214-BC2D-61161A5610B3}"/>
                </a:ext>
              </a:extLst>
            </p:cNvPr>
            <p:cNvCxnSpPr>
              <a:cxnSpLocks/>
            </p:cNvCxnSpPr>
            <p:nvPr/>
          </p:nvCxnSpPr>
          <p:spPr>
            <a:xfrm>
              <a:off x="6285836" y="4345961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BD1C9EB-9C96-31FF-F606-7D35C1A726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4497485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64A71AD-4B93-73F9-AD0C-81653FF1B3A1}"/>
                </a:ext>
              </a:extLst>
            </p:cNvPr>
            <p:cNvSpPr txBox="1"/>
            <p:nvPr/>
          </p:nvSpPr>
          <p:spPr>
            <a:xfrm>
              <a:off x="6453103" y="4184768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Request CA certificates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E67CA03-4CF9-9799-2749-E1DB0793B634}"/>
                </a:ext>
              </a:extLst>
            </p:cNvPr>
            <p:cNvSpPr txBox="1"/>
            <p:nvPr/>
          </p:nvSpPr>
          <p:spPr>
            <a:xfrm>
              <a:off x="6453103" y="4332941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 certificates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861307E3-C188-84D2-E814-2A8B798A4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415684"/>
              <a:ext cx="237657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7CF01BC-E65A-B6A4-29FF-5B867C81EC7F}"/>
                </a:ext>
              </a:extLst>
            </p:cNvPr>
            <p:cNvSpPr txBox="1"/>
            <p:nvPr/>
          </p:nvSpPr>
          <p:spPr>
            <a:xfrm>
              <a:off x="1357090" y="5253957"/>
              <a:ext cx="2307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 Certificates, signed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1934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970</Words>
  <Characters>0</Characters>
  <Application>Microsoft Office PowerPoint</Application>
  <DocSecurity>0</DocSecurity>
  <PresentationFormat>Widescreen</PresentationFormat>
  <Lines>0</Lines>
  <Paragraphs>119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Update on BRSKI with Pledge in Responder Mode  (BRSKI-PRM)</vt:lpstr>
      <vt:lpstr>BRSKI-PRM Status History of main changes 09 10</vt:lpstr>
      <vt:lpstr>BRSKI-PRM, Open Issue #79  Discovery of registrar with BRSKI-PRM feature set</vt:lpstr>
      <vt:lpstr>BRSKI-PRM, Open Issue #130  Discovery of pledges by a registrar-agent</vt:lpstr>
      <vt:lpstr>BRSKI-PRM Status  Next Steps</vt:lpstr>
      <vt:lpstr>Backup: BRSKI-PRM – Abstract Protocol Overview 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BRSKI-PRM –  Pledge in Responder Mode </dc:title>
  <dc:creator>Fries, Steffen (CT RDA ITS)</dc:creator>
  <cp:lastModifiedBy>Fries, Steffen (T CST)</cp:lastModifiedBy>
  <cp:revision>366</cp:revision>
  <dcterms:modified xsi:type="dcterms:W3CDTF">2023-10-25T14:36:15Z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2023-10-25T14:36:14Z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</Properties>
</file>