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sldIdLst>
    <p:sldId id="310" r:id="rId2"/>
    <p:sldId id="322" r:id="rId3"/>
    <p:sldId id="319" r:id="rId4"/>
    <p:sldId id="311" r:id="rId5"/>
    <p:sldId id="28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125DE-9F86-B641-93C8-6AABE9696300}" v="3" dt="2023-03-23T09:04:20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6327" autoAdjust="0"/>
  </p:normalViewPr>
  <p:slideViewPr>
    <p:cSldViewPr snapToGrid="0" snapToObjects="1">
      <p:cViewPr varScale="1">
        <p:scale>
          <a:sx n="116" d="100"/>
          <a:sy n="116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7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req-so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#exchanges_uc2_2_per"/><Relationship Id="rId5" Type="http://schemas.openxmlformats.org/officeDocument/2006/relationships/hyperlink" Target="file:///D:\dev\anima-brski-prm-internal\draft-ietf-anima-brski-prm.html#pledgehttps" TargetMode="External"/><Relationship Id="rId4" Type="http://schemas.openxmlformats.org/officeDocument/2006/relationships/hyperlink" Target="#exchanges_uc2_1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/issu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09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117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08</a:t>
            </a:r>
            <a:r>
              <a:rPr lang="en-US" sz="3600" dirty="0">
                <a:sym typeface="Wingdings" panose="05000000000000000000" pitchFamily="2" charset="2"/>
              </a:rPr>
              <a:t> 09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6991"/>
            <a:ext cx="10882745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Addressed almost all issues from WGLC in March 2023. </a:t>
            </a:r>
            <a:br>
              <a:rPr lang="en-US" sz="2200" dirty="0"/>
            </a:br>
            <a:r>
              <a:rPr lang="en-US" sz="2200" dirty="0"/>
              <a:t>Most resulted in structural improvements, clarifications </a:t>
            </a:r>
            <a:br>
              <a:rPr lang="en-US" sz="2200" dirty="0"/>
            </a:br>
            <a:r>
              <a:rPr lang="en-US" sz="2200" dirty="0"/>
              <a:t>in the text and the figures and additional examples.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Technical comments related to the following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0" i="0" dirty="0">
                <a:solidFill>
                  <a:srgbClr val="222222"/>
                </a:solidFill>
                <a:effectLst/>
              </a:rPr>
              <a:t>Support of optional TLS protection of the communication link between registrar-agent and pledge (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  <a:hlinkClick r:id="rId3" action="ppaction://hlinkfile"/>
              </a:rPr>
              <a:t>Section 4</a:t>
            </a:r>
            <a:r>
              <a:rPr lang="en-US" sz="22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  <a:hlinkClick r:id="rId4" action="ppaction://hlinkfile"/>
              </a:rPr>
              <a:t>Section 6.1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</a:rPr>
              <a:t>, 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  <a:hlinkClick r:id="rId5"/>
              </a:rPr>
              <a:t>Annex B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</a:rPr>
              <a:t>). </a:t>
            </a:r>
            <a:r>
              <a:rPr lang="en-US" sz="2200" dirty="0">
                <a:solidFill>
                  <a:srgbClr val="222222"/>
                </a:solidFill>
              </a:rPr>
              <a:t>This addresses several privacy related issues and also added in the Privacy and Security Considerations.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0" i="0" dirty="0">
                <a:solidFill>
                  <a:srgbClr val="222222"/>
                </a:solidFill>
                <a:effectLst/>
              </a:rPr>
              <a:t>Included option that a separate HTTP connection may also be used to provide the PER (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  <a:hlinkClick r:id="rId6" action="ppaction://hlinkfile"/>
              </a:rPr>
              <a:t>Section 6.2.6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</a:rPr>
              <a:t>) </a:t>
            </a:r>
            <a:r>
              <a:rPr lang="en-US" sz="2200" dirty="0">
                <a:solidFill>
                  <a:srgbClr val="222222"/>
                </a:solidFill>
              </a:rPr>
              <a:t>to allow also for repeated/delayed enrollment attempts.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222222"/>
                </a:solidFill>
              </a:rPr>
              <a:t>Shortened the utilized endpoint names to take constraint devices into account </a:t>
            </a:r>
            <a:br>
              <a:rPr lang="en-US" sz="2200" dirty="0">
                <a:solidFill>
                  <a:srgbClr val="222222"/>
                </a:solidFill>
              </a:rPr>
            </a:br>
            <a:r>
              <a:rPr lang="en-US" sz="2200" dirty="0">
                <a:solidFill>
                  <a:srgbClr val="222222"/>
                </a:solidFill>
              </a:rPr>
              <a:t>(example: /</a:t>
            </a:r>
            <a:r>
              <a:rPr lang="en-US" sz="2200" dirty="0" err="1">
                <a:solidFill>
                  <a:srgbClr val="222222"/>
                </a:solidFill>
              </a:rPr>
              <a:t>tpvr</a:t>
            </a:r>
            <a:r>
              <a:rPr lang="en-US" sz="2200" dirty="0">
                <a:solidFill>
                  <a:srgbClr val="222222"/>
                </a:solidFill>
              </a:rPr>
              <a:t>: Trigger pledge voucher-request creation).</a:t>
            </a:r>
            <a:endParaRPr lang="en-US" sz="2000" dirty="0"/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7/18/2023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2DC373-292B-23CD-6632-1256F86C4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8811" y="252120"/>
            <a:ext cx="3619814" cy="338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8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</a:t>
            </a:r>
            <a:br>
              <a:rPr lang="en-US" sz="3600" dirty="0"/>
            </a:br>
            <a:r>
              <a:rPr lang="en-US" sz="3600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9467"/>
            <a:ext cx="10695039" cy="45307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>
                <a:sym typeface="Wingdings" panose="05000000000000000000" pitchFamily="2" charset="2"/>
              </a:rPr>
              <a:t>Discovery of registrar with an enhanced feature set</a:t>
            </a:r>
            <a:endParaRPr lang="en-US" sz="2200" dirty="0"/>
          </a:p>
          <a:p>
            <a:pPr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#79 discovery of registrar with BRSKI-PRM feature set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#80 pledge discovery using GRASP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>
                <a:sym typeface="Wingdings" panose="05000000000000000000" pitchFamily="2" charset="2"/>
              </a:rPr>
              <a:t>Discovery is discussed as common issue, which applies to BRSKI-PRM and BRSKI-AE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>
                <a:sym typeface="Wingdings" panose="05000000000000000000" pitchFamily="2" charset="2"/>
              </a:rPr>
              <a:t>Current approach uses DNS-SD TXT parameters and intends to define 3 key-value pairs, which can also be mapped to GRASP (topic of separate slot):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>
                <a:sym typeface="Wingdings" panose="05000000000000000000" pitchFamily="2" charset="2"/>
              </a:rPr>
              <a:t>mode of operation (Registrar/Pledge as responder)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>
                <a:sym typeface="Wingdings" panose="05000000000000000000" pitchFamily="2" charset="2"/>
              </a:rPr>
              <a:t>engaged enrollment protocol (EST, CMP, …)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>
                <a:sym typeface="Wingdings" panose="05000000000000000000" pitchFamily="2" charset="2"/>
              </a:rPr>
              <a:t>voucher format (CMS-signed JSON, JOSE-signed JSON, …)</a:t>
            </a:r>
          </a:p>
          <a:p>
            <a:pPr marL="228600"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Further clarification in the specification to avoid ambiguities</a:t>
            </a:r>
          </a:p>
          <a:p>
            <a:pPr marL="228600"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Restructure section 5 and 6 for clarity based on Shepherd review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0CB11CD-5A8C-682E-15AE-012D436AC02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0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76308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Clarify remaining open issues (see </a:t>
            </a:r>
            <a:r>
              <a:rPr lang="en-US" sz="2200" dirty="0">
                <a:hlinkClick r:id="rId3"/>
              </a:rPr>
              <a:t>ANIMA git</a:t>
            </a:r>
            <a:r>
              <a:rPr lang="en-US" sz="2200" dirty="0"/>
              <a:t>) in design team meetings 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Interop testing with others welcome </a:t>
            </a:r>
            <a:r>
              <a:rPr lang="en-US" sz="2200" dirty="0">
                <a:sym typeface="Wingdings" panose="05000000000000000000" pitchFamily="2" charset="2"/>
              </a:rPr>
              <a:t>,</a:t>
            </a:r>
            <a:br>
              <a:rPr lang="en-US" sz="2200" dirty="0">
                <a:sym typeface="Wingdings" panose="05000000000000000000" pitchFamily="2" charset="2"/>
              </a:rPr>
            </a:br>
            <a:r>
              <a:rPr lang="en-US" sz="22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Shepherd writeup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Finalization of document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617</Words>
  <Characters>0</Characters>
  <Application>Microsoft Office PowerPoint</Application>
  <DocSecurity>0</DocSecurity>
  <PresentationFormat>Widescreen</PresentationFormat>
  <Lines>0</Lines>
  <Paragraphs>96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Update on BRSKI with Pledge in Responder Mode  (BRSKI-PRM)</vt:lpstr>
      <vt:lpstr>BRSKI-PRM Status History of main changes 08 09</vt:lpstr>
      <vt:lpstr>BRSKI-PRM  Open Issues</vt:lpstr>
      <vt:lpstr>BRSKI-PRM Status  Next Steps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357</cp:revision>
  <dcterms:modified xsi:type="dcterms:W3CDTF">2023-07-18T16:26:39Z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2023-07-18T16:26:39Z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