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
  </p:notesMasterIdLst>
  <p:sldIdLst>
    <p:sldId id="310" r:id="rId2"/>
    <p:sldId id="321" r:id="rId3"/>
    <p:sldId id="319" r:id="rId4"/>
    <p:sldId id="311" r:id="rId5"/>
    <p:sldId id="285"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ckhaus, Hendrik (CT RDA CST SEA-DE)" initials="BH(RCS" lastIdx="7" clrIdx="0">
    <p:extLst>
      <p:ext uri="{19B8F6BF-5375-455C-9EA6-DF929625EA0E}">
        <p15:presenceInfo xmlns:p15="http://schemas.microsoft.com/office/powerpoint/2012/main" userId="S::hendrik.brockhaus@siemens.com::f1e0bebd-314c-47da-b99d-4360ed40ca6f" providerId="AD"/>
      </p:ext>
    </p:extLst>
  </p:cmAuthor>
  <p:cmAuthor id="2" name="Werner, Thomas (T RDA CST SEA-DE)" initials="WT(RCS" lastIdx="9" clrIdx="1">
    <p:extLst>
      <p:ext uri="{19B8F6BF-5375-455C-9EA6-DF929625EA0E}">
        <p15:presenceInfo xmlns:p15="http://schemas.microsoft.com/office/powerpoint/2012/main" userId="S::thomas-werner@siemens.com::ed58e375-8b61-4f81-b7fb-5ecac9cc7b9e" providerId="AD"/>
      </p:ext>
    </p:extLst>
  </p:cmAuthor>
  <p:cmAuthor id="3" name="Fries, Steffen (T RDA CST)" initials="FS(RC" lastIdx="4" clrIdx="2">
    <p:extLst>
      <p:ext uri="{19B8F6BF-5375-455C-9EA6-DF929625EA0E}">
        <p15:presenceInfo xmlns:p15="http://schemas.microsoft.com/office/powerpoint/2012/main" userId="S::steffen.fries@siemens.com::2c01e50f-f01d-49c1-bca8-a6b63bdf4e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9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125DE-9F86-B641-93C8-6AABE9696300}" v="3" dt="2023-03-23T09:04:20.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96327" autoAdjust="0"/>
  </p:normalViewPr>
  <p:slideViewPr>
    <p:cSldViewPr snapToGrid="0" snapToObjects="1">
      <p:cViewPr varScale="1">
        <p:scale>
          <a:sx n="74" d="100"/>
          <a:sy n="74" d="100"/>
        </p:scale>
        <p:origin x="826" y="67"/>
      </p:cViewPr>
      <p:guideLst/>
    </p:cSldViewPr>
  </p:slideViewPr>
  <p:notesTextViewPr>
    <p:cViewPr>
      <p:scale>
        <a:sx n="1" d="1"/>
        <a:sy n="1" d="1"/>
      </p:scale>
      <p:origin x="0" y="0"/>
    </p:cViewPr>
  </p:notesTextViewPr>
  <p:sorterViewPr>
    <p:cViewPr varScale="1">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5B5E8-CA78-4A82-83A0-867EF5A818AE}"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D392E-C4EF-4AC5-9CF0-E17168E17BBE}" type="slidenum">
              <a:rPr lang="en-US" smtClean="0"/>
              <a:t>‹#›</a:t>
            </a:fld>
            <a:endParaRPr lang="en-US"/>
          </a:p>
        </p:txBody>
      </p:sp>
    </p:spTree>
    <p:extLst>
      <p:ext uri="{BB962C8B-B14F-4D97-AF65-F5344CB8AC3E}">
        <p14:creationId xmlns:p14="http://schemas.microsoft.com/office/powerpoint/2010/main" val="321486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2</a:t>
            </a:fld>
            <a:endParaRPr lang="en-US"/>
          </a:p>
        </p:txBody>
      </p:sp>
    </p:spTree>
    <p:extLst>
      <p:ext uri="{BB962C8B-B14F-4D97-AF65-F5344CB8AC3E}">
        <p14:creationId xmlns:p14="http://schemas.microsoft.com/office/powerpoint/2010/main" val="409724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3</a:t>
            </a:fld>
            <a:endParaRPr lang="en-US"/>
          </a:p>
        </p:txBody>
      </p:sp>
    </p:spTree>
    <p:extLst>
      <p:ext uri="{BB962C8B-B14F-4D97-AF65-F5344CB8AC3E}">
        <p14:creationId xmlns:p14="http://schemas.microsoft.com/office/powerpoint/2010/main" val="375176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4</a:t>
            </a:fld>
            <a:endParaRPr lang="en-US"/>
          </a:p>
        </p:txBody>
      </p:sp>
    </p:spTree>
    <p:extLst>
      <p:ext uri="{BB962C8B-B14F-4D97-AF65-F5344CB8AC3E}">
        <p14:creationId xmlns:p14="http://schemas.microsoft.com/office/powerpoint/2010/main" val="49071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5</a:t>
            </a:fld>
            <a:endParaRPr lang="en-US"/>
          </a:p>
        </p:txBody>
      </p:sp>
    </p:spTree>
    <p:extLst>
      <p:ext uri="{BB962C8B-B14F-4D97-AF65-F5344CB8AC3E}">
        <p14:creationId xmlns:p14="http://schemas.microsoft.com/office/powerpoint/2010/main" val="192621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A0AF-99B7-4D14-A0C5-E8A5EED3C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5ABDF-D925-41B2-BBC4-D511A029B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F57D1-E6A1-49A2-A5B7-E258D958CFB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dirty="0"/>
          </a:p>
        </p:txBody>
      </p:sp>
      <p:sp>
        <p:nvSpPr>
          <p:cNvPr id="5" name="Footer Placeholder 4">
            <a:extLst>
              <a:ext uri="{FF2B5EF4-FFF2-40B4-BE49-F238E27FC236}">
                <a16:creationId xmlns:a16="http://schemas.microsoft.com/office/drawing/2014/main" id="{A2D925BD-4FC4-4F43-8CD0-8339EB25EC31}"/>
              </a:ext>
            </a:extLst>
          </p:cNvPr>
          <p:cNvSpPr>
            <a:spLocks noGrp="1"/>
          </p:cNvSpPr>
          <p:nvPr>
            <p:ph type="ftr" sz="quarter" idx="11"/>
          </p:nvPr>
        </p:nvSpPr>
        <p:spPr/>
        <p:txBody>
          <a:bodyPr/>
          <a:lstStyle/>
          <a:p>
            <a:r>
              <a:rPr lang="de-DE" dirty="0"/>
              <a:t>Steffen Fries</a:t>
            </a:r>
            <a:endParaRPr lang="en-US" dirty="0"/>
          </a:p>
        </p:txBody>
      </p:sp>
      <p:sp>
        <p:nvSpPr>
          <p:cNvPr id="6" name="Slide Number Placeholder 5">
            <a:extLst>
              <a:ext uri="{FF2B5EF4-FFF2-40B4-BE49-F238E27FC236}">
                <a16:creationId xmlns:a16="http://schemas.microsoft.com/office/drawing/2014/main" id="{BF222732-C1CA-4623-AAC2-69C7EA94F8A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0916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8CD1-0366-4D84-B540-4D570CA93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353A25-E23C-4217-A402-299B301577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5CC1A-B53B-4601-A08E-92E4CD1EAFB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5" name="Footer Placeholder 4">
            <a:extLst>
              <a:ext uri="{FF2B5EF4-FFF2-40B4-BE49-F238E27FC236}">
                <a16:creationId xmlns:a16="http://schemas.microsoft.com/office/drawing/2014/main" id="{0B2D6D17-0B09-4BAA-8F9E-7219B3C21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DDB1-67DF-427B-B881-50D1E9F1FC1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320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15ACC-C3CD-4CA6-A8D0-0C5ECAB3D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3DCBF-F080-4BA3-A2F6-19FFDA7458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40C59-3F4C-4F85-BC47-386A5098B726}"/>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5" name="Footer Placeholder 4">
            <a:extLst>
              <a:ext uri="{FF2B5EF4-FFF2-40B4-BE49-F238E27FC236}">
                <a16:creationId xmlns:a16="http://schemas.microsoft.com/office/drawing/2014/main" id="{67C07834-57D3-40E8-A0DA-A28E703EC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F9AD9-DC37-4B8D-8E9B-55D221E611C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35493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829C-A855-44D1-829C-031F5EC19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69E34-F1CD-434C-8565-079C8E8206FB}"/>
              </a:ext>
            </a:extLst>
          </p:cNvPr>
          <p:cNvSpPr>
            <a:spLocks noGrp="1"/>
          </p:cNvSpPr>
          <p:nvPr>
            <p:ph idx="1"/>
          </p:nvPr>
        </p:nvSpPr>
        <p:spPr/>
        <p:txBody>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73ECA3AE-4B10-468A-814A-2FBA610D404F}"/>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5" name="Footer Placeholder 4">
            <a:extLst>
              <a:ext uri="{FF2B5EF4-FFF2-40B4-BE49-F238E27FC236}">
                <a16:creationId xmlns:a16="http://schemas.microsoft.com/office/drawing/2014/main" id="{0EC38BD5-68EE-495B-9DB0-E3604D6CA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B771-1B38-4BE7-8EBF-B73283F8E5E5}"/>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83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AAA8-ED64-4BED-B9C4-13D3C6EF5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59C2BC-4715-4D72-887E-0A4C85480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0DE08-C29C-49BE-AB68-FA66703EB35F}"/>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5" name="Footer Placeholder 4">
            <a:extLst>
              <a:ext uri="{FF2B5EF4-FFF2-40B4-BE49-F238E27FC236}">
                <a16:creationId xmlns:a16="http://schemas.microsoft.com/office/drawing/2014/main" id="{F47FADC4-8C28-4373-A14F-C3FE4666E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590C-8242-4591-B8DE-843C9E428BE2}"/>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6656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2130-ABE4-4989-9E73-8F5B1A51E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D5F2D-5BF2-4700-BB47-C669148B1B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00AE1-F0B4-4F9A-B46E-0C6E26386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9F45D-CED9-4C31-9EC7-F79D53E7D67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6" name="Footer Placeholder 5">
            <a:extLst>
              <a:ext uri="{FF2B5EF4-FFF2-40B4-BE49-F238E27FC236}">
                <a16:creationId xmlns:a16="http://schemas.microsoft.com/office/drawing/2014/main" id="{468DCFCF-0184-499D-B244-D145986DB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E215C-391D-4B5C-A8AD-4A8F87080E89}"/>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66954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7405-2525-49AD-9AAD-C2B235D22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91F39-3B27-49E2-8B28-E142F72FE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7E74FB-F182-471C-B7FC-52F1A1D14C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6F4A7-46F7-47F0-A7F8-0777C729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CF483-FE96-4239-A09E-B319D17295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5A9FA-BAD5-49F0-A117-6B7CA3B4024B}"/>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8" name="Footer Placeholder 7">
            <a:extLst>
              <a:ext uri="{FF2B5EF4-FFF2-40B4-BE49-F238E27FC236}">
                <a16:creationId xmlns:a16="http://schemas.microsoft.com/office/drawing/2014/main" id="{710DEB67-E8E1-4AAE-98C4-79029B65D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DD278-59A5-46FF-8CF5-6542CC5C8449}"/>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47158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0653-7737-4A76-A5A0-7AF3A582D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724E3-7018-4AC5-A6F1-542DDEDD6C0D}"/>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4" name="Footer Placeholder 3">
            <a:extLst>
              <a:ext uri="{FF2B5EF4-FFF2-40B4-BE49-F238E27FC236}">
                <a16:creationId xmlns:a16="http://schemas.microsoft.com/office/drawing/2014/main" id="{B6C14CB8-E1B8-42F3-B7E5-39950CD5A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0CE51-AC3E-4958-8812-E02E893328D8}"/>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51926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31964-EEA7-452B-97AE-2FDC1C335E29}"/>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3" name="Footer Placeholder 2">
            <a:extLst>
              <a:ext uri="{FF2B5EF4-FFF2-40B4-BE49-F238E27FC236}">
                <a16:creationId xmlns:a16="http://schemas.microsoft.com/office/drawing/2014/main" id="{06B53DB8-5F80-4A74-9229-B9835F330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F9682-EE2A-4EA4-A2FA-EC1491DEF233}"/>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6412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E01A-74FC-45C5-B8E9-A485CA96C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7E98A-CE2D-4F9E-822A-A02657830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FAC69-6C7B-4605-BA21-45787CCDA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DAAB1-7EA6-42A7-BD4A-C344DB7D3E08}"/>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6" name="Footer Placeholder 5">
            <a:extLst>
              <a:ext uri="{FF2B5EF4-FFF2-40B4-BE49-F238E27FC236}">
                <a16:creationId xmlns:a16="http://schemas.microsoft.com/office/drawing/2014/main" id="{B74389E6-114C-4E5E-9ED9-26056C7A2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4F3FA-9C57-4EF2-BF03-1DC18724B208}"/>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9303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F246-B9F6-4580-8508-25BCD8A6C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BD15B-7099-4E35-B1B3-8427CCE5E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FE57F1-2CBD-4E83-8183-AA7BD2312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4FFDD-CC3E-4CEF-83C3-1A794D939064}"/>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7/6/2023</a:t>
            </a:fld>
            <a:endParaRPr lang="en-US"/>
          </a:p>
        </p:txBody>
      </p:sp>
      <p:sp>
        <p:nvSpPr>
          <p:cNvPr id="6" name="Footer Placeholder 5">
            <a:extLst>
              <a:ext uri="{FF2B5EF4-FFF2-40B4-BE49-F238E27FC236}">
                <a16:creationId xmlns:a16="http://schemas.microsoft.com/office/drawing/2014/main" id="{F56A2AAF-8A22-423C-9F9A-8CE301192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7E271-9AD9-44D4-ADBC-8E22F19F3DDA}"/>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06518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1E8A-5488-45A8-9C36-07236DBB5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47BB4-A4A1-4C36-AF2C-A4F24865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6F055CC8-4168-46B7-AFAD-6EC17D258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Date Placeholder 3">
            <a:extLst>
              <a:ext uri="{FF2B5EF4-FFF2-40B4-BE49-F238E27FC236}">
                <a16:creationId xmlns:a16="http://schemas.microsoft.com/office/drawing/2014/main" id="{AD6DF288-0FB8-4608-805B-7B8612A32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92E63-5F21-4F54-A864-D84D9F273FCA}" type="datetimeFigureOut">
              <a:rPr lang="en-US" smtClean="0"/>
              <a:t>7/6/2023</a:t>
            </a:fld>
            <a:endParaRPr lang="en-US"/>
          </a:p>
        </p:txBody>
      </p:sp>
      <p:sp>
        <p:nvSpPr>
          <p:cNvPr id="8" name="Slide Number Placeholder 5">
            <a:extLst>
              <a:ext uri="{FF2B5EF4-FFF2-40B4-BE49-F238E27FC236}">
                <a16:creationId xmlns:a16="http://schemas.microsoft.com/office/drawing/2014/main" id="{005A9446-F85D-4DCB-B504-663C1012B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F53CC-0028-4916-8B93-0EBFFB2C7AAD}" type="slidenum">
              <a:rPr lang="en-US" smtClean="0"/>
              <a:t>‹#›</a:t>
            </a:fld>
            <a:endParaRPr lang="en-US"/>
          </a:p>
        </p:txBody>
      </p:sp>
    </p:spTree>
    <p:extLst>
      <p:ext uri="{BB962C8B-B14F-4D97-AF65-F5344CB8AC3E}">
        <p14:creationId xmlns:p14="http://schemas.microsoft.com/office/powerpoint/2010/main" val="331154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ima-wg/anima-brski-prm" TargetMode="External"/><Relationship Id="rId2" Type="http://schemas.openxmlformats.org/officeDocument/2006/relationships/hyperlink" Target="https://datatracker.ietf.org/doc/draft-ietf-anima-brski-pr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req-so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exchanges_uc2_2_per"/><Relationship Id="rId5" Type="http://schemas.openxmlformats.org/officeDocument/2006/relationships/hyperlink" Target="file:///D:\dev\anima-brski-prm-internal\draft-ietf-anima-brski-prm.html#pledgehttps" TargetMode="External"/><Relationship Id="rId4" Type="http://schemas.openxmlformats.org/officeDocument/2006/relationships/hyperlink" Target="#exchanges_uc2_1"/></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ima-wg/anima-brski-prm/issu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FF3-F851-4DD8-A5A4-FEBB01E1551B}"/>
              </a:ext>
            </a:extLst>
          </p:cNvPr>
          <p:cNvSpPr>
            <a:spLocks noGrp="1"/>
          </p:cNvSpPr>
          <p:nvPr>
            <p:ph type="ctrTitle"/>
          </p:nvPr>
        </p:nvSpPr>
        <p:spPr>
          <a:xfrm>
            <a:off x="220133" y="770666"/>
            <a:ext cx="11684000" cy="1589076"/>
          </a:xfrm>
        </p:spPr>
        <p:txBody>
          <a:bodyPr>
            <a:normAutofit/>
          </a:bodyPr>
          <a:lstStyle/>
          <a:p>
            <a:pPr>
              <a:lnSpc>
                <a:spcPct val="110000"/>
              </a:lnSpc>
            </a:pPr>
            <a:r>
              <a:rPr lang="en-US" sz="4400">
                <a:latin typeface="+mj-lt"/>
                <a:ea typeface="+mj-ea"/>
                <a:cs typeface="+mj-cs"/>
              </a:rPr>
              <a:t>Update on BRSKI </a:t>
            </a:r>
            <a:r>
              <a:rPr lang="en-US" sz="4400" dirty="0">
                <a:latin typeface="+mj-lt"/>
                <a:ea typeface="+mj-ea"/>
                <a:cs typeface="+mj-cs"/>
              </a:rPr>
              <a:t>with Pledge in Responder Mode </a:t>
            </a:r>
            <a:br>
              <a:rPr lang="en-US" sz="4400" dirty="0">
                <a:latin typeface="+mj-lt"/>
                <a:ea typeface="+mj-ea"/>
                <a:cs typeface="+mj-cs"/>
              </a:rPr>
            </a:br>
            <a:r>
              <a:rPr lang="en-US" sz="4400" dirty="0">
                <a:latin typeface="+mj-lt"/>
                <a:ea typeface="+mj-ea"/>
                <a:cs typeface="+mj-cs"/>
              </a:rPr>
              <a:t>(BRSKI-PRM)</a:t>
            </a:r>
          </a:p>
        </p:txBody>
      </p:sp>
      <p:sp>
        <p:nvSpPr>
          <p:cNvPr id="3" name="Subtitle 2">
            <a:extLst>
              <a:ext uri="{FF2B5EF4-FFF2-40B4-BE49-F238E27FC236}">
                <a16:creationId xmlns:a16="http://schemas.microsoft.com/office/drawing/2014/main" id="{EAD993CE-AB6B-47CD-9FD0-864FCC9994EA}"/>
              </a:ext>
            </a:extLst>
          </p:cNvPr>
          <p:cNvSpPr>
            <a:spLocks noGrp="1"/>
          </p:cNvSpPr>
          <p:nvPr>
            <p:ph type="subTitle" idx="1"/>
          </p:nvPr>
        </p:nvSpPr>
        <p:spPr>
          <a:xfrm>
            <a:off x="432619" y="2359742"/>
            <a:ext cx="11471514" cy="4159045"/>
          </a:xfrm>
        </p:spPr>
        <p:txBody>
          <a:bodyPr>
            <a:normAutofit/>
          </a:bodyPr>
          <a:lstStyle/>
          <a:p>
            <a:endParaRPr lang="en-US" dirty="0"/>
          </a:p>
          <a:p>
            <a:r>
              <a:rPr lang="en-US" b="1" dirty="0">
                <a:hlinkClick r:id="rId2"/>
              </a:rPr>
              <a:t>draft-ietf-anima-brski-prm-</a:t>
            </a:r>
            <a:r>
              <a:rPr lang="en-US" b="1" dirty="0"/>
              <a:t>09</a:t>
            </a:r>
          </a:p>
          <a:p>
            <a:r>
              <a:rPr lang="en-US" sz="2400" b="0" strike="noStrike" spc="-1" dirty="0">
                <a:solidFill>
                  <a:srgbClr val="000000"/>
                </a:solidFill>
                <a:latin typeface="Calibri"/>
                <a:ea typeface="DejaVu Sans"/>
              </a:rPr>
              <a:t>Repo URL: </a:t>
            </a:r>
            <a:r>
              <a:rPr lang="en-US" sz="2400" b="0" strike="noStrike" spc="-1" dirty="0">
                <a:solidFill>
                  <a:srgbClr val="000000"/>
                </a:solidFill>
                <a:latin typeface="Calibri"/>
                <a:ea typeface="DejaVu Sans"/>
                <a:hlinkClick r:id="rId3"/>
              </a:rPr>
              <a:t>https://github.com/anima-wg/anima-brski-prm</a:t>
            </a:r>
            <a:r>
              <a:rPr lang="en-US" sz="2400" b="0" strike="noStrike" spc="-1" dirty="0">
                <a:solidFill>
                  <a:srgbClr val="000000"/>
                </a:solidFill>
                <a:latin typeface="Calibri"/>
                <a:ea typeface="DejaVu Sans"/>
              </a:rPr>
              <a:t> </a:t>
            </a:r>
          </a:p>
          <a:p>
            <a:endParaRPr lang="en-US" dirty="0"/>
          </a:p>
          <a:p>
            <a:r>
              <a:rPr lang="en-US" dirty="0"/>
              <a:t>Steffen Fries, Thomas Werner, Elliot Lear, Michael Richardson</a:t>
            </a:r>
          </a:p>
          <a:p>
            <a:r>
              <a:rPr lang="en-US" dirty="0"/>
              <a:t>Shepherd: Matthias Kovatsch</a:t>
            </a:r>
          </a:p>
          <a:p>
            <a:endParaRPr lang="en-US" dirty="0"/>
          </a:p>
          <a:p>
            <a:r>
              <a:rPr lang="en-US" dirty="0"/>
              <a:t>IETF 117 – ANIMA Working Group</a:t>
            </a:r>
          </a:p>
          <a:p>
            <a:endParaRPr lang="en-US" dirty="0"/>
          </a:p>
        </p:txBody>
      </p:sp>
    </p:spTree>
    <p:extLst>
      <p:ext uri="{BB962C8B-B14F-4D97-AF65-F5344CB8AC3E}">
        <p14:creationId xmlns:p14="http://schemas.microsoft.com/office/powerpoint/2010/main" val="115998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BRSKI-PRM Status</a:t>
            </a:r>
            <a:br>
              <a:rPr lang="en-US" sz="3600" dirty="0"/>
            </a:br>
            <a:r>
              <a:rPr lang="en-US" sz="3600" dirty="0"/>
              <a:t>History of main changes 08</a:t>
            </a:r>
            <a:r>
              <a:rPr lang="en-US" sz="3600" dirty="0">
                <a:sym typeface="Wingdings" panose="05000000000000000000" pitchFamily="2" charset="2"/>
              </a:rPr>
              <a:t> 09</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199" y="1752406"/>
            <a:ext cx="10925433" cy="4542226"/>
          </a:xfrm>
        </p:spPr>
        <p:txBody>
          <a:bodyPr>
            <a:noAutofit/>
          </a:bodyPr>
          <a:lstStyle/>
          <a:p>
            <a:pPr>
              <a:lnSpc>
                <a:spcPct val="100000"/>
              </a:lnSpc>
              <a:spcBef>
                <a:spcPts val="600"/>
              </a:spcBef>
              <a:spcAft>
                <a:spcPts val="600"/>
              </a:spcAft>
              <a:buSzPct val="80000"/>
              <a:buFont typeface="Calibri" panose="020F0502020204030204" pitchFamily="34" charset="0"/>
              <a:buChar char="–"/>
            </a:pPr>
            <a:r>
              <a:rPr lang="en-US" sz="2200" dirty="0"/>
              <a:t>After WGLC in March 2023 most of the open issues have been addressed. Most of them resulted in structural improvements as well as further clarifications in the text and the figures and also negative examples for message processing. </a:t>
            </a:r>
          </a:p>
          <a:p>
            <a:pPr>
              <a:lnSpc>
                <a:spcPct val="100000"/>
              </a:lnSpc>
              <a:spcBef>
                <a:spcPts val="600"/>
              </a:spcBef>
              <a:spcAft>
                <a:spcPts val="600"/>
              </a:spcAft>
              <a:buSzPct val="80000"/>
              <a:buFont typeface="Calibri" panose="020F0502020204030204" pitchFamily="34" charset="0"/>
              <a:buChar char="–"/>
            </a:pPr>
            <a:r>
              <a:rPr lang="en-US" sz="2200" dirty="0"/>
              <a:t>Technical comments related to the following</a:t>
            </a:r>
          </a:p>
          <a:p>
            <a:pPr lvl="1">
              <a:spcBef>
                <a:spcPts val="600"/>
              </a:spcBef>
              <a:spcAft>
                <a:spcPts val="600"/>
              </a:spcAft>
            </a:pPr>
            <a:r>
              <a:rPr lang="en-US" sz="2200" b="0" i="0" dirty="0">
                <a:solidFill>
                  <a:srgbClr val="222222"/>
                </a:solidFill>
                <a:effectLst/>
              </a:rPr>
              <a:t>Support for optional TLS protection of the communication link between registrar-agent and pledge (</a:t>
            </a:r>
            <a:r>
              <a:rPr lang="en-US" sz="2200" b="0" i="0" u="none" strike="noStrike" dirty="0">
                <a:solidFill>
                  <a:srgbClr val="2222EE"/>
                </a:solidFill>
                <a:effectLst/>
                <a:hlinkClick r:id="rId3" action="ppaction://hlinkfile"/>
              </a:rPr>
              <a:t>Section 4</a:t>
            </a:r>
            <a:r>
              <a:rPr lang="en-US" sz="2200" b="0" i="0" dirty="0">
                <a:solidFill>
                  <a:srgbClr val="222222"/>
                </a:solidFill>
                <a:effectLst/>
              </a:rPr>
              <a:t>, </a:t>
            </a:r>
            <a:r>
              <a:rPr lang="en-US" sz="2200" b="0" i="0" u="none" strike="noStrike" dirty="0">
                <a:solidFill>
                  <a:srgbClr val="2222EE"/>
                </a:solidFill>
                <a:effectLst/>
                <a:hlinkClick r:id="rId4" action="ppaction://hlinkfile"/>
              </a:rPr>
              <a:t>Section 6.1</a:t>
            </a:r>
            <a:r>
              <a:rPr lang="en-US" sz="2200" b="0" i="0" u="none" strike="noStrike" dirty="0">
                <a:solidFill>
                  <a:srgbClr val="2222EE"/>
                </a:solidFill>
                <a:effectLst/>
              </a:rPr>
              <a:t>, </a:t>
            </a:r>
            <a:r>
              <a:rPr lang="en-US" sz="2200" b="0" i="0" u="none" strike="noStrike" dirty="0">
                <a:solidFill>
                  <a:srgbClr val="2222EE"/>
                </a:solidFill>
                <a:effectLst/>
                <a:hlinkClick r:id="rId5"/>
              </a:rPr>
              <a:t>Annex B</a:t>
            </a:r>
            <a:r>
              <a:rPr lang="en-US" sz="2200" b="0" i="0" u="none" strike="noStrike" dirty="0">
                <a:solidFill>
                  <a:srgbClr val="2222EE"/>
                </a:solidFill>
                <a:effectLst/>
              </a:rPr>
              <a:t>). </a:t>
            </a:r>
            <a:r>
              <a:rPr lang="en-US" sz="2200" dirty="0">
                <a:solidFill>
                  <a:srgbClr val="222222"/>
                </a:solidFill>
              </a:rPr>
              <a:t>This addresses several issues and also related to changes in the Privacy Considerations and the Security Considerations. </a:t>
            </a:r>
          </a:p>
          <a:p>
            <a:pPr lvl="1">
              <a:spcBef>
                <a:spcPts val="600"/>
              </a:spcBef>
              <a:spcAft>
                <a:spcPts val="600"/>
              </a:spcAft>
            </a:pPr>
            <a:r>
              <a:rPr lang="en-US" sz="2200" b="0" i="0" dirty="0">
                <a:solidFill>
                  <a:srgbClr val="222222"/>
                </a:solidFill>
                <a:effectLst/>
              </a:rPr>
              <a:t>Included options that a separate HTTP connection may also be used to provide the PER (</a:t>
            </a:r>
            <a:r>
              <a:rPr lang="en-US" sz="2200" b="0" i="0" u="none" strike="noStrike" dirty="0">
                <a:solidFill>
                  <a:srgbClr val="2222EE"/>
                </a:solidFill>
                <a:effectLst/>
                <a:hlinkClick r:id="rId6" action="ppaction://hlinkfile"/>
              </a:rPr>
              <a:t>S</a:t>
            </a:r>
            <a:r>
              <a:rPr lang="en-US" sz="2200" b="0" i="0" u="none" strike="noStrike" dirty="0">
                <a:solidFill>
                  <a:srgbClr val="2222EE"/>
                </a:solidFill>
                <a:effectLst/>
                <a:hlinkClick r:id="rId6" action="ppaction://hlinkfile"/>
              </a:rPr>
              <a:t>ection 6.2.6</a:t>
            </a:r>
            <a:r>
              <a:rPr lang="en-US" sz="2200" b="0" i="0" u="none" strike="noStrike" dirty="0">
                <a:solidFill>
                  <a:srgbClr val="2222EE"/>
                </a:solidFill>
                <a:effectLst/>
              </a:rPr>
              <a:t>) </a:t>
            </a:r>
            <a:r>
              <a:rPr lang="en-US" sz="2200" dirty="0">
                <a:solidFill>
                  <a:srgbClr val="222222"/>
                </a:solidFill>
              </a:rPr>
              <a:t>to allow also for repeated/delayed enrollment attempts. </a:t>
            </a:r>
          </a:p>
          <a:p>
            <a:pPr lvl="1">
              <a:spcBef>
                <a:spcPts val="600"/>
              </a:spcBef>
              <a:spcAft>
                <a:spcPts val="600"/>
              </a:spcAft>
            </a:pPr>
            <a:r>
              <a:rPr lang="en-US" sz="2200" dirty="0">
                <a:solidFill>
                  <a:srgbClr val="222222"/>
                </a:solidFill>
              </a:rPr>
              <a:t>Shortened the utilized endpoint names to take constraint devices into account </a:t>
            </a:r>
            <a:br>
              <a:rPr lang="en-US" sz="2200" dirty="0">
                <a:solidFill>
                  <a:srgbClr val="222222"/>
                </a:solidFill>
              </a:rPr>
            </a:br>
            <a:r>
              <a:rPr lang="en-US" sz="2200" dirty="0">
                <a:solidFill>
                  <a:srgbClr val="222222"/>
                </a:solidFill>
              </a:rPr>
              <a:t>(example: /</a:t>
            </a:r>
            <a:r>
              <a:rPr lang="en-US" sz="2200" dirty="0" err="1">
                <a:solidFill>
                  <a:srgbClr val="222222"/>
                </a:solidFill>
              </a:rPr>
              <a:t>tpvr</a:t>
            </a:r>
            <a:r>
              <a:rPr lang="en-US" sz="2200" dirty="0">
                <a:solidFill>
                  <a:srgbClr val="222222"/>
                </a:solidFill>
              </a:rPr>
              <a:t>: Trigger pledge voucher-request creation).</a:t>
            </a:r>
            <a:endParaRPr lang="en-US" sz="2000" dirty="0"/>
          </a:p>
          <a:p>
            <a:pPr lvl="1">
              <a:lnSpc>
                <a:spcPct val="100000"/>
              </a:lnSpc>
              <a:buSzPct val="80000"/>
              <a:buFont typeface="Calibri" panose="020F0502020204030204" pitchFamily="34" charset="0"/>
              <a:buChar char="–"/>
            </a:pPr>
            <a:endParaRPr lang="en-US" sz="2000" dirty="0"/>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7/11/2023</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2</a:t>
            </a:fld>
            <a:endParaRPr lang="en-US" dirty="0"/>
          </a:p>
        </p:txBody>
      </p:sp>
    </p:spTree>
    <p:extLst>
      <p:ext uri="{BB962C8B-B14F-4D97-AF65-F5344CB8AC3E}">
        <p14:creationId xmlns:p14="http://schemas.microsoft.com/office/powerpoint/2010/main" val="210837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BRSKI-PRM </a:t>
            </a:r>
            <a:br>
              <a:rPr lang="en-US" sz="3600" dirty="0"/>
            </a:br>
            <a:r>
              <a:rPr lang="en-US" sz="3600" dirty="0"/>
              <a:t>Open Issues</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199" y="1739467"/>
            <a:ext cx="10695039" cy="4530725"/>
          </a:xfrm>
        </p:spPr>
        <p:txBody>
          <a:bodyPr>
            <a:noAutofit/>
          </a:bodyPr>
          <a:lstStyle/>
          <a:p>
            <a:pPr>
              <a:lnSpc>
                <a:spcPct val="100000"/>
              </a:lnSpc>
              <a:spcBef>
                <a:spcPts val="600"/>
              </a:spcBef>
              <a:buSzPct val="80000"/>
              <a:buFont typeface="Calibri" panose="020F0502020204030204" pitchFamily="34" charset="0"/>
              <a:buChar char="–"/>
            </a:pPr>
            <a:r>
              <a:rPr lang="en-US" sz="2200" dirty="0">
                <a:sym typeface="Wingdings" panose="05000000000000000000" pitchFamily="2" charset="2"/>
              </a:rPr>
              <a:t>Discovery of registrar with an enhanced feature set</a:t>
            </a:r>
            <a:endParaRPr lang="en-US" sz="2200" dirty="0"/>
          </a:p>
          <a:p>
            <a:pPr lvl="1">
              <a:lnSpc>
                <a:spcPct val="100000"/>
              </a:lnSpc>
              <a:spcBef>
                <a:spcPts val="600"/>
              </a:spcBef>
              <a:buSzPct val="80000"/>
              <a:buFont typeface="Calibri" panose="020F0502020204030204" pitchFamily="34" charset="0"/>
              <a:buChar char="–"/>
            </a:pPr>
            <a:r>
              <a:rPr lang="en-US" sz="2200" dirty="0"/>
              <a:t>#79 discovery of registrar with BRSKI-PRM feature set</a:t>
            </a:r>
          </a:p>
          <a:p>
            <a:pPr lvl="1">
              <a:lnSpc>
                <a:spcPct val="100000"/>
              </a:lnSpc>
              <a:spcBef>
                <a:spcPts val="600"/>
              </a:spcBef>
              <a:buSzPct val="80000"/>
              <a:buFont typeface="Calibri" panose="020F0502020204030204" pitchFamily="34" charset="0"/>
              <a:buChar char="–"/>
            </a:pPr>
            <a:r>
              <a:rPr lang="en-US" sz="2200" dirty="0"/>
              <a:t>#80 pledge discovery using GRASP </a:t>
            </a:r>
          </a:p>
          <a:p>
            <a:pPr lvl="1">
              <a:lnSpc>
                <a:spcPct val="100000"/>
              </a:lnSpc>
              <a:spcBef>
                <a:spcPts val="600"/>
              </a:spcBef>
              <a:buSzPct val="80000"/>
              <a:buFont typeface="Calibri" panose="020F0502020204030204" pitchFamily="34" charset="0"/>
              <a:buChar char="–"/>
            </a:pPr>
            <a:r>
              <a:rPr lang="en-US" sz="2200" dirty="0">
                <a:sym typeface="Wingdings" panose="05000000000000000000" pitchFamily="2" charset="2"/>
              </a:rPr>
              <a:t>Discovery is discussed as common issue, which applies to BRSKI-PRM and BRSKI-AE</a:t>
            </a:r>
          </a:p>
          <a:p>
            <a:pPr lvl="1">
              <a:lnSpc>
                <a:spcPct val="100000"/>
              </a:lnSpc>
              <a:spcBef>
                <a:spcPts val="600"/>
              </a:spcBef>
              <a:buSzPct val="80000"/>
              <a:buFont typeface="Calibri" panose="020F0502020204030204" pitchFamily="34" charset="0"/>
              <a:buChar char="–"/>
            </a:pPr>
            <a:r>
              <a:rPr lang="en-US" sz="2200" dirty="0">
                <a:sym typeface="Wingdings" panose="05000000000000000000" pitchFamily="2" charset="2"/>
              </a:rPr>
              <a:t>Current approach uses DNS-SD TXT parameters and intends to define 3 key-value pairs, which can also be mapped to GRASP (topic of separate slot):</a:t>
            </a:r>
          </a:p>
          <a:p>
            <a:pPr lvl="2">
              <a:lnSpc>
                <a:spcPct val="100000"/>
              </a:lnSpc>
              <a:spcBef>
                <a:spcPts val="600"/>
              </a:spcBef>
              <a:buSzPct val="80000"/>
              <a:buFont typeface="Calibri" panose="020F0502020204030204" pitchFamily="34" charset="0"/>
              <a:buChar char="–"/>
            </a:pPr>
            <a:r>
              <a:rPr lang="en-US" sz="2200" dirty="0">
                <a:sym typeface="Wingdings" panose="05000000000000000000" pitchFamily="2" charset="2"/>
              </a:rPr>
              <a:t>mode of operation (Registrar/Pledge as responder)</a:t>
            </a:r>
          </a:p>
          <a:p>
            <a:pPr lvl="2">
              <a:lnSpc>
                <a:spcPct val="100000"/>
              </a:lnSpc>
              <a:spcBef>
                <a:spcPts val="600"/>
              </a:spcBef>
              <a:buSzPct val="80000"/>
              <a:buFont typeface="Calibri" panose="020F0502020204030204" pitchFamily="34" charset="0"/>
              <a:buChar char="–"/>
            </a:pPr>
            <a:r>
              <a:rPr lang="en-US" sz="2200" dirty="0">
                <a:sym typeface="Wingdings" panose="05000000000000000000" pitchFamily="2" charset="2"/>
              </a:rPr>
              <a:t>engaged enrollment protocol (EST, CMP, …)</a:t>
            </a:r>
          </a:p>
          <a:p>
            <a:pPr lvl="2">
              <a:lnSpc>
                <a:spcPct val="100000"/>
              </a:lnSpc>
              <a:spcBef>
                <a:spcPts val="600"/>
              </a:spcBef>
              <a:buSzPct val="80000"/>
              <a:buFont typeface="Calibri" panose="020F0502020204030204" pitchFamily="34" charset="0"/>
              <a:buChar char="–"/>
            </a:pPr>
            <a:r>
              <a:rPr lang="en-US" sz="2200" dirty="0">
                <a:sym typeface="Wingdings" panose="05000000000000000000" pitchFamily="2" charset="2"/>
              </a:rPr>
              <a:t>voucher format (CMS-signed JSON, JOSE-signed JSON, …)</a:t>
            </a:r>
          </a:p>
          <a:p>
            <a:pPr marL="228600" lvl="1">
              <a:lnSpc>
                <a:spcPct val="100000"/>
              </a:lnSpc>
              <a:spcBef>
                <a:spcPts val="600"/>
              </a:spcBef>
              <a:buSzPct val="80000"/>
              <a:buFont typeface="Calibri" panose="020F0502020204030204" pitchFamily="34" charset="0"/>
              <a:buChar char="–"/>
            </a:pPr>
            <a:r>
              <a:rPr lang="en-US" sz="2200" dirty="0"/>
              <a:t>Further clarification in the specification to avoid ambiguities</a:t>
            </a:r>
          </a:p>
          <a:p>
            <a:pPr marL="228600" lvl="1">
              <a:lnSpc>
                <a:spcPct val="100000"/>
              </a:lnSpc>
              <a:spcBef>
                <a:spcPts val="600"/>
              </a:spcBef>
              <a:buSzPct val="80000"/>
              <a:buFont typeface="Calibri" panose="020F0502020204030204" pitchFamily="34" charset="0"/>
              <a:buChar char="–"/>
            </a:pPr>
            <a:r>
              <a:rPr lang="en-US" sz="2200" dirty="0"/>
              <a:t>Restructure section 5 and 6 for clarity based on Shepherd review</a:t>
            </a:r>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3</a:t>
            </a:fld>
            <a:endParaRPr lang="en-US" dirty="0"/>
          </a:p>
        </p:txBody>
      </p:sp>
      <p:sp>
        <p:nvSpPr>
          <p:cNvPr id="6" name="Date Placeholder 3">
            <a:extLst>
              <a:ext uri="{FF2B5EF4-FFF2-40B4-BE49-F238E27FC236}">
                <a16:creationId xmlns:a16="http://schemas.microsoft.com/office/drawing/2014/main" id="{F0CB11CD-5A8C-682E-15AE-012D436AC02D}"/>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7/12/2023</a:t>
            </a:fld>
            <a:endParaRPr lang="en-US" dirty="0"/>
          </a:p>
        </p:txBody>
      </p:sp>
    </p:spTree>
    <p:extLst>
      <p:ext uri="{BB962C8B-B14F-4D97-AF65-F5344CB8AC3E}">
        <p14:creationId xmlns:p14="http://schemas.microsoft.com/office/powerpoint/2010/main" val="405990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BRSKI-PRM Status </a:t>
            </a:r>
            <a:br>
              <a:rPr lang="en-US" sz="3600" dirty="0"/>
            </a:br>
            <a:r>
              <a:rPr lang="en-US" sz="3600" dirty="0"/>
              <a:t>Next Steps</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776308"/>
            <a:ext cx="10515600" cy="4467973"/>
          </a:xfrm>
        </p:spPr>
        <p:txBody>
          <a:bodyPr>
            <a:noAutofit/>
          </a:bodyPr>
          <a:lstStyle/>
          <a:p>
            <a:pPr>
              <a:lnSpc>
                <a:spcPct val="100000"/>
              </a:lnSpc>
              <a:spcBef>
                <a:spcPts val="600"/>
              </a:spcBef>
              <a:buSzPct val="80000"/>
              <a:buFont typeface="Calibri" panose="020F0502020204030204" pitchFamily="34" charset="0"/>
              <a:buChar char="–"/>
            </a:pPr>
            <a:r>
              <a:rPr lang="en-US" sz="2200" dirty="0"/>
              <a:t>Clarify remaining open issues (see </a:t>
            </a:r>
            <a:r>
              <a:rPr lang="en-US" sz="2200" dirty="0">
                <a:hlinkClick r:id="rId3"/>
              </a:rPr>
              <a:t>ANIMA git</a:t>
            </a:r>
            <a:r>
              <a:rPr lang="en-US" sz="2200" dirty="0"/>
              <a:t>) in design team meetings </a:t>
            </a:r>
          </a:p>
          <a:p>
            <a:pPr>
              <a:lnSpc>
                <a:spcPct val="100000"/>
              </a:lnSpc>
            </a:pPr>
            <a:endParaRPr lang="en-US" sz="2200" dirty="0"/>
          </a:p>
          <a:p>
            <a:pPr>
              <a:lnSpc>
                <a:spcPct val="100000"/>
              </a:lnSpc>
              <a:spcBef>
                <a:spcPts val="600"/>
              </a:spcBef>
              <a:buSzPct val="80000"/>
              <a:buFont typeface="Calibri" panose="020F0502020204030204" pitchFamily="34" charset="0"/>
              <a:buChar char="–"/>
            </a:pPr>
            <a:r>
              <a:rPr lang="en-US" sz="2200" dirty="0"/>
              <a:t>Interop testing with others welcome </a:t>
            </a:r>
            <a:r>
              <a:rPr lang="en-US" sz="2200" dirty="0">
                <a:sym typeface="Wingdings" panose="05000000000000000000" pitchFamily="2" charset="2"/>
              </a:rPr>
              <a:t>,</a:t>
            </a:r>
            <a:br>
              <a:rPr lang="en-US" sz="2200" dirty="0">
                <a:sym typeface="Wingdings" panose="05000000000000000000" pitchFamily="2" charset="2"/>
              </a:rPr>
            </a:br>
            <a:r>
              <a:rPr lang="en-US" sz="2200" dirty="0">
                <a:sym typeface="Wingdings" panose="05000000000000000000" pitchFamily="2" charset="2"/>
              </a:rPr>
              <a:t>PoC implementations of all components available, please get in touch</a:t>
            </a:r>
          </a:p>
          <a:p>
            <a:pPr>
              <a:lnSpc>
                <a:spcPct val="100000"/>
              </a:lnSpc>
              <a:spcBef>
                <a:spcPts val="600"/>
              </a:spcBef>
              <a:buSzPct val="80000"/>
              <a:buFont typeface="Calibri" panose="020F0502020204030204" pitchFamily="34" charset="0"/>
              <a:buChar char="–"/>
            </a:pPr>
            <a:endParaRPr lang="en-US" sz="2200" dirty="0"/>
          </a:p>
          <a:p>
            <a:pPr>
              <a:lnSpc>
                <a:spcPct val="100000"/>
              </a:lnSpc>
              <a:spcBef>
                <a:spcPts val="600"/>
              </a:spcBef>
              <a:buSzPct val="80000"/>
              <a:buFont typeface="Calibri" panose="020F0502020204030204" pitchFamily="34" charset="0"/>
              <a:buChar char="–"/>
            </a:pPr>
            <a:r>
              <a:rPr lang="en-US" sz="2200" dirty="0"/>
              <a:t>Shepherd writeup</a:t>
            </a:r>
          </a:p>
          <a:p>
            <a:pPr>
              <a:lnSpc>
                <a:spcPct val="100000"/>
              </a:lnSpc>
              <a:spcBef>
                <a:spcPts val="600"/>
              </a:spcBef>
              <a:buSzPct val="80000"/>
              <a:buFont typeface="Calibri" panose="020F0502020204030204" pitchFamily="34" charset="0"/>
              <a:buChar char="–"/>
            </a:pPr>
            <a:r>
              <a:rPr lang="en-US" sz="2200" dirty="0"/>
              <a:t>Finalization of document </a:t>
            </a:r>
          </a:p>
        </p:txBody>
      </p:sp>
      <p:sp>
        <p:nvSpPr>
          <p:cNvPr id="5" name="Slide Number Placeholder 5">
            <a:extLst>
              <a:ext uri="{FF2B5EF4-FFF2-40B4-BE49-F238E27FC236}">
                <a16:creationId xmlns:a16="http://schemas.microsoft.com/office/drawing/2014/main" id="{1881EAE9-7681-4485-81EC-EAB026A81A3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4</a:t>
            </a:fld>
            <a:endParaRPr lang="en-US" dirty="0"/>
          </a:p>
        </p:txBody>
      </p:sp>
      <p:sp>
        <p:nvSpPr>
          <p:cNvPr id="6" name="Date Placeholder 3">
            <a:extLst>
              <a:ext uri="{FF2B5EF4-FFF2-40B4-BE49-F238E27FC236}">
                <a16:creationId xmlns:a16="http://schemas.microsoft.com/office/drawing/2014/main" id="{28893308-8041-5B42-F817-60188F19B02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7/12/2023</a:t>
            </a:fld>
            <a:endParaRPr lang="en-US" dirty="0"/>
          </a:p>
        </p:txBody>
      </p:sp>
    </p:spTree>
    <p:extLst>
      <p:ext uri="{BB962C8B-B14F-4D97-AF65-F5344CB8AC3E}">
        <p14:creationId xmlns:p14="http://schemas.microsoft.com/office/powerpoint/2010/main" val="297531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Backup: BRSKI-PRM – Abstract Protocol Overview</a:t>
            </a:r>
            <a:br>
              <a:rPr lang="en-US" sz="3600" dirty="0"/>
            </a:br>
            <a:endParaRPr lang="en-US" sz="3600" dirty="0"/>
          </a:p>
        </p:txBody>
      </p:sp>
      <p:sp>
        <p:nvSpPr>
          <p:cNvPr id="5" name="Slide Number Placeholder 5">
            <a:extLst>
              <a:ext uri="{FF2B5EF4-FFF2-40B4-BE49-F238E27FC236}">
                <a16:creationId xmlns:a16="http://schemas.microsoft.com/office/drawing/2014/main" id="{1881EAE9-7681-4485-81EC-EAB026A81A3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5</a:t>
            </a:fld>
            <a:endParaRPr lang="en-US" dirty="0"/>
          </a:p>
        </p:txBody>
      </p:sp>
      <p:grpSp>
        <p:nvGrpSpPr>
          <p:cNvPr id="109" name="Group 108">
            <a:extLst>
              <a:ext uri="{FF2B5EF4-FFF2-40B4-BE49-F238E27FC236}">
                <a16:creationId xmlns:a16="http://schemas.microsoft.com/office/drawing/2014/main" id="{00D9AA90-3E7F-0B0B-9EEC-3F03BC5D558A}"/>
              </a:ext>
            </a:extLst>
          </p:cNvPr>
          <p:cNvGrpSpPr/>
          <p:nvPr/>
        </p:nvGrpSpPr>
        <p:grpSpPr>
          <a:xfrm>
            <a:off x="17044" y="1193789"/>
            <a:ext cx="12177956" cy="5433975"/>
            <a:chOff x="17044" y="1193789"/>
            <a:chExt cx="12177956" cy="5433975"/>
          </a:xfrm>
        </p:grpSpPr>
        <p:sp>
          <p:nvSpPr>
            <p:cNvPr id="8" name="Rectangle 7">
              <a:extLst>
                <a:ext uri="{FF2B5EF4-FFF2-40B4-BE49-F238E27FC236}">
                  <a16:creationId xmlns:a16="http://schemas.microsoft.com/office/drawing/2014/main" id="{48CDBDB6-6113-4782-8A54-C5A97ED02488}"/>
                </a:ext>
              </a:extLst>
            </p:cNvPr>
            <p:cNvSpPr/>
            <p:nvPr/>
          </p:nvSpPr>
          <p:spPr>
            <a:xfrm>
              <a:off x="1173992" y="1443394"/>
              <a:ext cx="2579249" cy="5122039"/>
            </a:xfrm>
            <a:prstGeom prst="rect">
              <a:avLst/>
            </a:prstGeom>
            <a:solidFill>
              <a:srgbClr val="FFF2CC">
                <a:alpha val="60000"/>
              </a:srgbClr>
            </a:solidFill>
            <a:ln w="12700" cap="flat" cmpd="sng" algn="ctr">
              <a:noFill/>
              <a:prstDash val="solid"/>
              <a:miter lim="800000"/>
            </a:ln>
            <a:effectLst/>
          </p:spPr>
          <p:txBody>
            <a:bodyPr rtlCol="0" anchor="ctr"/>
            <a:lstStyle/>
            <a:p>
              <a:pPr algn="ctr" defTabSz="913943">
                <a:defRPr/>
              </a:pPr>
              <a:endParaRPr lang="en-US" sz="1799" kern="0">
                <a:solidFill>
                  <a:prstClr val="white"/>
                </a:solidFill>
                <a:latin typeface="Calibri" panose="020F0502020204030204"/>
              </a:endParaRPr>
            </a:p>
          </p:txBody>
        </p:sp>
        <p:sp>
          <p:nvSpPr>
            <p:cNvPr id="9" name="Rectangle 8">
              <a:extLst>
                <a:ext uri="{FF2B5EF4-FFF2-40B4-BE49-F238E27FC236}">
                  <a16:creationId xmlns:a16="http://schemas.microsoft.com/office/drawing/2014/main" id="{95324853-EE1B-47FB-A925-39196370E5EE}"/>
                </a:ext>
              </a:extLst>
            </p:cNvPr>
            <p:cNvSpPr/>
            <p:nvPr/>
          </p:nvSpPr>
          <p:spPr>
            <a:xfrm>
              <a:off x="1178583" y="1866492"/>
              <a:ext cx="2574658" cy="32550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algn="l"/>
              <a:endParaRPr lang="en-US"/>
            </a:p>
          </p:txBody>
        </p:sp>
        <p:sp>
          <p:nvSpPr>
            <p:cNvPr id="10" name="Rectangle 9">
              <a:extLst>
                <a:ext uri="{FF2B5EF4-FFF2-40B4-BE49-F238E27FC236}">
                  <a16:creationId xmlns:a16="http://schemas.microsoft.com/office/drawing/2014/main" id="{EEEE08AE-C32D-475B-9256-C7029E5411F5}"/>
                </a:ext>
              </a:extLst>
            </p:cNvPr>
            <p:cNvSpPr/>
            <p:nvPr/>
          </p:nvSpPr>
          <p:spPr>
            <a:xfrm>
              <a:off x="3772424" y="1434604"/>
              <a:ext cx="7145370" cy="5122039"/>
            </a:xfrm>
            <a:prstGeom prst="rect">
              <a:avLst/>
            </a:prstGeom>
            <a:solidFill>
              <a:srgbClr val="F9D9D3">
                <a:alpha val="38039"/>
              </a:srgbClr>
            </a:solidFill>
            <a:ln w="12700" cap="flat" cmpd="sng" algn="ctr">
              <a:noFill/>
              <a:prstDash val="solid"/>
              <a:miter lim="800000"/>
            </a:ln>
            <a:effectLst/>
          </p:spPr>
          <p:txBody>
            <a:bodyPr rtlCol="0" anchor="ctr"/>
            <a:lstStyle/>
            <a:p>
              <a:pPr algn="ctr" defTabSz="913943">
                <a:defRPr/>
              </a:pPr>
              <a:endParaRPr lang="en-US" sz="1799" kern="0">
                <a:solidFill>
                  <a:prstClr val="white"/>
                </a:solidFill>
                <a:latin typeface="Calibri" panose="020F0502020204030204"/>
              </a:endParaRPr>
            </a:p>
          </p:txBody>
        </p:sp>
        <p:sp>
          <p:nvSpPr>
            <p:cNvPr id="11" name="TextBox 10">
              <a:extLst>
                <a:ext uri="{FF2B5EF4-FFF2-40B4-BE49-F238E27FC236}">
                  <a16:creationId xmlns:a16="http://schemas.microsoft.com/office/drawing/2014/main" id="{70C5ECFD-7BE9-48E1-ACE6-03E31E22379F}"/>
                </a:ext>
              </a:extLst>
            </p:cNvPr>
            <p:cNvSpPr txBox="1"/>
            <p:nvPr/>
          </p:nvSpPr>
          <p:spPr>
            <a:xfrm>
              <a:off x="1547698" y="1954786"/>
              <a:ext cx="1951175" cy="338554"/>
            </a:xfrm>
            <a:prstGeom prst="rect">
              <a:avLst/>
            </a:prstGeom>
            <a:noFill/>
          </p:spPr>
          <p:txBody>
            <a:bodyPr wrap="non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Trigger Voucher-request {</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{reg-cert, agent-signed-data}</a:t>
              </a:r>
            </a:p>
          </p:txBody>
        </p:sp>
        <p:sp>
          <p:nvSpPr>
            <p:cNvPr id="12" name="TextBox 11">
              <a:extLst>
                <a:ext uri="{FF2B5EF4-FFF2-40B4-BE49-F238E27FC236}">
                  <a16:creationId xmlns:a16="http://schemas.microsoft.com/office/drawing/2014/main" id="{E0B99E60-AE56-465A-938D-B08EED265002}"/>
                </a:ext>
              </a:extLst>
            </p:cNvPr>
            <p:cNvSpPr txBox="1"/>
            <p:nvPr/>
          </p:nvSpPr>
          <p:spPr>
            <a:xfrm>
              <a:off x="1271072" y="2293164"/>
              <a:ext cx="2437219" cy="338378"/>
            </a:xfrm>
            <a:prstGeom prst="rect">
              <a:avLst/>
            </a:prstGeom>
            <a:noFill/>
          </p:spPr>
          <p:txBody>
            <a:bodyPr wrap="non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Pledge-Voucher-Request (PVR)</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{S/N, reg-cert, agent-signed-data, …}</a:t>
              </a:r>
            </a:p>
          </p:txBody>
        </p:sp>
        <p:cxnSp>
          <p:nvCxnSpPr>
            <p:cNvPr id="13" name="Straight Arrow Connector 12">
              <a:extLst>
                <a:ext uri="{FF2B5EF4-FFF2-40B4-BE49-F238E27FC236}">
                  <a16:creationId xmlns:a16="http://schemas.microsoft.com/office/drawing/2014/main" id="{30A3C3CA-7306-4F75-A3F5-667FAF4F9AF3}"/>
                </a:ext>
              </a:extLst>
            </p:cNvPr>
            <p:cNvCxnSpPr>
              <a:cxnSpLocks/>
            </p:cNvCxnSpPr>
            <p:nvPr/>
          </p:nvCxnSpPr>
          <p:spPr>
            <a:xfrm>
              <a:off x="3746674" y="3420380"/>
              <a:ext cx="2530038" cy="0"/>
            </a:xfrm>
            <a:prstGeom prst="straightConnector1">
              <a:avLst/>
            </a:prstGeom>
            <a:noFill/>
            <a:ln w="6350" cap="flat" cmpd="sng" algn="ctr">
              <a:solidFill>
                <a:srgbClr val="4472C4"/>
              </a:solidFill>
              <a:prstDash val="solid"/>
              <a:miter lim="800000"/>
              <a:tailEnd type="triangle"/>
            </a:ln>
            <a:effectLst/>
          </p:spPr>
        </p:cxnSp>
        <p:sp>
          <p:nvSpPr>
            <p:cNvPr id="14" name="TextBox 13">
              <a:extLst>
                <a:ext uri="{FF2B5EF4-FFF2-40B4-BE49-F238E27FC236}">
                  <a16:creationId xmlns:a16="http://schemas.microsoft.com/office/drawing/2014/main" id="{70C6B079-F356-47C5-A6A6-092CD8828568}"/>
                </a:ext>
              </a:extLst>
            </p:cNvPr>
            <p:cNvSpPr txBox="1"/>
            <p:nvPr/>
          </p:nvSpPr>
          <p:spPr>
            <a:xfrm>
              <a:off x="3861796" y="3242834"/>
              <a:ext cx="2038478" cy="33855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Pledge-Voucher-Request </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{S/N, reg-cert, …}</a:t>
              </a:r>
            </a:p>
          </p:txBody>
        </p:sp>
        <p:cxnSp>
          <p:nvCxnSpPr>
            <p:cNvPr id="15" name="Straight Arrow Connector 14">
              <a:extLst>
                <a:ext uri="{FF2B5EF4-FFF2-40B4-BE49-F238E27FC236}">
                  <a16:creationId xmlns:a16="http://schemas.microsoft.com/office/drawing/2014/main" id="{FCC550DD-09B0-48C3-A4C6-613D63E69A84}"/>
                </a:ext>
              </a:extLst>
            </p:cNvPr>
            <p:cNvCxnSpPr>
              <a:cxnSpLocks/>
            </p:cNvCxnSpPr>
            <p:nvPr/>
          </p:nvCxnSpPr>
          <p:spPr>
            <a:xfrm flipH="1">
              <a:off x="3777937" y="3916755"/>
              <a:ext cx="2498776" cy="0"/>
            </a:xfrm>
            <a:prstGeom prst="straightConnector1">
              <a:avLst/>
            </a:prstGeom>
            <a:noFill/>
            <a:ln w="6350" cap="flat" cmpd="sng" algn="ctr">
              <a:solidFill>
                <a:srgbClr val="4472C4"/>
              </a:solidFill>
              <a:prstDash val="solid"/>
              <a:miter lim="800000"/>
              <a:tailEnd type="triangle"/>
            </a:ln>
            <a:effectLst/>
          </p:spPr>
        </p:cxnSp>
        <p:sp>
          <p:nvSpPr>
            <p:cNvPr id="16" name="TextBox 15">
              <a:extLst>
                <a:ext uri="{FF2B5EF4-FFF2-40B4-BE49-F238E27FC236}">
                  <a16:creationId xmlns:a16="http://schemas.microsoft.com/office/drawing/2014/main" id="{F4B2B197-B15C-4D30-ADFB-C39B80EA70E2}"/>
                </a:ext>
              </a:extLst>
            </p:cNvPr>
            <p:cNvSpPr txBox="1"/>
            <p:nvPr/>
          </p:nvSpPr>
          <p:spPr>
            <a:xfrm>
              <a:off x="6265165" y="2674334"/>
              <a:ext cx="1671308" cy="461425"/>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S/N verification</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Verification „reg-cert“ in voucher is own cert</a:t>
              </a:r>
            </a:p>
          </p:txBody>
        </p:sp>
        <p:cxnSp>
          <p:nvCxnSpPr>
            <p:cNvPr id="17" name="Straight Arrow Connector 16">
              <a:extLst>
                <a:ext uri="{FF2B5EF4-FFF2-40B4-BE49-F238E27FC236}">
                  <a16:creationId xmlns:a16="http://schemas.microsoft.com/office/drawing/2014/main" id="{1142079E-E369-4666-A412-9732ED2E8A13}"/>
                </a:ext>
              </a:extLst>
            </p:cNvPr>
            <p:cNvCxnSpPr>
              <a:cxnSpLocks/>
            </p:cNvCxnSpPr>
            <p:nvPr/>
          </p:nvCxnSpPr>
          <p:spPr>
            <a:xfrm>
              <a:off x="6276712" y="3483816"/>
              <a:ext cx="4587635" cy="0"/>
            </a:xfrm>
            <a:prstGeom prst="straightConnector1">
              <a:avLst/>
            </a:prstGeom>
            <a:noFill/>
            <a:ln w="6350" cap="flat" cmpd="sng" algn="ctr">
              <a:solidFill>
                <a:srgbClr val="4472C4"/>
              </a:solidFill>
              <a:prstDash val="solid"/>
              <a:miter lim="800000"/>
              <a:tailEnd type="triangle"/>
            </a:ln>
            <a:effectLst/>
          </p:spPr>
        </p:cxnSp>
        <p:sp>
          <p:nvSpPr>
            <p:cNvPr id="18" name="TextBox 17">
              <a:extLst>
                <a:ext uri="{FF2B5EF4-FFF2-40B4-BE49-F238E27FC236}">
                  <a16:creationId xmlns:a16="http://schemas.microsoft.com/office/drawing/2014/main" id="{8A3FD57B-A49F-4B9C-A037-2B4465BBBF4F}"/>
                </a:ext>
              </a:extLst>
            </p:cNvPr>
            <p:cNvSpPr txBox="1"/>
            <p:nvPr/>
          </p:nvSpPr>
          <p:spPr>
            <a:xfrm>
              <a:off x="7143451" y="3313844"/>
              <a:ext cx="3480050"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Registrar-Voucher-Request {prior-signed-voucher, …}</a:t>
              </a:r>
            </a:p>
          </p:txBody>
        </p:sp>
        <p:sp>
          <p:nvSpPr>
            <p:cNvPr id="19" name="TextBox 18">
              <a:extLst>
                <a:ext uri="{FF2B5EF4-FFF2-40B4-BE49-F238E27FC236}">
                  <a16:creationId xmlns:a16="http://schemas.microsoft.com/office/drawing/2014/main" id="{FA5A0E5F-40B2-46A3-86DA-4522ED78C36B}"/>
                </a:ext>
              </a:extLst>
            </p:cNvPr>
            <p:cNvSpPr txBox="1"/>
            <p:nvPr/>
          </p:nvSpPr>
          <p:spPr>
            <a:xfrm rot="16200000">
              <a:off x="10208966" y="2555081"/>
              <a:ext cx="2433158" cy="954107"/>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S/N verification</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Verification „reg-cert“ in prior-signed-voucher</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Verification of “agent-signed-cert” and “agent-signed-data”</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Issues voucher with assertion agent-proximity</a:t>
              </a:r>
            </a:p>
          </p:txBody>
        </p:sp>
        <p:cxnSp>
          <p:nvCxnSpPr>
            <p:cNvPr id="20" name="Straight Arrow Connector 19">
              <a:extLst>
                <a:ext uri="{FF2B5EF4-FFF2-40B4-BE49-F238E27FC236}">
                  <a16:creationId xmlns:a16="http://schemas.microsoft.com/office/drawing/2014/main" id="{15095CF8-87B6-4EC7-854A-3CBCF6E7B01C}"/>
                </a:ext>
              </a:extLst>
            </p:cNvPr>
            <p:cNvCxnSpPr>
              <a:cxnSpLocks/>
            </p:cNvCxnSpPr>
            <p:nvPr/>
          </p:nvCxnSpPr>
          <p:spPr>
            <a:xfrm flipH="1">
              <a:off x="6285836" y="3753573"/>
              <a:ext cx="4578511" cy="0"/>
            </a:xfrm>
            <a:prstGeom prst="straightConnector1">
              <a:avLst/>
            </a:prstGeom>
            <a:noFill/>
            <a:ln w="6350" cap="flat" cmpd="sng" algn="ctr">
              <a:solidFill>
                <a:srgbClr val="4472C4"/>
              </a:solidFill>
              <a:prstDash val="solid"/>
              <a:miter lim="800000"/>
              <a:tailEnd type="triangle"/>
            </a:ln>
            <a:effectLst/>
          </p:spPr>
        </p:cxnSp>
        <p:sp>
          <p:nvSpPr>
            <p:cNvPr id="21" name="TextBox 20">
              <a:extLst>
                <a:ext uri="{FF2B5EF4-FFF2-40B4-BE49-F238E27FC236}">
                  <a16:creationId xmlns:a16="http://schemas.microsoft.com/office/drawing/2014/main" id="{D1644112-590E-412C-A09E-363D9578D889}"/>
                </a:ext>
              </a:extLst>
            </p:cNvPr>
            <p:cNvSpPr txBox="1"/>
            <p:nvPr/>
          </p:nvSpPr>
          <p:spPr>
            <a:xfrm>
              <a:off x="7342630" y="3589203"/>
              <a:ext cx="2132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 {reg-cert, assertion, …}</a:t>
              </a:r>
            </a:p>
          </p:txBody>
        </p:sp>
        <p:sp>
          <p:nvSpPr>
            <p:cNvPr id="22" name="TextBox 21">
              <a:extLst>
                <a:ext uri="{FF2B5EF4-FFF2-40B4-BE49-F238E27FC236}">
                  <a16:creationId xmlns:a16="http://schemas.microsoft.com/office/drawing/2014/main" id="{882D8747-433C-4BCD-B2F3-AE3C8679B4A8}"/>
                </a:ext>
              </a:extLst>
            </p:cNvPr>
            <p:cNvSpPr txBox="1"/>
            <p:nvPr/>
          </p:nvSpPr>
          <p:spPr>
            <a:xfrm>
              <a:off x="3629349" y="3740264"/>
              <a:ext cx="2822122"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 {LDevID(Reg), assertion, …}, </a:t>
              </a:r>
              <a:r>
                <a:rPr lang="en-US" sz="800" b="1" dirty="0">
                  <a:solidFill>
                    <a:prstClr val="black"/>
                  </a:solidFill>
                  <a:latin typeface="Courier New" panose="02070309020205020404" pitchFamily="49" charset="0"/>
                  <a:cs typeface="Courier New" panose="02070309020205020404" pitchFamily="49" charset="0"/>
                </a:rPr>
                <a:t>signed</a:t>
              </a:r>
            </a:p>
          </p:txBody>
        </p:sp>
        <p:sp>
          <p:nvSpPr>
            <p:cNvPr id="23" name="TextBox 22">
              <a:extLst>
                <a:ext uri="{FF2B5EF4-FFF2-40B4-BE49-F238E27FC236}">
                  <a16:creationId xmlns:a16="http://schemas.microsoft.com/office/drawing/2014/main" id="{787D4ECE-4ADD-433D-8B55-6F2E8B559B6F}"/>
                </a:ext>
              </a:extLst>
            </p:cNvPr>
            <p:cNvSpPr txBox="1"/>
            <p:nvPr/>
          </p:nvSpPr>
          <p:spPr>
            <a:xfrm>
              <a:off x="1290074" y="6393283"/>
              <a:ext cx="2315454" cy="215332"/>
            </a:xfrm>
            <a:prstGeom prst="rect">
              <a:avLst/>
            </a:prstGeom>
            <a:solidFill>
              <a:sysClr val="window" lastClr="FFFFFF">
                <a:lumMod val="95000"/>
              </a:sysClr>
            </a:solidFill>
            <a:ln>
              <a:solidFill>
                <a:sysClr val="windowText" lastClr="000000"/>
              </a:solidFill>
            </a:ln>
          </p:spPr>
          <p:txBody>
            <a:bodyPr wrap="none" rtlCol="0">
              <a:spAutoFit/>
            </a:bodyPr>
            <a:lstStyle/>
            <a:p>
              <a:pPr algn="ctr" defTabSz="913943">
                <a:defRPr/>
              </a:pPr>
              <a:r>
                <a:rPr lang="en-US" sz="800" kern="0">
                  <a:solidFill>
                    <a:prstClr val="black"/>
                  </a:solidFill>
                  <a:latin typeface="Courier New" panose="02070309020205020404" pitchFamily="49" charset="0"/>
                  <a:cs typeface="Courier New" panose="02070309020205020404" pitchFamily="49" charset="0"/>
                </a:rPr>
                <a:t>Basement no connectivity to backend</a:t>
              </a:r>
            </a:p>
          </p:txBody>
        </p:sp>
        <p:grpSp>
          <p:nvGrpSpPr>
            <p:cNvPr id="24" name="Group 23">
              <a:extLst>
                <a:ext uri="{FF2B5EF4-FFF2-40B4-BE49-F238E27FC236}">
                  <a16:creationId xmlns:a16="http://schemas.microsoft.com/office/drawing/2014/main" id="{54CB3809-A56F-4B1B-A018-72CE56FE9A03}"/>
                </a:ext>
              </a:extLst>
            </p:cNvPr>
            <p:cNvGrpSpPr/>
            <p:nvPr/>
          </p:nvGrpSpPr>
          <p:grpSpPr>
            <a:xfrm>
              <a:off x="3543513" y="4544037"/>
              <a:ext cx="561923" cy="417568"/>
              <a:chOff x="2472977" y="5570084"/>
              <a:chExt cx="562216" cy="417785"/>
            </a:xfrm>
          </p:grpSpPr>
          <p:pic>
            <p:nvPicPr>
              <p:cNvPr id="25" name="Picture 2" descr="D:\Gary\Eigene Bilder\Microsoft Clip Organizer\j0432621.png">
                <a:extLst>
                  <a:ext uri="{FF2B5EF4-FFF2-40B4-BE49-F238E27FC236}">
                    <a16:creationId xmlns:a16="http://schemas.microsoft.com/office/drawing/2014/main" id="{7F7F9104-3C95-41AE-9864-FB4EFFB73AD2}"/>
                  </a:ext>
                </a:extLst>
              </p:cNvPr>
              <p:cNvPicPr>
                <a:picLocks noChangeAspect="1" noChangeArrowheads="1"/>
              </p:cNvPicPr>
              <p:nvPr/>
            </p:nvPicPr>
            <p:blipFill>
              <a:blip r:embed="rId3" cstate="print"/>
              <a:srcRect/>
              <a:stretch>
                <a:fillRect/>
              </a:stretch>
            </p:blipFill>
            <p:spPr bwMode="auto">
              <a:xfrm>
                <a:off x="2822095" y="5570084"/>
                <a:ext cx="213098" cy="213098"/>
              </a:xfrm>
              <a:prstGeom prst="rect">
                <a:avLst/>
              </a:prstGeom>
              <a:noFill/>
              <a:ln w="9525">
                <a:noFill/>
                <a:miter lim="800000"/>
                <a:headEnd/>
                <a:tailEnd/>
              </a:ln>
            </p:spPr>
          </p:pic>
          <p:pic>
            <p:nvPicPr>
              <p:cNvPr id="26" name="Picture 25">
                <a:extLst>
                  <a:ext uri="{FF2B5EF4-FFF2-40B4-BE49-F238E27FC236}">
                    <a16:creationId xmlns:a16="http://schemas.microsoft.com/office/drawing/2014/main" id="{0D058ECF-D24A-4C1E-95D8-FBFF4A7E12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1880" y="5739892"/>
                <a:ext cx="298768" cy="247977"/>
              </a:xfrm>
              <a:prstGeom prst="rect">
                <a:avLst/>
              </a:prstGeom>
            </p:spPr>
          </p:pic>
          <p:cxnSp>
            <p:nvCxnSpPr>
              <p:cNvPr id="27" name="Straight Arrow Connector 26">
                <a:extLst>
                  <a:ext uri="{FF2B5EF4-FFF2-40B4-BE49-F238E27FC236}">
                    <a16:creationId xmlns:a16="http://schemas.microsoft.com/office/drawing/2014/main" id="{411FDB2E-BBEE-4E2F-9988-E4B4E30B39F7}"/>
                  </a:ext>
                </a:extLst>
              </p:cNvPr>
              <p:cNvCxnSpPr>
                <a:cxnSpLocks/>
              </p:cNvCxnSpPr>
              <p:nvPr/>
            </p:nvCxnSpPr>
            <p:spPr>
              <a:xfrm flipV="1">
                <a:off x="2472977" y="5705030"/>
                <a:ext cx="137736" cy="158630"/>
              </a:xfrm>
              <a:prstGeom prst="straightConnector1">
                <a:avLst/>
              </a:prstGeom>
              <a:noFill/>
              <a:ln w="6350" cap="flat" cmpd="sng" algn="ctr">
                <a:solidFill>
                  <a:srgbClr val="4472C4"/>
                </a:solidFill>
                <a:prstDash val="solid"/>
                <a:miter lim="800000"/>
                <a:headEnd type="triangle"/>
                <a:tailEnd type="none"/>
              </a:ln>
              <a:effectLst/>
            </p:spPr>
          </p:cxnSp>
        </p:grpSp>
        <p:sp>
          <p:nvSpPr>
            <p:cNvPr id="28" name="Rectangle 27">
              <a:extLst>
                <a:ext uri="{FF2B5EF4-FFF2-40B4-BE49-F238E27FC236}">
                  <a16:creationId xmlns:a16="http://schemas.microsoft.com/office/drawing/2014/main" id="{B191CC81-1713-4D58-AED4-C9A7DC918E3F}"/>
                </a:ext>
              </a:extLst>
            </p:cNvPr>
            <p:cNvSpPr/>
            <p:nvPr/>
          </p:nvSpPr>
          <p:spPr>
            <a:xfrm>
              <a:off x="800736"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Pledge (callee)</a:t>
              </a:r>
            </a:p>
          </p:txBody>
        </p:sp>
        <p:sp>
          <p:nvSpPr>
            <p:cNvPr id="29" name="Rectangle 28">
              <a:extLst>
                <a:ext uri="{FF2B5EF4-FFF2-40B4-BE49-F238E27FC236}">
                  <a16:creationId xmlns:a16="http://schemas.microsoft.com/office/drawing/2014/main" id="{600659AD-F2A6-49BA-BF68-EF0C363132DE}"/>
                </a:ext>
              </a:extLst>
            </p:cNvPr>
            <p:cNvSpPr/>
            <p:nvPr/>
          </p:nvSpPr>
          <p:spPr>
            <a:xfrm>
              <a:off x="3281547"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Registrar-Agent</a:t>
              </a:r>
            </a:p>
          </p:txBody>
        </p:sp>
        <p:sp>
          <p:nvSpPr>
            <p:cNvPr id="30" name="Rectangle 29">
              <a:extLst>
                <a:ext uri="{FF2B5EF4-FFF2-40B4-BE49-F238E27FC236}">
                  <a16:creationId xmlns:a16="http://schemas.microsoft.com/office/drawing/2014/main" id="{4667D65A-4C74-495A-A7AD-5F601CBDF0C5}"/>
                </a:ext>
              </a:extLst>
            </p:cNvPr>
            <p:cNvSpPr/>
            <p:nvPr/>
          </p:nvSpPr>
          <p:spPr>
            <a:xfrm>
              <a:off x="5475088" y="1193789"/>
              <a:ext cx="1467279" cy="5513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Domain Registrar</a:t>
              </a:r>
            </a:p>
            <a:p>
              <a:pPr algn="ctr" defTabSz="913943">
                <a:defRPr/>
              </a:pPr>
              <a:r>
                <a:rPr lang="en-US" sz="1399" kern="0">
                  <a:solidFill>
                    <a:prstClr val="white"/>
                  </a:solidFill>
                  <a:latin typeface="Calibri" panose="020F0502020204030204"/>
                </a:rPr>
                <a:t>RA</a:t>
              </a:r>
            </a:p>
          </p:txBody>
        </p:sp>
        <p:sp>
          <p:nvSpPr>
            <p:cNvPr id="31" name="Rectangle 30">
              <a:extLst>
                <a:ext uri="{FF2B5EF4-FFF2-40B4-BE49-F238E27FC236}">
                  <a16:creationId xmlns:a16="http://schemas.microsoft.com/office/drawing/2014/main" id="{87152B28-DA6F-438F-B877-B4D156649601}"/>
                </a:ext>
              </a:extLst>
            </p:cNvPr>
            <p:cNvSpPr/>
            <p:nvPr/>
          </p:nvSpPr>
          <p:spPr>
            <a:xfrm>
              <a:off x="8165238"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dirty="0">
                  <a:solidFill>
                    <a:prstClr val="white"/>
                  </a:solidFill>
                  <a:latin typeface="Calibri" panose="020F0502020204030204"/>
                </a:rPr>
                <a:t>Domain</a:t>
              </a:r>
              <a:br>
                <a:rPr lang="en-US" sz="1399" kern="0" dirty="0">
                  <a:solidFill>
                    <a:prstClr val="white"/>
                  </a:solidFill>
                  <a:latin typeface="Calibri" panose="020F0502020204030204"/>
                </a:rPr>
              </a:br>
              <a:r>
                <a:rPr lang="en-US" sz="1399" kern="0" dirty="0">
                  <a:solidFill>
                    <a:prstClr val="white"/>
                  </a:solidFill>
                  <a:latin typeface="Calibri" panose="020F0502020204030204"/>
                </a:rPr>
                <a:t>CA</a:t>
              </a:r>
            </a:p>
          </p:txBody>
        </p:sp>
        <p:sp>
          <p:nvSpPr>
            <p:cNvPr id="32" name="Rectangle 31">
              <a:extLst>
                <a:ext uri="{FF2B5EF4-FFF2-40B4-BE49-F238E27FC236}">
                  <a16:creationId xmlns:a16="http://schemas.microsoft.com/office/drawing/2014/main" id="{AF1C7591-89E6-48F2-B1A1-ABD8D6497912}"/>
                </a:ext>
              </a:extLst>
            </p:cNvPr>
            <p:cNvSpPr/>
            <p:nvPr/>
          </p:nvSpPr>
          <p:spPr>
            <a:xfrm>
              <a:off x="10328641"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MASA</a:t>
              </a:r>
            </a:p>
          </p:txBody>
        </p:sp>
        <p:grpSp>
          <p:nvGrpSpPr>
            <p:cNvPr id="33" name="Group 32">
              <a:extLst>
                <a:ext uri="{FF2B5EF4-FFF2-40B4-BE49-F238E27FC236}">
                  <a16:creationId xmlns:a16="http://schemas.microsoft.com/office/drawing/2014/main" id="{369EC841-587A-4289-9B05-8959031B3BDF}"/>
                </a:ext>
              </a:extLst>
            </p:cNvPr>
            <p:cNvGrpSpPr/>
            <p:nvPr/>
          </p:nvGrpSpPr>
          <p:grpSpPr>
            <a:xfrm>
              <a:off x="1338279" y="2126538"/>
              <a:ext cx="2425123" cy="870890"/>
              <a:chOff x="1424132" y="2724551"/>
              <a:chExt cx="1773071" cy="871344"/>
            </a:xfrm>
          </p:grpSpPr>
          <p:cxnSp>
            <p:nvCxnSpPr>
              <p:cNvPr id="34" name="Straight Arrow Connector 33">
                <a:extLst>
                  <a:ext uri="{FF2B5EF4-FFF2-40B4-BE49-F238E27FC236}">
                    <a16:creationId xmlns:a16="http://schemas.microsoft.com/office/drawing/2014/main" id="{3F955FAE-885E-4E0C-9B56-F29C6060F882}"/>
                  </a:ext>
                </a:extLst>
              </p:cNvPr>
              <p:cNvCxnSpPr>
                <a:cxnSpLocks/>
                <a:endCxn id="12" idx="3"/>
              </p:cNvCxnSpPr>
              <p:nvPr/>
            </p:nvCxnSpPr>
            <p:spPr>
              <a:xfrm>
                <a:off x="1470693" y="3051915"/>
                <a:ext cx="1686217" cy="8626"/>
              </a:xfrm>
              <a:prstGeom prst="straightConnector1">
                <a:avLst/>
              </a:prstGeom>
              <a:noFill/>
              <a:ln w="6350" cap="flat" cmpd="sng" algn="ctr">
                <a:solidFill>
                  <a:srgbClr val="4472C4"/>
                </a:solidFill>
                <a:prstDash val="solid"/>
                <a:miter lim="800000"/>
                <a:tailEnd type="triangle"/>
              </a:ln>
              <a:effectLst/>
            </p:spPr>
          </p:cxnSp>
          <p:cxnSp>
            <p:nvCxnSpPr>
              <p:cNvPr id="35" name="Straight Arrow Connector 34">
                <a:extLst>
                  <a:ext uri="{FF2B5EF4-FFF2-40B4-BE49-F238E27FC236}">
                    <a16:creationId xmlns:a16="http://schemas.microsoft.com/office/drawing/2014/main" id="{91B01741-F69B-42D2-9CFD-768DD105A635}"/>
                  </a:ext>
                </a:extLst>
              </p:cNvPr>
              <p:cNvCxnSpPr>
                <a:cxnSpLocks/>
              </p:cNvCxnSpPr>
              <p:nvPr/>
            </p:nvCxnSpPr>
            <p:spPr>
              <a:xfrm flipH="1">
                <a:off x="1424132" y="2724551"/>
                <a:ext cx="1760841" cy="0"/>
              </a:xfrm>
              <a:prstGeom prst="straightConnector1">
                <a:avLst/>
              </a:prstGeom>
              <a:noFill/>
              <a:ln w="6350" cap="flat" cmpd="sng" algn="ctr">
                <a:solidFill>
                  <a:srgbClr val="4472C4"/>
                </a:solidFill>
                <a:prstDash val="solid"/>
                <a:miter lim="800000"/>
                <a:tailEnd type="triangle"/>
              </a:ln>
              <a:effectLst/>
            </p:spPr>
          </p:cxnSp>
          <p:cxnSp>
            <p:nvCxnSpPr>
              <p:cNvPr id="36" name="Straight Arrow Connector 35">
                <a:extLst>
                  <a:ext uri="{FF2B5EF4-FFF2-40B4-BE49-F238E27FC236}">
                    <a16:creationId xmlns:a16="http://schemas.microsoft.com/office/drawing/2014/main" id="{AA4B88B4-F9C7-4D4A-9557-8B279B428E7D}"/>
                  </a:ext>
                </a:extLst>
              </p:cNvPr>
              <p:cNvCxnSpPr>
                <a:cxnSpLocks/>
              </p:cNvCxnSpPr>
              <p:nvPr/>
            </p:nvCxnSpPr>
            <p:spPr>
              <a:xfrm>
                <a:off x="1470693" y="3595895"/>
                <a:ext cx="1695223" cy="0"/>
              </a:xfrm>
              <a:prstGeom prst="straightConnector1">
                <a:avLst/>
              </a:prstGeom>
              <a:noFill/>
              <a:ln w="6350" cap="flat" cmpd="sng" algn="ctr">
                <a:solidFill>
                  <a:srgbClr val="4472C4"/>
                </a:solidFill>
                <a:prstDash val="solid"/>
                <a:miter lim="800000"/>
                <a:tailEnd type="triangle"/>
              </a:ln>
              <a:effectLst/>
            </p:spPr>
          </p:cxnSp>
          <p:cxnSp>
            <p:nvCxnSpPr>
              <p:cNvPr id="37" name="Straight Arrow Connector 36">
                <a:extLst>
                  <a:ext uri="{FF2B5EF4-FFF2-40B4-BE49-F238E27FC236}">
                    <a16:creationId xmlns:a16="http://schemas.microsoft.com/office/drawing/2014/main" id="{99BC0583-9C61-452F-99EF-C02C77F8BD34}"/>
                  </a:ext>
                </a:extLst>
              </p:cNvPr>
              <p:cNvCxnSpPr>
                <a:cxnSpLocks/>
              </p:cNvCxnSpPr>
              <p:nvPr/>
            </p:nvCxnSpPr>
            <p:spPr>
              <a:xfrm flipH="1">
                <a:off x="1424132" y="3407215"/>
                <a:ext cx="1773071" cy="0"/>
              </a:xfrm>
              <a:prstGeom prst="straightConnector1">
                <a:avLst/>
              </a:prstGeom>
              <a:noFill/>
              <a:ln w="6350" cap="flat" cmpd="sng" algn="ctr">
                <a:solidFill>
                  <a:srgbClr val="4472C4"/>
                </a:solidFill>
                <a:prstDash val="solid"/>
                <a:miter lim="800000"/>
                <a:tailEnd type="triangle"/>
              </a:ln>
              <a:effectLst/>
            </p:spPr>
          </p:cxnSp>
        </p:grpSp>
        <p:sp>
          <p:nvSpPr>
            <p:cNvPr id="38" name="TextBox 37">
              <a:extLst>
                <a:ext uri="{FF2B5EF4-FFF2-40B4-BE49-F238E27FC236}">
                  <a16:creationId xmlns:a16="http://schemas.microsoft.com/office/drawing/2014/main" id="{C2B6C4C1-3DE2-4D8B-8F5A-CC5DA84C3B40}"/>
                </a:ext>
              </a:extLst>
            </p:cNvPr>
            <p:cNvSpPr txBox="1"/>
            <p:nvPr/>
          </p:nvSpPr>
          <p:spPr>
            <a:xfrm>
              <a:off x="1639529" y="2637095"/>
              <a:ext cx="1767512" cy="215332"/>
            </a:xfrm>
            <a:prstGeom prst="rect">
              <a:avLst/>
            </a:prstGeom>
            <a:noFill/>
          </p:spPr>
          <p:txBody>
            <a:bodyPr wrap="none" rtlCol="0">
              <a:spAutoFit/>
            </a:bodyPr>
            <a:lstStyle/>
            <a:p>
              <a:pPr algn="ctr"/>
              <a:r>
                <a:rPr lang="en-US" sz="800">
                  <a:solidFill>
                    <a:prstClr val="black"/>
                  </a:solidFill>
                  <a:latin typeface="Courier New" panose="02070309020205020404" pitchFamily="49" charset="0"/>
                  <a:cs typeface="Courier New" panose="02070309020205020404" pitchFamily="49" charset="0"/>
                </a:rPr>
                <a:t>Trigger Enrollment-request</a:t>
              </a:r>
            </a:p>
          </p:txBody>
        </p:sp>
        <p:sp>
          <p:nvSpPr>
            <p:cNvPr id="39" name="TextBox 38">
              <a:extLst>
                <a:ext uri="{FF2B5EF4-FFF2-40B4-BE49-F238E27FC236}">
                  <a16:creationId xmlns:a16="http://schemas.microsoft.com/office/drawing/2014/main" id="{F69B0B55-55AC-430A-A959-5D5B327A3829}"/>
                </a:ext>
              </a:extLst>
            </p:cNvPr>
            <p:cNvSpPr txBox="1"/>
            <p:nvPr/>
          </p:nvSpPr>
          <p:spPr>
            <a:xfrm>
              <a:off x="1453181" y="2836861"/>
              <a:ext cx="2073004" cy="338554"/>
            </a:xfrm>
            <a:prstGeom prst="rect">
              <a:avLst/>
            </a:prstGeom>
            <a:noFill/>
          </p:spPr>
          <p:txBody>
            <a:bodyPr wrap="non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Pledge-Enrollment-Request (PER)</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{signature-wrapped CSR}</a:t>
              </a:r>
            </a:p>
          </p:txBody>
        </p:sp>
        <p:sp>
          <p:nvSpPr>
            <p:cNvPr id="40" name="TextBox 39">
              <a:extLst>
                <a:ext uri="{FF2B5EF4-FFF2-40B4-BE49-F238E27FC236}">
                  <a16:creationId xmlns:a16="http://schemas.microsoft.com/office/drawing/2014/main" id="{5F0CCAC0-8AEA-474D-ABAA-A780FBA30AB6}"/>
                </a:ext>
              </a:extLst>
            </p:cNvPr>
            <p:cNvSpPr txBox="1"/>
            <p:nvPr/>
          </p:nvSpPr>
          <p:spPr>
            <a:xfrm>
              <a:off x="1223740" y="4919942"/>
              <a:ext cx="2652490"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 {reg-cert, assertion, …}, signed</a:t>
              </a:r>
            </a:p>
          </p:txBody>
        </p:sp>
        <p:cxnSp>
          <p:nvCxnSpPr>
            <p:cNvPr id="41" name="Straight Arrow Connector 40">
              <a:extLst>
                <a:ext uri="{FF2B5EF4-FFF2-40B4-BE49-F238E27FC236}">
                  <a16:creationId xmlns:a16="http://schemas.microsoft.com/office/drawing/2014/main" id="{C2A5229A-CB95-4251-9F64-749B83B78D79}"/>
                </a:ext>
              </a:extLst>
            </p:cNvPr>
            <p:cNvCxnSpPr>
              <a:cxnSpLocks/>
            </p:cNvCxnSpPr>
            <p:nvPr/>
          </p:nvCxnSpPr>
          <p:spPr>
            <a:xfrm>
              <a:off x="1401964" y="5231123"/>
              <a:ext cx="2361438" cy="0"/>
            </a:xfrm>
            <a:prstGeom prst="straightConnector1">
              <a:avLst/>
            </a:prstGeom>
            <a:noFill/>
            <a:ln w="6350" cap="flat" cmpd="sng" algn="ctr">
              <a:solidFill>
                <a:srgbClr val="4472C4"/>
              </a:solidFill>
              <a:prstDash val="solid"/>
              <a:miter lim="800000"/>
              <a:tailEnd type="triangle"/>
            </a:ln>
            <a:effectLst/>
          </p:spPr>
        </p:cxnSp>
        <p:cxnSp>
          <p:nvCxnSpPr>
            <p:cNvPr id="42" name="Straight Arrow Connector 41">
              <a:extLst>
                <a:ext uri="{FF2B5EF4-FFF2-40B4-BE49-F238E27FC236}">
                  <a16:creationId xmlns:a16="http://schemas.microsoft.com/office/drawing/2014/main" id="{2DD8FE52-03A0-4AC4-BF2D-BF414075F713}"/>
                </a:ext>
              </a:extLst>
            </p:cNvPr>
            <p:cNvCxnSpPr>
              <a:cxnSpLocks/>
            </p:cNvCxnSpPr>
            <p:nvPr/>
          </p:nvCxnSpPr>
          <p:spPr>
            <a:xfrm flipH="1">
              <a:off x="1338279" y="5093303"/>
              <a:ext cx="2400230" cy="0"/>
            </a:xfrm>
            <a:prstGeom prst="straightConnector1">
              <a:avLst/>
            </a:prstGeom>
            <a:noFill/>
            <a:ln w="6350" cap="flat" cmpd="sng" algn="ctr">
              <a:solidFill>
                <a:srgbClr val="4472C4"/>
              </a:solidFill>
              <a:prstDash val="solid"/>
              <a:miter lim="800000"/>
              <a:tailEnd type="triangle"/>
            </a:ln>
            <a:effectLst/>
          </p:spPr>
        </p:cxnSp>
        <p:cxnSp>
          <p:nvCxnSpPr>
            <p:cNvPr id="43" name="Straight Arrow Connector 42">
              <a:extLst>
                <a:ext uri="{FF2B5EF4-FFF2-40B4-BE49-F238E27FC236}">
                  <a16:creationId xmlns:a16="http://schemas.microsoft.com/office/drawing/2014/main" id="{3EF125ED-F036-4E0D-AA7D-BC7FD58B8EC2}"/>
                </a:ext>
              </a:extLst>
            </p:cNvPr>
            <p:cNvCxnSpPr>
              <a:cxnSpLocks/>
            </p:cNvCxnSpPr>
            <p:nvPr/>
          </p:nvCxnSpPr>
          <p:spPr>
            <a:xfrm>
              <a:off x="1401964" y="5786772"/>
              <a:ext cx="2344710" cy="0"/>
            </a:xfrm>
            <a:prstGeom prst="straightConnector1">
              <a:avLst/>
            </a:prstGeom>
            <a:noFill/>
            <a:ln w="6350" cap="flat" cmpd="sng" algn="ctr">
              <a:solidFill>
                <a:srgbClr val="4472C4"/>
              </a:solidFill>
              <a:prstDash val="solid"/>
              <a:miter lim="800000"/>
              <a:tailEnd type="triangle"/>
            </a:ln>
            <a:effectLst/>
          </p:spPr>
        </p:cxnSp>
        <p:cxnSp>
          <p:nvCxnSpPr>
            <p:cNvPr id="44" name="Straight Arrow Connector 43">
              <a:extLst>
                <a:ext uri="{FF2B5EF4-FFF2-40B4-BE49-F238E27FC236}">
                  <a16:creationId xmlns:a16="http://schemas.microsoft.com/office/drawing/2014/main" id="{DC22A7BE-055D-416D-BB30-780140BF2A1C}"/>
                </a:ext>
              </a:extLst>
            </p:cNvPr>
            <p:cNvCxnSpPr>
              <a:cxnSpLocks/>
            </p:cNvCxnSpPr>
            <p:nvPr/>
          </p:nvCxnSpPr>
          <p:spPr>
            <a:xfrm flipH="1">
              <a:off x="1338279" y="5638994"/>
              <a:ext cx="2376574" cy="0"/>
            </a:xfrm>
            <a:prstGeom prst="straightConnector1">
              <a:avLst/>
            </a:prstGeom>
            <a:noFill/>
            <a:ln w="6350" cap="flat" cmpd="sng" algn="ctr">
              <a:solidFill>
                <a:srgbClr val="4472C4"/>
              </a:solidFill>
              <a:prstDash val="solid"/>
              <a:miter lim="800000"/>
              <a:tailEnd type="triangle"/>
            </a:ln>
            <a:effectLst/>
          </p:spPr>
        </p:cxnSp>
        <p:sp>
          <p:nvSpPr>
            <p:cNvPr id="45" name="TextBox 44">
              <a:extLst>
                <a:ext uri="{FF2B5EF4-FFF2-40B4-BE49-F238E27FC236}">
                  <a16:creationId xmlns:a16="http://schemas.microsoft.com/office/drawing/2014/main" id="{82BFE004-2B9B-4EBA-AAB2-EFD5BD5C8436}"/>
                </a:ext>
              </a:extLst>
            </p:cNvPr>
            <p:cNvSpPr txBox="1"/>
            <p:nvPr/>
          </p:nvSpPr>
          <p:spPr>
            <a:xfrm>
              <a:off x="1357090" y="5075758"/>
              <a:ext cx="224843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Voucher-status</a:t>
              </a:r>
            </a:p>
          </p:txBody>
        </p:sp>
        <p:sp>
          <p:nvSpPr>
            <p:cNvPr id="46" name="TextBox 45">
              <a:extLst>
                <a:ext uri="{FF2B5EF4-FFF2-40B4-BE49-F238E27FC236}">
                  <a16:creationId xmlns:a16="http://schemas.microsoft.com/office/drawing/2014/main" id="{0B673F75-7CA3-4B1E-87BA-71D01BBD50AB}"/>
                </a:ext>
              </a:extLst>
            </p:cNvPr>
            <p:cNvSpPr txBox="1"/>
            <p:nvPr/>
          </p:nvSpPr>
          <p:spPr>
            <a:xfrm>
              <a:off x="1357090" y="5477267"/>
              <a:ext cx="2307494"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Enrollment-response {LDevID cert}</a:t>
              </a:r>
            </a:p>
          </p:txBody>
        </p:sp>
        <p:sp>
          <p:nvSpPr>
            <p:cNvPr id="47" name="TextBox 46">
              <a:extLst>
                <a:ext uri="{FF2B5EF4-FFF2-40B4-BE49-F238E27FC236}">
                  <a16:creationId xmlns:a16="http://schemas.microsoft.com/office/drawing/2014/main" id="{6B7E9DB3-17EE-418F-BC45-4802483B139A}"/>
                </a:ext>
              </a:extLst>
            </p:cNvPr>
            <p:cNvSpPr txBox="1"/>
            <p:nvPr/>
          </p:nvSpPr>
          <p:spPr>
            <a:xfrm>
              <a:off x="1465312" y="5612444"/>
              <a:ext cx="2140215"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Enrollment-status</a:t>
              </a:r>
            </a:p>
          </p:txBody>
        </p:sp>
        <p:sp>
          <p:nvSpPr>
            <p:cNvPr id="48" name="TextBox 47">
              <a:extLst>
                <a:ext uri="{FF2B5EF4-FFF2-40B4-BE49-F238E27FC236}">
                  <a16:creationId xmlns:a16="http://schemas.microsoft.com/office/drawing/2014/main" id="{5D88DEAF-D36A-4441-98E3-C2E44D52115E}"/>
                </a:ext>
              </a:extLst>
            </p:cNvPr>
            <p:cNvSpPr txBox="1"/>
            <p:nvPr/>
          </p:nvSpPr>
          <p:spPr>
            <a:xfrm>
              <a:off x="3941179" y="3889600"/>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Pledge-Enrollment-Request (CSR)</a:t>
              </a:r>
            </a:p>
          </p:txBody>
        </p:sp>
        <p:cxnSp>
          <p:nvCxnSpPr>
            <p:cNvPr id="49" name="Straight Arrow Connector 48">
              <a:extLst>
                <a:ext uri="{FF2B5EF4-FFF2-40B4-BE49-F238E27FC236}">
                  <a16:creationId xmlns:a16="http://schemas.microsoft.com/office/drawing/2014/main" id="{318E6BE2-C928-4704-8829-305DC0DBE93B}"/>
                </a:ext>
              </a:extLst>
            </p:cNvPr>
            <p:cNvCxnSpPr>
              <a:cxnSpLocks/>
            </p:cNvCxnSpPr>
            <p:nvPr/>
          </p:nvCxnSpPr>
          <p:spPr>
            <a:xfrm>
              <a:off x="3772423" y="4059031"/>
              <a:ext cx="2492742" cy="0"/>
            </a:xfrm>
            <a:prstGeom prst="straightConnector1">
              <a:avLst/>
            </a:prstGeom>
            <a:noFill/>
            <a:ln w="6350" cap="flat" cmpd="sng" algn="ctr">
              <a:solidFill>
                <a:srgbClr val="4472C4"/>
              </a:solidFill>
              <a:prstDash val="solid"/>
              <a:miter lim="800000"/>
              <a:tailEnd type="triangle"/>
            </a:ln>
            <a:effectLst/>
          </p:spPr>
        </p:cxnSp>
        <p:cxnSp>
          <p:nvCxnSpPr>
            <p:cNvPr id="50" name="Straight Connector 49">
              <a:extLst>
                <a:ext uri="{FF2B5EF4-FFF2-40B4-BE49-F238E27FC236}">
                  <a16:creationId xmlns:a16="http://schemas.microsoft.com/office/drawing/2014/main" id="{6B836F5C-7559-43F0-84A8-2907B5625661}"/>
                </a:ext>
              </a:extLst>
            </p:cNvPr>
            <p:cNvCxnSpPr>
              <a:cxnSpLocks/>
            </p:cNvCxnSpPr>
            <p:nvPr/>
          </p:nvCxnSpPr>
          <p:spPr>
            <a:xfrm flipH="1">
              <a:off x="6265165" y="1739629"/>
              <a:ext cx="5774" cy="4752433"/>
            </a:xfrm>
            <a:prstGeom prst="line">
              <a:avLst/>
            </a:prstGeom>
            <a:noFill/>
            <a:ln w="6350" cap="flat" cmpd="sng" algn="ctr">
              <a:solidFill>
                <a:sysClr val="window" lastClr="FFFFFF"/>
              </a:solidFill>
              <a:prstDash val="solid"/>
              <a:miter lim="800000"/>
            </a:ln>
            <a:effectLst/>
          </p:spPr>
        </p:cxnSp>
        <p:cxnSp>
          <p:nvCxnSpPr>
            <p:cNvPr id="51" name="Straight Connector 50">
              <a:extLst>
                <a:ext uri="{FF2B5EF4-FFF2-40B4-BE49-F238E27FC236}">
                  <a16:creationId xmlns:a16="http://schemas.microsoft.com/office/drawing/2014/main" id="{495B144C-CC39-4274-BB99-D3A135949C37}"/>
                </a:ext>
              </a:extLst>
            </p:cNvPr>
            <p:cNvCxnSpPr>
              <a:cxnSpLocks/>
            </p:cNvCxnSpPr>
            <p:nvPr/>
          </p:nvCxnSpPr>
          <p:spPr>
            <a:xfrm>
              <a:off x="8622200" y="1739629"/>
              <a:ext cx="40009" cy="4752433"/>
            </a:xfrm>
            <a:prstGeom prst="line">
              <a:avLst/>
            </a:prstGeom>
            <a:noFill/>
            <a:ln w="6350" cap="flat" cmpd="sng" algn="ctr">
              <a:solidFill>
                <a:sysClr val="window" lastClr="FFFFFF"/>
              </a:solidFill>
              <a:prstDash val="solid"/>
              <a:miter lim="800000"/>
            </a:ln>
            <a:effectLst/>
          </p:spPr>
        </p:cxnSp>
        <p:cxnSp>
          <p:nvCxnSpPr>
            <p:cNvPr id="52" name="Straight Arrow Connector 51">
              <a:extLst>
                <a:ext uri="{FF2B5EF4-FFF2-40B4-BE49-F238E27FC236}">
                  <a16:creationId xmlns:a16="http://schemas.microsoft.com/office/drawing/2014/main" id="{2DCAA8E3-FA71-4D18-94EC-2AF58FA2459C}"/>
                </a:ext>
              </a:extLst>
            </p:cNvPr>
            <p:cNvCxnSpPr>
              <a:cxnSpLocks/>
            </p:cNvCxnSpPr>
            <p:nvPr/>
          </p:nvCxnSpPr>
          <p:spPr>
            <a:xfrm flipH="1">
              <a:off x="3772423" y="4202317"/>
              <a:ext cx="2492742" cy="0"/>
            </a:xfrm>
            <a:prstGeom prst="straightConnector1">
              <a:avLst/>
            </a:prstGeom>
            <a:noFill/>
            <a:ln w="6350" cap="flat" cmpd="sng" algn="ctr">
              <a:solidFill>
                <a:srgbClr val="4472C4"/>
              </a:solidFill>
              <a:prstDash val="solid"/>
              <a:miter lim="800000"/>
              <a:tailEnd type="triangle"/>
            </a:ln>
            <a:effectLst/>
          </p:spPr>
        </p:cxnSp>
        <p:sp>
          <p:nvSpPr>
            <p:cNvPr id="53" name="TextBox 52">
              <a:extLst>
                <a:ext uri="{FF2B5EF4-FFF2-40B4-BE49-F238E27FC236}">
                  <a16:creationId xmlns:a16="http://schemas.microsoft.com/office/drawing/2014/main" id="{D2DBAC1F-DFB8-4DF4-8B5F-E72B9A67BE53}"/>
                </a:ext>
              </a:extLst>
            </p:cNvPr>
            <p:cNvSpPr txBox="1"/>
            <p:nvPr/>
          </p:nvSpPr>
          <p:spPr>
            <a:xfrm>
              <a:off x="3913904" y="4037842"/>
              <a:ext cx="2190598"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Enrollment-response (LDevID cert)</a:t>
              </a:r>
            </a:p>
          </p:txBody>
        </p:sp>
        <p:sp>
          <p:nvSpPr>
            <p:cNvPr id="54" name="TextBox 53">
              <a:extLst>
                <a:ext uri="{FF2B5EF4-FFF2-40B4-BE49-F238E27FC236}">
                  <a16:creationId xmlns:a16="http://schemas.microsoft.com/office/drawing/2014/main" id="{8A406AE4-36C7-4305-A980-15E633A585FF}"/>
                </a:ext>
              </a:extLst>
            </p:cNvPr>
            <p:cNvSpPr txBox="1"/>
            <p:nvPr/>
          </p:nvSpPr>
          <p:spPr>
            <a:xfrm>
              <a:off x="1695106" y="1219271"/>
              <a:ext cx="1302188" cy="461665"/>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IDevID</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Manufacturer trust anchor</a:t>
              </a:r>
            </a:p>
          </p:txBody>
        </p:sp>
        <p:sp>
          <p:nvSpPr>
            <p:cNvPr id="55" name="TextBox 54">
              <a:extLst>
                <a:ext uri="{FF2B5EF4-FFF2-40B4-BE49-F238E27FC236}">
                  <a16:creationId xmlns:a16="http://schemas.microsoft.com/office/drawing/2014/main" id="{A1AC8C1A-A0D1-492A-986F-C297DBC448C7}"/>
                </a:ext>
              </a:extLst>
            </p:cNvPr>
            <p:cNvSpPr txBox="1"/>
            <p:nvPr/>
          </p:nvSpPr>
          <p:spPr>
            <a:xfrm>
              <a:off x="4150371" y="1219272"/>
              <a:ext cx="1569979" cy="461425"/>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LDevID (</a:t>
              </a:r>
              <a:r>
                <a:rPr lang="en-US" sz="800" dirty="0" err="1">
                  <a:solidFill>
                    <a:prstClr val="black"/>
                  </a:solidFill>
                  <a:latin typeface="Courier New" panose="02070309020205020404" pitchFamily="49" charset="0"/>
                  <a:cs typeface="Courier New" panose="02070309020205020404" pitchFamily="49" charset="0"/>
                </a:rPr>
                <a:t>RegAgt</a:t>
              </a:r>
              <a:r>
                <a:rPr lang="en-US" sz="800" dirty="0">
                  <a:solidFill>
                    <a:prstClr val="black"/>
                  </a:solidFill>
                  <a:latin typeface="Courier New" panose="02070309020205020404" pitchFamily="49" charset="0"/>
                  <a:cs typeface="Courier New" panose="02070309020205020404" pitchFamily="49" charset="0"/>
                </a:rPr>
                <a:t>)</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LDevID Cert (Reg)</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S/N Pledge</a:t>
              </a:r>
            </a:p>
          </p:txBody>
        </p:sp>
        <p:sp>
          <p:nvSpPr>
            <p:cNvPr id="56" name="TextBox 55">
              <a:extLst>
                <a:ext uri="{FF2B5EF4-FFF2-40B4-BE49-F238E27FC236}">
                  <a16:creationId xmlns:a16="http://schemas.microsoft.com/office/drawing/2014/main" id="{FEFF833A-7AF0-460C-8239-C319507444A9}"/>
                </a:ext>
              </a:extLst>
            </p:cNvPr>
            <p:cNvSpPr txBox="1"/>
            <p:nvPr/>
          </p:nvSpPr>
          <p:spPr>
            <a:xfrm>
              <a:off x="6912082" y="1228343"/>
              <a:ext cx="1216194" cy="461665"/>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LDevID (Reg)</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IDevID Cert CA</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S/N Pledge</a:t>
              </a:r>
            </a:p>
          </p:txBody>
        </p:sp>
        <p:sp>
          <p:nvSpPr>
            <p:cNvPr id="57" name="TextBox 56">
              <a:extLst>
                <a:ext uri="{FF2B5EF4-FFF2-40B4-BE49-F238E27FC236}">
                  <a16:creationId xmlns:a16="http://schemas.microsoft.com/office/drawing/2014/main" id="{A9BEE693-17B6-4FAC-B2D4-936A838A03AA}"/>
                </a:ext>
              </a:extLst>
            </p:cNvPr>
            <p:cNvSpPr txBox="1"/>
            <p:nvPr/>
          </p:nvSpPr>
          <p:spPr>
            <a:xfrm>
              <a:off x="9066691" y="1219271"/>
              <a:ext cx="1210655" cy="338378"/>
            </a:xfrm>
            <a:prstGeom prst="rect">
              <a:avLst/>
            </a:prstGeom>
            <a:noFill/>
          </p:spPr>
          <p:txBody>
            <a:bodyPr wrap="square" rtlCol="0">
              <a:spAutoFit/>
            </a:bodyPr>
            <a:lstStyle/>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Domain CA credentials </a:t>
              </a:r>
            </a:p>
          </p:txBody>
        </p:sp>
        <p:sp>
          <p:nvSpPr>
            <p:cNvPr id="58" name="TextBox 57">
              <a:extLst>
                <a:ext uri="{FF2B5EF4-FFF2-40B4-BE49-F238E27FC236}">
                  <a16:creationId xmlns:a16="http://schemas.microsoft.com/office/drawing/2014/main" id="{AC2FEFC0-6241-4461-B343-ABA55E0B7B77}"/>
                </a:ext>
              </a:extLst>
            </p:cNvPr>
            <p:cNvSpPr txBox="1"/>
            <p:nvPr/>
          </p:nvSpPr>
          <p:spPr>
            <a:xfrm>
              <a:off x="11216702" y="1219271"/>
              <a:ext cx="978298" cy="338378"/>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MASA credentials </a:t>
              </a:r>
            </a:p>
          </p:txBody>
        </p:sp>
        <p:pic>
          <p:nvPicPr>
            <p:cNvPr id="59" name="Picture 58">
              <a:extLst>
                <a:ext uri="{FF2B5EF4-FFF2-40B4-BE49-F238E27FC236}">
                  <a16:creationId xmlns:a16="http://schemas.microsoft.com/office/drawing/2014/main" id="{5AC1C42E-9172-4E8D-8B1C-34F193C0A3BC}"/>
                </a:ext>
              </a:extLst>
            </p:cNvPr>
            <p:cNvPicPr>
              <a:picLocks noChangeAspect="1"/>
            </p:cNvPicPr>
            <p:nvPr/>
          </p:nvPicPr>
          <p:blipFill>
            <a:blip r:embed="rId5"/>
            <a:stretch>
              <a:fillRect/>
            </a:stretch>
          </p:blipFill>
          <p:spPr>
            <a:xfrm>
              <a:off x="3684300" y="2218706"/>
              <a:ext cx="582089" cy="553462"/>
            </a:xfrm>
            <a:prstGeom prst="rect">
              <a:avLst/>
            </a:prstGeom>
          </p:spPr>
        </p:pic>
        <p:pic>
          <p:nvPicPr>
            <p:cNvPr id="60" name="Picture 59">
              <a:extLst>
                <a:ext uri="{FF2B5EF4-FFF2-40B4-BE49-F238E27FC236}">
                  <a16:creationId xmlns:a16="http://schemas.microsoft.com/office/drawing/2014/main" id="{A4719D38-142F-4284-A058-2E7299281636}"/>
                </a:ext>
              </a:extLst>
            </p:cNvPr>
            <p:cNvPicPr>
              <a:picLocks noChangeAspect="1"/>
            </p:cNvPicPr>
            <p:nvPr/>
          </p:nvPicPr>
          <p:blipFill>
            <a:blip r:embed="rId6"/>
            <a:stretch>
              <a:fillRect/>
            </a:stretch>
          </p:blipFill>
          <p:spPr>
            <a:xfrm>
              <a:off x="6755715" y="3072706"/>
              <a:ext cx="639817" cy="533181"/>
            </a:xfrm>
            <a:prstGeom prst="rect">
              <a:avLst/>
            </a:prstGeom>
          </p:spPr>
        </p:pic>
        <p:cxnSp>
          <p:nvCxnSpPr>
            <p:cNvPr id="61" name="Straight Arrow Connector 60">
              <a:extLst>
                <a:ext uri="{FF2B5EF4-FFF2-40B4-BE49-F238E27FC236}">
                  <a16:creationId xmlns:a16="http://schemas.microsoft.com/office/drawing/2014/main" id="{D2CEC34D-CFC2-47C2-A6A8-3A98240436EC}"/>
                </a:ext>
              </a:extLst>
            </p:cNvPr>
            <p:cNvCxnSpPr>
              <a:cxnSpLocks/>
            </p:cNvCxnSpPr>
            <p:nvPr/>
          </p:nvCxnSpPr>
          <p:spPr>
            <a:xfrm>
              <a:off x="6285836" y="4050793"/>
              <a:ext cx="2336364" cy="0"/>
            </a:xfrm>
            <a:prstGeom prst="straightConnector1">
              <a:avLst/>
            </a:prstGeom>
            <a:noFill/>
            <a:ln w="6350" cap="flat" cmpd="sng" algn="ctr">
              <a:solidFill>
                <a:srgbClr val="4472C4"/>
              </a:solidFill>
              <a:prstDash val="dash"/>
              <a:miter lim="800000"/>
              <a:tailEnd type="triangle"/>
            </a:ln>
            <a:effectLst/>
          </p:spPr>
        </p:cxnSp>
        <p:cxnSp>
          <p:nvCxnSpPr>
            <p:cNvPr id="62" name="Straight Arrow Connector 61">
              <a:extLst>
                <a:ext uri="{FF2B5EF4-FFF2-40B4-BE49-F238E27FC236}">
                  <a16:creationId xmlns:a16="http://schemas.microsoft.com/office/drawing/2014/main" id="{98726F52-F4E4-4C09-A339-43CECF4DB31A}"/>
                </a:ext>
              </a:extLst>
            </p:cNvPr>
            <p:cNvCxnSpPr>
              <a:cxnSpLocks/>
            </p:cNvCxnSpPr>
            <p:nvPr/>
          </p:nvCxnSpPr>
          <p:spPr>
            <a:xfrm flipH="1">
              <a:off x="6285836" y="4202317"/>
              <a:ext cx="2336364" cy="0"/>
            </a:xfrm>
            <a:prstGeom prst="straightConnector1">
              <a:avLst/>
            </a:prstGeom>
            <a:noFill/>
            <a:ln w="6350" cap="flat" cmpd="sng" algn="ctr">
              <a:solidFill>
                <a:srgbClr val="4472C4"/>
              </a:solidFill>
              <a:prstDash val="dash"/>
              <a:miter lim="800000"/>
              <a:tailEnd type="triangle"/>
            </a:ln>
            <a:effectLst/>
          </p:spPr>
        </p:cxnSp>
        <p:cxnSp>
          <p:nvCxnSpPr>
            <p:cNvPr id="63" name="Straight Connector 62">
              <a:extLst>
                <a:ext uri="{FF2B5EF4-FFF2-40B4-BE49-F238E27FC236}">
                  <a16:creationId xmlns:a16="http://schemas.microsoft.com/office/drawing/2014/main" id="{69EC46F5-3F8B-49BD-A200-1886259FEEFF}"/>
                </a:ext>
              </a:extLst>
            </p:cNvPr>
            <p:cNvCxnSpPr>
              <a:cxnSpLocks/>
            </p:cNvCxnSpPr>
            <p:nvPr/>
          </p:nvCxnSpPr>
          <p:spPr>
            <a:xfrm>
              <a:off x="1173992" y="3341677"/>
              <a:ext cx="2579249" cy="0"/>
            </a:xfrm>
            <a:prstGeom prst="line">
              <a:avLst/>
            </a:prstGeom>
            <a:noFill/>
            <a:ln w="25400" cap="flat" cmpd="sng" algn="ctr">
              <a:solidFill>
                <a:sysClr val="window" lastClr="FFFFFF"/>
              </a:solidFill>
              <a:prstDash val="solid"/>
              <a:miter lim="800000"/>
            </a:ln>
            <a:effectLst/>
          </p:spPr>
        </p:cxnSp>
        <p:sp>
          <p:nvSpPr>
            <p:cNvPr id="64" name="TextBox 63">
              <a:extLst>
                <a:ext uri="{FF2B5EF4-FFF2-40B4-BE49-F238E27FC236}">
                  <a16:creationId xmlns:a16="http://schemas.microsoft.com/office/drawing/2014/main" id="{6BE7DD4F-5DD1-4C0B-BE7E-FB79334AA288}"/>
                </a:ext>
              </a:extLst>
            </p:cNvPr>
            <p:cNvSpPr txBox="1"/>
            <p:nvPr/>
          </p:nvSpPr>
          <p:spPr>
            <a:xfrm>
              <a:off x="17044" y="2172341"/>
              <a:ext cx="1056537" cy="707518"/>
            </a:xfrm>
            <a:prstGeom prst="rect">
              <a:avLst/>
            </a:prstGeom>
            <a:solidFill>
              <a:sysClr val="window" lastClr="FFFFFF">
                <a:lumMod val="95000"/>
              </a:sysClr>
            </a:solidFill>
            <a:ln>
              <a:solidFill>
                <a:schemeClr val="bg1"/>
              </a:solidFill>
            </a:ln>
          </p:spPr>
          <p:txBody>
            <a:bodyPr wrap="square" rtlCol="0">
              <a:spAutoFit/>
            </a:bodyPr>
            <a:lstStyle/>
            <a:p>
              <a:pPr defTabSz="913943">
                <a:defRPr/>
              </a:pPr>
              <a:r>
                <a:rPr lang="en-US" sz="800" kern="0">
                  <a:solidFill>
                    <a:prstClr val="black"/>
                  </a:solidFill>
                  <a:latin typeface="Courier New" panose="02070309020205020404" pitchFamily="49" charset="0"/>
                  <a:cs typeface="Courier New" panose="02070309020205020404" pitchFamily="49" charset="0"/>
                </a:rPr>
                <a:t>Step1: Collect Bootstrapping request information from pledge</a:t>
              </a:r>
            </a:p>
          </p:txBody>
        </p:sp>
        <p:sp>
          <p:nvSpPr>
            <p:cNvPr id="65" name="TextBox 64">
              <a:extLst>
                <a:ext uri="{FF2B5EF4-FFF2-40B4-BE49-F238E27FC236}">
                  <a16:creationId xmlns:a16="http://schemas.microsoft.com/office/drawing/2014/main" id="{982EA275-0F93-4B9D-B671-263FA3D8D8B0}"/>
                </a:ext>
              </a:extLst>
            </p:cNvPr>
            <p:cNvSpPr txBox="1"/>
            <p:nvPr/>
          </p:nvSpPr>
          <p:spPr>
            <a:xfrm>
              <a:off x="17044" y="3486127"/>
              <a:ext cx="1060149" cy="1076657"/>
            </a:xfrm>
            <a:prstGeom prst="rect">
              <a:avLst/>
            </a:prstGeom>
            <a:solidFill>
              <a:sysClr val="window" lastClr="FFFFFF">
                <a:lumMod val="95000"/>
              </a:sysClr>
            </a:solidFill>
            <a:ln>
              <a:solidFill>
                <a:schemeClr val="bg1"/>
              </a:solidFill>
            </a:ln>
          </p:spPr>
          <p:txBody>
            <a:bodyPr wrap="square" rtlCol="0">
              <a:spAutoFit/>
            </a:bodyPr>
            <a:lstStyle/>
            <a:p>
              <a:pPr defTabSz="913943">
                <a:defRPr/>
              </a:pPr>
              <a:r>
                <a:rPr lang="en-US" sz="800" kern="0" dirty="0">
                  <a:solidFill>
                    <a:prstClr val="black"/>
                  </a:solidFill>
                  <a:latin typeface="Courier New" panose="02070309020205020404" pitchFamily="49" charset="0"/>
                  <a:cs typeface="Courier New" panose="02070309020205020404" pitchFamily="49" charset="0"/>
                </a:rPr>
                <a:t>Step2: Infrastructure Interaction based on BRSKI approach to collect voucher and LDevID Cert </a:t>
              </a:r>
            </a:p>
          </p:txBody>
        </p:sp>
        <p:sp>
          <p:nvSpPr>
            <p:cNvPr id="66" name="TextBox 65">
              <a:extLst>
                <a:ext uri="{FF2B5EF4-FFF2-40B4-BE49-F238E27FC236}">
                  <a16:creationId xmlns:a16="http://schemas.microsoft.com/office/drawing/2014/main" id="{73ABEDDE-C020-4CEC-9891-85F23A2FBF90}"/>
                </a:ext>
              </a:extLst>
            </p:cNvPr>
            <p:cNvSpPr txBox="1"/>
            <p:nvPr/>
          </p:nvSpPr>
          <p:spPr>
            <a:xfrm>
              <a:off x="17044" y="5115842"/>
              <a:ext cx="1060149" cy="830997"/>
            </a:xfrm>
            <a:prstGeom prst="rect">
              <a:avLst/>
            </a:prstGeom>
            <a:solidFill>
              <a:sysClr val="window" lastClr="FFFFFF">
                <a:lumMod val="95000"/>
              </a:sysClr>
            </a:solidFill>
            <a:ln>
              <a:solidFill>
                <a:schemeClr val="bg1"/>
              </a:solidFill>
            </a:ln>
          </p:spPr>
          <p:txBody>
            <a:bodyPr wrap="square" lIns="91440" tIns="45720" rIns="91440" bIns="45720" rtlCol="0" anchor="t">
              <a:spAutoFit/>
            </a:bodyPr>
            <a:lstStyle/>
            <a:p>
              <a:pPr defTabSz="913943">
                <a:defRPr/>
              </a:pPr>
              <a:r>
                <a:rPr lang="en-US" sz="800" kern="0" dirty="0">
                  <a:latin typeface="Courier New"/>
                  <a:cs typeface="Courier New"/>
                </a:rPr>
                <a:t>Step3: Provisioning of voucher, CA certs, and LDevID cert to pledge</a:t>
              </a:r>
            </a:p>
          </p:txBody>
        </p:sp>
        <p:cxnSp>
          <p:nvCxnSpPr>
            <p:cNvPr id="67" name="Straight Connector 66">
              <a:extLst>
                <a:ext uri="{FF2B5EF4-FFF2-40B4-BE49-F238E27FC236}">
                  <a16:creationId xmlns:a16="http://schemas.microsoft.com/office/drawing/2014/main" id="{4EE34C46-21B9-4E93-A377-898E07309591}"/>
                </a:ext>
              </a:extLst>
            </p:cNvPr>
            <p:cNvCxnSpPr>
              <a:cxnSpLocks/>
            </p:cNvCxnSpPr>
            <p:nvPr/>
          </p:nvCxnSpPr>
          <p:spPr>
            <a:xfrm>
              <a:off x="1173992" y="4607604"/>
              <a:ext cx="2579249" cy="0"/>
            </a:xfrm>
            <a:prstGeom prst="line">
              <a:avLst/>
            </a:prstGeom>
            <a:noFill/>
            <a:ln w="25400" cap="flat" cmpd="sng" algn="ctr">
              <a:solidFill>
                <a:sysClr val="window" lastClr="FFFFFF"/>
              </a:solidFill>
              <a:prstDash val="solid"/>
              <a:miter lim="800000"/>
            </a:ln>
            <a:effectLst/>
          </p:spPr>
        </p:cxnSp>
        <p:sp>
          <p:nvSpPr>
            <p:cNvPr id="68" name="TextBox 67">
              <a:extLst>
                <a:ext uri="{FF2B5EF4-FFF2-40B4-BE49-F238E27FC236}">
                  <a16:creationId xmlns:a16="http://schemas.microsoft.com/office/drawing/2014/main" id="{0847B477-CD57-4CCA-95EA-FA7790664B5C}"/>
                </a:ext>
              </a:extLst>
            </p:cNvPr>
            <p:cNvSpPr txBox="1"/>
            <p:nvPr/>
          </p:nvSpPr>
          <p:spPr>
            <a:xfrm>
              <a:off x="6575363" y="6412432"/>
              <a:ext cx="2376336" cy="215332"/>
            </a:xfrm>
            <a:prstGeom prst="rect">
              <a:avLst/>
            </a:prstGeom>
            <a:solidFill>
              <a:sysClr val="window" lastClr="FFFFFF">
                <a:lumMod val="95000"/>
              </a:sysClr>
            </a:solidFill>
            <a:ln>
              <a:solidFill>
                <a:sysClr val="windowText" lastClr="000000"/>
              </a:solidFill>
            </a:ln>
          </p:spPr>
          <p:txBody>
            <a:bodyPr wrap="none" rtlCol="0">
              <a:spAutoFit/>
            </a:bodyPr>
            <a:lstStyle/>
            <a:p>
              <a:pPr algn="ctr" defTabSz="913943">
                <a:defRPr/>
              </a:pPr>
              <a:r>
                <a:rPr lang="en-US" sz="800" kern="0">
                  <a:solidFill>
                    <a:prstClr val="black"/>
                  </a:solidFill>
                  <a:latin typeface="Courier New" panose="02070309020205020404" pitchFamily="49" charset="0"/>
                  <a:cs typeface="Courier New" panose="02070309020205020404" pitchFamily="49" charset="0"/>
                </a:rPr>
                <a:t>First floor, connectivity to backend</a:t>
              </a:r>
            </a:p>
          </p:txBody>
        </p:sp>
        <p:pic>
          <p:nvPicPr>
            <p:cNvPr id="69" name="Graphic 68">
              <a:extLst>
                <a:ext uri="{FF2B5EF4-FFF2-40B4-BE49-F238E27FC236}">
                  <a16:creationId xmlns:a16="http://schemas.microsoft.com/office/drawing/2014/main" id="{D1042066-BD5C-4504-BB31-3E13B5CEE8F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91887" y="4061331"/>
              <a:ext cx="310253" cy="310253"/>
            </a:xfrm>
            <a:prstGeom prst="rect">
              <a:avLst/>
            </a:prstGeom>
          </p:spPr>
        </p:pic>
        <p:sp>
          <p:nvSpPr>
            <p:cNvPr id="70" name="Rectangle 69">
              <a:extLst>
                <a:ext uri="{FF2B5EF4-FFF2-40B4-BE49-F238E27FC236}">
                  <a16:creationId xmlns:a16="http://schemas.microsoft.com/office/drawing/2014/main" id="{F71A1B22-ACFF-4741-8EFC-6BFF8F5456E5}"/>
                </a:ext>
              </a:extLst>
            </p:cNvPr>
            <p:cNvSpPr/>
            <p:nvPr/>
          </p:nvSpPr>
          <p:spPr>
            <a:xfrm>
              <a:off x="994395" y="5440839"/>
              <a:ext cx="324701" cy="240167"/>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algn="ctr" defTabSz="913943">
                <a:defRPr/>
              </a:pPr>
              <a:endParaRPr lang="en-US" sz="1799" kern="0">
                <a:solidFill>
                  <a:prstClr val="white"/>
                </a:solidFill>
                <a:latin typeface="Calibri" panose="020F0502020204030204"/>
              </a:endParaRPr>
            </a:p>
          </p:txBody>
        </p:sp>
        <p:pic>
          <p:nvPicPr>
            <p:cNvPr id="71" name="Graphic 70">
              <a:extLst>
                <a:ext uri="{FF2B5EF4-FFF2-40B4-BE49-F238E27FC236}">
                  <a16:creationId xmlns:a16="http://schemas.microsoft.com/office/drawing/2014/main" id="{78DE2CA7-7B88-4380-975C-4646A06AFB4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4396" y="5459587"/>
              <a:ext cx="310253" cy="310253"/>
            </a:xfrm>
            <a:prstGeom prst="rect">
              <a:avLst/>
            </a:prstGeom>
          </p:spPr>
        </p:pic>
        <p:sp>
          <p:nvSpPr>
            <p:cNvPr id="72" name="TextBox 71">
              <a:extLst>
                <a:ext uri="{FF2B5EF4-FFF2-40B4-BE49-F238E27FC236}">
                  <a16:creationId xmlns:a16="http://schemas.microsoft.com/office/drawing/2014/main" id="{6F97E0EE-ED26-4980-8F93-4B18F9D47C41}"/>
                </a:ext>
              </a:extLst>
            </p:cNvPr>
            <p:cNvSpPr txBox="1"/>
            <p:nvPr/>
          </p:nvSpPr>
          <p:spPr>
            <a:xfrm>
              <a:off x="8165032" y="6126870"/>
              <a:ext cx="1159292" cy="215444"/>
            </a:xfrm>
            <a:prstGeom prst="rect">
              <a:avLst/>
            </a:prstGeom>
            <a:noFill/>
          </p:spPr>
          <p:txBody>
            <a:bodyPr wrap="square" rtlCol="0">
              <a:spAutoFit/>
            </a:bodyPr>
            <a:lstStyle/>
            <a:p>
              <a:pPr algn="ctr"/>
              <a:r>
                <a:rPr lang="en-US" sz="800">
                  <a:solidFill>
                    <a:prstClr val="black"/>
                  </a:solidFill>
                  <a:latin typeface="Courier New" panose="02070309020205020404" pitchFamily="49" charset="0"/>
                  <a:cs typeface="Courier New" panose="02070309020205020404" pitchFamily="49" charset="0"/>
                </a:rPr>
                <a:t>Device audit log</a:t>
              </a:r>
            </a:p>
          </p:txBody>
        </p:sp>
        <p:cxnSp>
          <p:nvCxnSpPr>
            <p:cNvPr id="73" name="Straight Arrow Connector 72">
              <a:extLst>
                <a:ext uri="{FF2B5EF4-FFF2-40B4-BE49-F238E27FC236}">
                  <a16:creationId xmlns:a16="http://schemas.microsoft.com/office/drawing/2014/main" id="{BFDC591F-1F7A-4F4C-9C87-5958A75BAB17}"/>
                </a:ext>
              </a:extLst>
            </p:cNvPr>
            <p:cNvCxnSpPr>
              <a:cxnSpLocks/>
            </p:cNvCxnSpPr>
            <p:nvPr/>
          </p:nvCxnSpPr>
          <p:spPr>
            <a:xfrm flipV="1">
              <a:off x="6274205" y="6300012"/>
              <a:ext cx="4601774" cy="9073"/>
            </a:xfrm>
            <a:prstGeom prst="straightConnector1">
              <a:avLst/>
            </a:prstGeom>
            <a:noFill/>
            <a:ln w="6350" cap="flat" cmpd="sng" algn="ctr">
              <a:solidFill>
                <a:srgbClr val="4472C4"/>
              </a:solidFill>
              <a:prstDash val="solid"/>
              <a:miter lim="800000"/>
              <a:tailEnd type="triangle"/>
            </a:ln>
            <a:effectLst/>
          </p:spPr>
        </p:cxnSp>
        <p:pic>
          <p:nvPicPr>
            <p:cNvPr id="74" name="Picture 73">
              <a:extLst>
                <a:ext uri="{FF2B5EF4-FFF2-40B4-BE49-F238E27FC236}">
                  <a16:creationId xmlns:a16="http://schemas.microsoft.com/office/drawing/2014/main" id="{0109AA72-1120-46DD-8481-8630685DAC81}"/>
                </a:ext>
              </a:extLst>
            </p:cNvPr>
            <p:cNvPicPr>
              <a:picLocks noChangeAspect="1"/>
            </p:cNvPicPr>
            <p:nvPr/>
          </p:nvPicPr>
          <p:blipFill>
            <a:blip r:embed="rId9"/>
            <a:stretch>
              <a:fillRect/>
            </a:stretch>
          </p:blipFill>
          <p:spPr>
            <a:xfrm>
              <a:off x="10444528" y="3539239"/>
              <a:ext cx="285765" cy="595851"/>
            </a:xfrm>
            <a:prstGeom prst="rect">
              <a:avLst/>
            </a:prstGeom>
          </p:spPr>
        </p:pic>
        <p:cxnSp>
          <p:nvCxnSpPr>
            <p:cNvPr id="75" name="Straight Connector 74">
              <a:extLst>
                <a:ext uri="{FF2B5EF4-FFF2-40B4-BE49-F238E27FC236}">
                  <a16:creationId xmlns:a16="http://schemas.microsoft.com/office/drawing/2014/main" id="{26CED647-7C00-4277-A506-4D78F621B518}"/>
                </a:ext>
              </a:extLst>
            </p:cNvPr>
            <p:cNvCxnSpPr>
              <a:cxnSpLocks/>
            </p:cNvCxnSpPr>
            <p:nvPr/>
          </p:nvCxnSpPr>
          <p:spPr>
            <a:xfrm>
              <a:off x="1184152" y="5858656"/>
              <a:ext cx="2579249" cy="0"/>
            </a:xfrm>
            <a:prstGeom prst="line">
              <a:avLst/>
            </a:prstGeom>
            <a:noFill/>
            <a:ln w="25400" cap="flat" cmpd="sng" algn="ctr">
              <a:solidFill>
                <a:sysClr val="window" lastClr="FFFFFF"/>
              </a:solidFill>
              <a:prstDash val="solid"/>
              <a:miter lim="800000"/>
            </a:ln>
            <a:effectLst/>
          </p:spPr>
        </p:cxnSp>
        <p:grpSp>
          <p:nvGrpSpPr>
            <p:cNvPr id="76" name="Group 75">
              <a:extLst>
                <a:ext uri="{FF2B5EF4-FFF2-40B4-BE49-F238E27FC236}">
                  <a16:creationId xmlns:a16="http://schemas.microsoft.com/office/drawing/2014/main" id="{B01F34CD-BFF3-4D9B-9F8C-9934559D05AF}"/>
                </a:ext>
              </a:extLst>
            </p:cNvPr>
            <p:cNvGrpSpPr/>
            <p:nvPr/>
          </p:nvGrpSpPr>
          <p:grpSpPr>
            <a:xfrm>
              <a:off x="3447653" y="5829398"/>
              <a:ext cx="549767" cy="325632"/>
              <a:chOff x="3759232" y="3686762"/>
              <a:chExt cx="550053" cy="325802"/>
            </a:xfrm>
          </p:grpSpPr>
          <p:pic>
            <p:nvPicPr>
              <p:cNvPr id="77" name="Picture 2" descr="D:\Gary\Eigene Bilder\Microsoft Clip Organizer\j0432621.png">
                <a:extLst>
                  <a:ext uri="{FF2B5EF4-FFF2-40B4-BE49-F238E27FC236}">
                    <a16:creationId xmlns:a16="http://schemas.microsoft.com/office/drawing/2014/main" id="{5D0110EE-90C7-4207-ADD1-F6310CCCC527}"/>
                  </a:ext>
                </a:extLst>
              </p:cNvPr>
              <p:cNvPicPr>
                <a:picLocks noChangeAspect="1" noChangeArrowheads="1"/>
              </p:cNvPicPr>
              <p:nvPr/>
            </p:nvPicPr>
            <p:blipFill>
              <a:blip r:embed="rId3" cstate="print"/>
              <a:srcRect/>
              <a:stretch>
                <a:fillRect/>
              </a:stretch>
            </p:blipFill>
            <p:spPr bwMode="auto">
              <a:xfrm>
                <a:off x="3759232" y="3799466"/>
                <a:ext cx="213098" cy="213098"/>
              </a:xfrm>
              <a:prstGeom prst="rect">
                <a:avLst/>
              </a:prstGeom>
              <a:noFill/>
              <a:ln w="9525">
                <a:noFill/>
                <a:miter lim="800000"/>
                <a:headEnd/>
                <a:tailEnd/>
              </a:ln>
            </p:spPr>
          </p:pic>
          <p:pic>
            <p:nvPicPr>
              <p:cNvPr id="78" name="Picture 77">
                <a:extLst>
                  <a:ext uri="{FF2B5EF4-FFF2-40B4-BE49-F238E27FC236}">
                    <a16:creationId xmlns:a16="http://schemas.microsoft.com/office/drawing/2014/main" id="{14AFD743-0E35-4284-A2C9-9511246C25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517" y="3721624"/>
                <a:ext cx="298768" cy="247977"/>
              </a:xfrm>
              <a:prstGeom prst="rect">
                <a:avLst/>
              </a:prstGeom>
            </p:spPr>
          </p:pic>
          <p:cxnSp>
            <p:nvCxnSpPr>
              <p:cNvPr id="79" name="Straight Arrow Connector 78">
                <a:extLst>
                  <a:ext uri="{FF2B5EF4-FFF2-40B4-BE49-F238E27FC236}">
                    <a16:creationId xmlns:a16="http://schemas.microsoft.com/office/drawing/2014/main" id="{DAFB1442-0E2C-4CF7-92DA-15DABCFE1B4E}"/>
                  </a:ext>
                </a:extLst>
              </p:cNvPr>
              <p:cNvCxnSpPr>
                <a:cxnSpLocks/>
              </p:cNvCxnSpPr>
              <p:nvPr/>
            </p:nvCxnSpPr>
            <p:spPr>
              <a:xfrm flipV="1">
                <a:off x="3981614" y="3686762"/>
                <a:ext cx="137736" cy="158630"/>
              </a:xfrm>
              <a:prstGeom prst="straightConnector1">
                <a:avLst/>
              </a:prstGeom>
              <a:noFill/>
              <a:ln w="6350" cap="flat" cmpd="sng" algn="ctr">
                <a:solidFill>
                  <a:srgbClr val="4472C4"/>
                </a:solidFill>
                <a:prstDash val="solid"/>
                <a:miter lim="800000"/>
                <a:tailEnd type="triangle"/>
              </a:ln>
              <a:effectLst/>
            </p:spPr>
          </p:cxnSp>
        </p:grpSp>
        <p:grpSp>
          <p:nvGrpSpPr>
            <p:cNvPr id="80" name="Group 79">
              <a:extLst>
                <a:ext uri="{FF2B5EF4-FFF2-40B4-BE49-F238E27FC236}">
                  <a16:creationId xmlns:a16="http://schemas.microsoft.com/office/drawing/2014/main" id="{4A56F791-C0A6-412C-B3C1-B1D087B90959}"/>
                </a:ext>
              </a:extLst>
            </p:cNvPr>
            <p:cNvGrpSpPr/>
            <p:nvPr/>
          </p:nvGrpSpPr>
          <p:grpSpPr>
            <a:xfrm>
              <a:off x="3501866" y="2972253"/>
              <a:ext cx="549767" cy="325632"/>
              <a:chOff x="3759232" y="3686762"/>
              <a:chExt cx="550053" cy="325802"/>
            </a:xfrm>
          </p:grpSpPr>
          <p:pic>
            <p:nvPicPr>
              <p:cNvPr id="81" name="Picture 2" descr="D:\Gary\Eigene Bilder\Microsoft Clip Organizer\j0432621.png">
                <a:extLst>
                  <a:ext uri="{FF2B5EF4-FFF2-40B4-BE49-F238E27FC236}">
                    <a16:creationId xmlns:a16="http://schemas.microsoft.com/office/drawing/2014/main" id="{B857C3B2-969D-42E9-BB19-93C8F62812E4}"/>
                  </a:ext>
                </a:extLst>
              </p:cNvPr>
              <p:cNvPicPr>
                <a:picLocks noChangeAspect="1" noChangeArrowheads="1"/>
              </p:cNvPicPr>
              <p:nvPr/>
            </p:nvPicPr>
            <p:blipFill>
              <a:blip r:embed="rId3" cstate="print"/>
              <a:srcRect/>
              <a:stretch>
                <a:fillRect/>
              </a:stretch>
            </p:blipFill>
            <p:spPr bwMode="auto">
              <a:xfrm>
                <a:off x="3759232" y="3799466"/>
                <a:ext cx="213098" cy="213098"/>
              </a:xfrm>
              <a:prstGeom prst="rect">
                <a:avLst/>
              </a:prstGeom>
              <a:noFill/>
              <a:ln w="9525">
                <a:noFill/>
                <a:miter lim="800000"/>
                <a:headEnd/>
                <a:tailEnd/>
              </a:ln>
            </p:spPr>
          </p:pic>
          <p:pic>
            <p:nvPicPr>
              <p:cNvPr id="82" name="Picture 81">
                <a:extLst>
                  <a:ext uri="{FF2B5EF4-FFF2-40B4-BE49-F238E27FC236}">
                    <a16:creationId xmlns:a16="http://schemas.microsoft.com/office/drawing/2014/main" id="{13CAFB29-3E7D-4449-9230-2C08548BA0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517" y="3721624"/>
                <a:ext cx="298768" cy="247977"/>
              </a:xfrm>
              <a:prstGeom prst="rect">
                <a:avLst/>
              </a:prstGeom>
            </p:spPr>
          </p:pic>
          <p:cxnSp>
            <p:nvCxnSpPr>
              <p:cNvPr id="83" name="Straight Arrow Connector 82">
                <a:extLst>
                  <a:ext uri="{FF2B5EF4-FFF2-40B4-BE49-F238E27FC236}">
                    <a16:creationId xmlns:a16="http://schemas.microsoft.com/office/drawing/2014/main" id="{DB8DE625-C19E-450F-B33D-0F3832129479}"/>
                  </a:ext>
                </a:extLst>
              </p:cNvPr>
              <p:cNvCxnSpPr>
                <a:cxnSpLocks/>
              </p:cNvCxnSpPr>
              <p:nvPr/>
            </p:nvCxnSpPr>
            <p:spPr>
              <a:xfrm flipV="1">
                <a:off x="3981614" y="3686762"/>
                <a:ext cx="137736" cy="158630"/>
              </a:xfrm>
              <a:prstGeom prst="straightConnector1">
                <a:avLst/>
              </a:prstGeom>
              <a:noFill/>
              <a:ln w="6350" cap="flat" cmpd="sng" algn="ctr">
                <a:solidFill>
                  <a:srgbClr val="4472C4"/>
                </a:solidFill>
                <a:prstDash val="solid"/>
                <a:miter lim="800000"/>
                <a:tailEnd type="triangle"/>
              </a:ln>
              <a:effectLst/>
            </p:spPr>
          </p:cxnSp>
        </p:grpSp>
        <p:sp>
          <p:nvSpPr>
            <p:cNvPr id="84" name="TextBox 83">
              <a:extLst>
                <a:ext uri="{FF2B5EF4-FFF2-40B4-BE49-F238E27FC236}">
                  <a16:creationId xmlns:a16="http://schemas.microsoft.com/office/drawing/2014/main" id="{EBE488CE-C81D-4A29-AA0D-EE9A7B2CA38D}"/>
                </a:ext>
              </a:extLst>
            </p:cNvPr>
            <p:cNvSpPr txBox="1"/>
            <p:nvPr/>
          </p:nvSpPr>
          <p:spPr>
            <a:xfrm>
              <a:off x="3712981" y="6051065"/>
              <a:ext cx="2563731" cy="215332"/>
            </a:xfrm>
            <a:prstGeom prst="rect">
              <a:avLst/>
            </a:prstGeom>
            <a:noFill/>
          </p:spPr>
          <p:txBody>
            <a:bodyPr wrap="square" rtlCol="0">
              <a:spAutoFit/>
            </a:bodyPr>
            <a:lstStyle/>
            <a:p>
              <a:pPr algn="ctr"/>
              <a:r>
                <a:rPr lang="en-US" sz="800">
                  <a:solidFill>
                    <a:prstClr val="black"/>
                  </a:solidFill>
                  <a:latin typeface="Courier New" panose="02070309020205020404" pitchFamily="49" charset="0"/>
                  <a:cs typeface="Courier New" panose="02070309020205020404" pitchFamily="49" charset="0"/>
                </a:rPr>
                <a:t>Voucher status</a:t>
              </a:r>
            </a:p>
          </p:txBody>
        </p:sp>
        <p:cxnSp>
          <p:nvCxnSpPr>
            <p:cNvPr id="85" name="Straight Arrow Connector 84">
              <a:extLst>
                <a:ext uri="{FF2B5EF4-FFF2-40B4-BE49-F238E27FC236}">
                  <a16:creationId xmlns:a16="http://schemas.microsoft.com/office/drawing/2014/main" id="{6B9C7DA7-E1FF-4F43-BB2F-DB1BB86039FE}"/>
                </a:ext>
              </a:extLst>
            </p:cNvPr>
            <p:cNvCxnSpPr>
              <a:cxnSpLocks/>
            </p:cNvCxnSpPr>
            <p:nvPr/>
          </p:nvCxnSpPr>
          <p:spPr>
            <a:xfrm>
              <a:off x="3772423" y="6215389"/>
              <a:ext cx="2492742" cy="0"/>
            </a:xfrm>
            <a:prstGeom prst="straightConnector1">
              <a:avLst/>
            </a:prstGeom>
            <a:noFill/>
            <a:ln w="6350" cap="flat" cmpd="sng" algn="ctr">
              <a:solidFill>
                <a:srgbClr val="4472C4"/>
              </a:solidFill>
              <a:prstDash val="solid"/>
              <a:miter lim="800000"/>
              <a:tailEnd type="triangle"/>
            </a:ln>
            <a:effectLst/>
          </p:spPr>
        </p:cxnSp>
        <p:sp>
          <p:nvSpPr>
            <p:cNvPr id="86" name="TextBox 85">
              <a:extLst>
                <a:ext uri="{FF2B5EF4-FFF2-40B4-BE49-F238E27FC236}">
                  <a16:creationId xmlns:a16="http://schemas.microsoft.com/office/drawing/2014/main" id="{61A24BD3-1A23-4969-82CD-777684A9EEEB}"/>
                </a:ext>
              </a:extLst>
            </p:cNvPr>
            <p:cNvSpPr txBox="1"/>
            <p:nvPr/>
          </p:nvSpPr>
          <p:spPr>
            <a:xfrm>
              <a:off x="3712981" y="6236620"/>
              <a:ext cx="2563731" cy="215332"/>
            </a:xfrm>
            <a:prstGeom prst="rect">
              <a:avLst/>
            </a:prstGeom>
            <a:noFill/>
          </p:spPr>
          <p:txBody>
            <a:bodyPr wrap="square" rtlCol="0">
              <a:spAutoFit/>
            </a:bodyPr>
            <a:lstStyle/>
            <a:p>
              <a:pPr algn="ctr"/>
              <a:r>
                <a:rPr lang="en-US" sz="800">
                  <a:solidFill>
                    <a:prstClr val="black"/>
                  </a:solidFill>
                  <a:latin typeface="Courier New" panose="02070309020205020404" pitchFamily="49" charset="0"/>
                  <a:cs typeface="Courier New" panose="02070309020205020404" pitchFamily="49" charset="0"/>
                </a:rPr>
                <a:t>Enrollment status</a:t>
              </a:r>
            </a:p>
          </p:txBody>
        </p:sp>
        <p:cxnSp>
          <p:nvCxnSpPr>
            <p:cNvPr id="87" name="Straight Arrow Connector 86">
              <a:extLst>
                <a:ext uri="{FF2B5EF4-FFF2-40B4-BE49-F238E27FC236}">
                  <a16:creationId xmlns:a16="http://schemas.microsoft.com/office/drawing/2014/main" id="{5B218DA5-5FDA-4004-A0F3-8DA6B0B879DD}"/>
                </a:ext>
              </a:extLst>
            </p:cNvPr>
            <p:cNvCxnSpPr>
              <a:cxnSpLocks/>
            </p:cNvCxnSpPr>
            <p:nvPr/>
          </p:nvCxnSpPr>
          <p:spPr>
            <a:xfrm>
              <a:off x="3772423" y="6419499"/>
              <a:ext cx="2492742" cy="0"/>
            </a:xfrm>
            <a:prstGeom prst="straightConnector1">
              <a:avLst/>
            </a:prstGeom>
            <a:noFill/>
            <a:ln w="6350" cap="flat" cmpd="sng" algn="ctr">
              <a:solidFill>
                <a:srgbClr val="4472C4"/>
              </a:solidFill>
              <a:prstDash val="solid"/>
              <a:miter lim="800000"/>
              <a:tailEnd type="triangle"/>
            </a:ln>
            <a:effectLst/>
          </p:spPr>
        </p:cxnSp>
        <p:sp>
          <p:nvSpPr>
            <p:cNvPr id="88" name="TextBox 87">
              <a:extLst>
                <a:ext uri="{FF2B5EF4-FFF2-40B4-BE49-F238E27FC236}">
                  <a16:creationId xmlns:a16="http://schemas.microsoft.com/office/drawing/2014/main" id="{1E245065-C9CD-46B2-968B-F95933419D80}"/>
                </a:ext>
              </a:extLst>
            </p:cNvPr>
            <p:cNvSpPr txBox="1"/>
            <p:nvPr/>
          </p:nvSpPr>
          <p:spPr>
            <a:xfrm rot="16200000">
              <a:off x="-449945" y="3390915"/>
              <a:ext cx="3300981" cy="322349"/>
            </a:xfrm>
            <a:prstGeom prst="rect">
              <a:avLst/>
            </a:prstGeom>
            <a:solidFill>
              <a:srgbClr val="FFF2CC">
                <a:alpha val="60000"/>
              </a:srgbClr>
            </a:solidFill>
            <a:ln w="12700" cap="flat" cmpd="sng" algn="ctr">
              <a:noFill/>
              <a:prstDash val="solid"/>
              <a:miter lim="800000"/>
            </a:ln>
            <a:effectLst/>
          </p:spPr>
          <p:txBody>
            <a:bodyPr rtlCol="0" anchor="ctr"/>
            <a:lstStyle>
              <a:defPPr>
                <a:defRPr lang="en-US"/>
              </a:defPPr>
              <a:lvl1pPr algn="ctr" defTabSz="913943">
                <a:defRPr sz="1799" kern="0">
                  <a:solidFill>
                    <a:prstClr val="white"/>
                  </a:solidFill>
                  <a:latin typeface="Calibri" panose="020F0502020204030204"/>
                </a:defRPr>
              </a:lvl1pPr>
            </a:lstStyle>
            <a:p>
              <a:r>
                <a:rPr lang="en-US" sz="800">
                  <a:solidFill>
                    <a:schemeClr val="tx1"/>
                  </a:solidFill>
                  <a:latin typeface="Courier New" panose="02070309020205020404" pitchFamily="49" charset="0"/>
                  <a:cs typeface="Courier New" panose="02070309020205020404" pitchFamily="49" charset="0"/>
                </a:rPr>
                <a:t>        Provisional accept of registrar certificate</a:t>
              </a:r>
            </a:p>
          </p:txBody>
        </p:sp>
        <p:pic>
          <p:nvPicPr>
            <p:cNvPr id="89" name="Picture 88">
              <a:extLst>
                <a:ext uri="{FF2B5EF4-FFF2-40B4-BE49-F238E27FC236}">
                  <a16:creationId xmlns:a16="http://schemas.microsoft.com/office/drawing/2014/main" id="{19D5F6BA-001F-47B7-9CD3-44EF11CB2D1D}"/>
                </a:ext>
              </a:extLst>
            </p:cNvPr>
            <p:cNvPicPr>
              <a:picLocks noChangeAspect="1"/>
            </p:cNvPicPr>
            <p:nvPr/>
          </p:nvPicPr>
          <p:blipFill>
            <a:blip r:embed="rId9"/>
            <a:stretch>
              <a:fillRect/>
            </a:stretch>
          </p:blipFill>
          <p:spPr>
            <a:xfrm>
              <a:off x="1020392" y="4693395"/>
              <a:ext cx="279647" cy="595851"/>
            </a:xfrm>
            <a:prstGeom prst="rect">
              <a:avLst/>
            </a:prstGeom>
            <a:ln w="12700">
              <a:solidFill>
                <a:srgbClr val="FF0000"/>
              </a:solidFill>
            </a:ln>
          </p:spPr>
        </p:pic>
        <p:sp>
          <p:nvSpPr>
            <p:cNvPr id="93" name="TextBox 92">
              <a:extLst>
                <a:ext uri="{FF2B5EF4-FFF2-40B4-BE49-F238E27FC236}">
                  <a16:creationId xmlns:a16="http://schemas.microsoft.com/office/drawing/2014/main" id="{D9CFB683-1067-F438-5039-E99746A3B186}"/>
                </a:ext>
              </a:extLst>
            </p:cNvPr>
            <p:cNvSpPr txBox="1"/>
            <p:nvPr/>
          </p:nvSpPr>
          <p:spPr>
            <a:xfrm>
              <a:off x="8996950" y="3928737"/>
              <a:ext cx="1255476" cy="584775"/>
            </a:xfrm>
            <a:prstGeom prst="rect">
              <a:avLst/>
            </a:prstGeom>
            <a:noFill/>
          </p:spPr>
          <p:txBody>
            <a:bodyPr wrap="square" rtlCol="0">
              <a:spAutoFit/>
            </a:bodyPr>
            <a:lstStyle/>
            <a:p>
              <a:r>
                <a:rPr lang="de-DE" sz="800" dirty="0">
                  <a:solidFill>
                    <a:prstClr val="black"/>
                  </a:solidFill>
                  <a:latin typeface="Courier New" panose="02070309020205020404" pitchFamily="49" charset="0"/>
                  <a:cs typeface="Courier New" panose="02070309020205020404" pitchFamily="49" charset="0"/>
                </a:rPr>
                <a:t>I</a:t>
              </a:r>
              <a:r>
                <a:rPr lang="en-US" sz="800" dirty="0" err="1">
                  <a:solidFill>
                    <a:prstClr val="black"/>
                  </a:solidFill>
                  <a:latin typeface="Courier New" panose="02070309020205020404" pitchFamily="49" charset="0"/>
                  <a:cs typeface="Courier New" panose="02070309020205020404" pitchFamily="49" charset="0"/>
                </a:rPr>
                <a:t>ssue</a:t>
              </a:r>
              <a:r>
                <a:rPr lang="en-US" sz="800" dirty="0">
                  <a:solidFill>
                    <a:prstClr val="black"/>
                  </a:solidFill>
                  <a:latin typeface="Courier New" panose="02070309020205020404" pitchFamily="49" charset="0"/>
                  <a:cs typeface="Courier New" panose="02070309020205020404" pitchFamily="49" charset="0"/>
                </a:rPr>
                <a:t> operational certificate for pledge for target domain</a:t>
              </a:r>
            </a:p>
          </p:txBody>
        </p:sp>
        <p:sp>
          <p:nvSpPr>
            <p:cNvPr id="98" name="TextBox 97">
              <a:extLst>
                <a:ext uri="{FF2B5EF4-FFF2-40B4-BE49-F238E27FC236}">
                  <a16:creationId xmlns:a16="http://schemas.microsoft.com/office/drawing/2014/main" id="{9B32F506-4AF3-F94D-34CC-022A9A166CFA}"/>
                </a:ext>
              </a:extLst>
            </p:cNvPr>
            <p:cNvSpPr txBox="1"/>
            <p:nvPr/>
          </p:nvSpPr>
          <p:spPr>
            <a:xfrm>
              <a:off x="3941179" y="4184768"/>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Request CA certificates</a:t>
              </a:r>
            </a:p>
          </p:txBody>
        </p:sp>
        <p:cxnSp>
          <p:nvCxnSpPr>
            <p:cNvPr id="99" name="Straight Arrow Connector 98">
              <a:extLst>
                <a:ext uri="{FF2B5EF4-FFF2-40B4-BE49-F238E27FC236}">
                  <a16:creationId xmlns:a16="http://schemas.microsoft.com/office/drawing/2014/main" id="{90835FFA-B3FB-9E0A-FD8D-DB99D0EAE4B7}"/>
                </a:ext>
              </a:extLst>
            </p:cNvPr>
            <p:cNvCxnSpPr>
              <a:cxnSpLocks/>
            </p:cNvCxnSpPr>
            <p:nvPr/>
          </p:nvCxnSpPr>
          <p:spPr>
            <a:xfrm>
              <a:off x="3772423" y="4354199"/>
              <a:ext cx="2492742" cy="0"/>
            </a:xfrm>
            <a:prstGeom prst="straightConnector1">
              <a:avLst/>
            </a:prstGeom>
            <a:noFill/>
            <a:ln w="6350" cap="flat" cmpd="sng" algn="ctr">
              <a:solidFill>
                <a:srgbClr val="4472C4"/>
              </a:solidFill>
              <a:prstDash val="solid"/>
              <a:miter lim="800000"/>
              <a:tailEnd type="triangle"/>
            </a:ln>
            <a:effectLst/>
          </p:spPr>
        </p:cxnSp>
        <p:cxnSp>
          <p:nvCxnSpPr>
            <p:cNvPr id="100" name="Straight Arrow Connector 99">
              <a:extLst>
                <a:ext uri="{FF2B5EF4-FFF2-40B4-BE49-F238E27FC236}">
                  <a16:creationId xmlns:a16="http://schemas.microsoft.com/office/drawing/2014/main" id="{8E4A8A89-6652-A441-FB04-EC8EBF977596}"/>
                </a:ext>
              </a:extLst>
            </p:cNvPr>
            <p:cNvCxnSpPr>
              <a:cxnSpLocks/>
            </p:cNvCxnSpPr>
            <p:nvPr/>
          </p:nvCxnSpPr>
          <p:spPr>
            <a:xfrm flipH="1">
              <a:off x="3772423" y="4497485"/>
              <a:ext cx="2492742" cy="0"/>
            </a:xfrm>
            <a:prstGeom prst="straightConnector1">
              <a:avLst/>
            </a:prstGeom>
            <a:noFill/>
            <a:ln w="6350" cap="flat" cmpd="sng" algn="ctr">
              <a:solidFill>
                <a:srgbClr val="4472C4"/>
              </a:solidFill>
              <a:prstDash val="solid"/>
              <a:miter lim="800000"/>
              <a:tailEnd type="triangle"/>
            </a:ln>
            <a:effectLst/>
          </p:spPr>
        </p:cxnSp>
        <p:sp>
          <p:nvSpPr>
            <p:cNvPr id="101" name="TextBox 100">
              <a:extLst>
                <a:ext uri="{FF2B5EF4-FFF2-40B4-BE49-F238E27FC236}">
                  <a16:creationId xmlns:a16="http://schemas.microsoft.com/office/drawing/2014/main" id="{DD2B7D26-C73E-5ADA-78BE-8413F014AD4F}"/>
                </a:ext>
              </a:extLst>
            </p:cNvPr>
            <p:cNvSpPr txBox="1"/>
            <p:nvPr/>
          </p:nvSpPr>
          <p:spPr>
            <a:xfrm>
              <a:off x="3913904" y="4333010"/>
              <a:ext cx="2190598"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CA Certificates, </a:t>
              </a:r>
              <a:r>
                <a:rPr lang="en-US" sz="800" b="1" dirty="0">
                  <a:solidFill>
                    <a:prstClr val="black"/>
                  </a:solidFill>
                  <a:latin typeface="Courier New" panose="02070309020205020404" pitchFamily="49" charset="0"/>
                  <a:cs typeface="Courier New" panose="02070309020205020404" pitchFamily="49" charset="0"/>
                </a:rPr>
                <a:t>signed </a:t>
              </a:r>
            </a:p>
          </p:txBody>
        </p:sp>
        <p:cxnSp>
          <p:nvCxnSpPr>
            <p:cNvPr id="102" name="Straight Arrow Connector 101">
              <a:extLst>
                <a:ext uri="{FF2B5EF4-FFF2-40B4-BE49-F238E27FC236}">
                  <a16:creationId xmlns:a16="http://schemas.microsoft.com/office/drawing/2014/main" id="{C7B72A26-08BD-B214-BC2D-61161A5610B3}"/>
                </a:ext>
              </a:extLst>
            </p:cNvPr>
            <p:cNvCxnSpPr>
              <a:cxnSpLocks/>
            </p:cNvCxnSpPr>
            <p:nvPr/>
          </p:nvCxnSpPr>
          <p:spPr>
            <a:xfrm>
              <a:off x="6285836" y="4345961"/>
              <a:ext cx="2336364" cy="0"/>
            </a:xfrm>
            <a:prstGeom prst="straightConnector1">
              <a:avLst/>
            </a:prstGeom>
            <a:noFill/>
            <a:ln w="6350" cap="flat" cmpd="sng" algn="ctr">
              <a:solidFill>
                <a:srgbClr val="4472C4"/>
              </a:solidFill>
              <a:prstDash val="dash"/>
              <a:miter lim="800000"/>
              <a:tailEnd type="triangle"/>
            </a:ln>
            <a:effectLst/>
          </p:spPr>
        </p:cxnSp>
        <p:cxnSp>
          <p:nvCxnSpPr>
            <p:cNvPr id="103" name="Straight Arrow Connector 102">
              <a:extLst>
                <a:ext uri="{FF2B5EF4-FFF2-40B4-BE49-F238E27FC236}">
                  <a16:creationId xmlns:a16="http://schemas.microsoft.com/office/drawing/2014/main" id="{CBD1C9EB-9C96-31FF-F606-7D35C1A7263A}"/>
                </a:ext>
              </a:extLst>
            </p:cNvPr>
            <p:cNvCxnSpPr>
              <a:cxnSpLocks/>
            </p:cNvCxnSpPr>
            <p:nvPr/>
          </p:nvCxnSpPr>
          <p:spPr>
            <a:xfrm flipH="1">
              <a:off x="6285836" y="4497485"/>
              <a:ext cx="2336364" cy="0"/>
            </a:xfrm>
            <a:prstGeom prst="straightConnector1">
              <a:avLst/>
            </a:prstGeom>
            <a:noFill/>
            <a:ln w="6350" cap="flat" cmpd="sng" algn="ctr">
              <a:solidFill>
                <a:srgbClr val="4472C4"/>
              </a:solidFill>
              <a:prstDash val="dash"/>
              <a:miter lim="800000"/>
              <a:tailEnd type="triangle"/>
            </a:ln>
            <a:effectLst/>
          </p:spPr>
        </p:cxnSp>
        <p:sp>
          <p:nvSpPr>
            <p:cNvPr id="104" name="TextBox 103">
              <a:extLst>
                <a:ext uri="{FF2B5EF4-FFF2-40B4-BE49-F238E27FC236}">
                  <a16:creationId xmlns:a16="http://schemas.microsoft.com/office/drawing/2014/main" id="{B64A71AD-4B93-73F9-AD0C-81653FF1B3A1}"/>
                </a:ext>
              </a:extLst>
            </p:cNvPr>
            <p:cNvSpPr txBox="1"/>
            <p:nvPr/>
          </p:nvSpPr>
          <p:spPr>
            <a:xfrm>
              <a:off x="6453103" y="4184768"/>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Request CA certificates</a:t>
              </a:r>
            </a:p>
          </p:txBody>
        </p:sp>
        <p:sp>
          <p:nvSpPr>
            <p:cNvPr id="105" name="TextBox 104">
              <a:extLst>
                <a:ext uri="{FF2B5EF4-FFF2-40B4-BE49-F238E27FC236}">
                  <a16:creationId xmlns:a16="http://schemas.microsoft.com/office/drawing/2014/main" id="{1E67CA03-4CF9-9799-2749-E1DB0793B634}"/>
                </a:ext>
              </a:extLst>
            </p:cNvPr>
            <p:cNvSpPr txBox="1"/>
            <p:nvPr/>
          </p:nvSpPr>
          <p:spPr>
            <a:xfrm>
              <a:off x="6453103" y="4332941"/>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CA certificates</a:t>
              </a:r>
            </a:p>
          </p:txBody>
        </p:sp>
        <p:cxnSp>
          <p:nvCxnSpPr>
            <p:cNvPr id="107" name="Straight Arrow Connector 106">
              <a:extLst>
                <a:ext uri="{FF2B5EF4-FFF2-40B4-BE49-F238E27FC236}">
                  <a16:creationId xmlns:a16="http://schemas.microsoft.com/office/drawing/2014/main" id="{861307E3-C188-84D2-E814-2A8B798A4E4B}"/>
                </a:ext>
              </a:extLst>
            </p:cNvPr>
            <p:cNvCxnSpPr>
              <a:cxnSpLocks/>
            </p:cNvCxnSpPr>
            <p:nvPr/>
          </p:nvCxnSpPr>
          <p:spPr>
            <a:xfrm flipH="1">
              <a:off x="1338279" y="5415684"/>
              <a:ext cx="2376574" cy="0"/>
            </a:xfrm>
            <a:prstGeom prst="straightConnector1">
              <a:avLst/>
            </a:prstGeom>
            <a:noFill/>
            <a:ln w="6350" cap="flat" cmpd="sng" algn="ctr">
              <a:solidFill>
                <a:srgbClr val="4472C4"/>
              </a:solidFill>
              <a:prstDash val="solid"/>
              <a:miter lim="800000"/>
              <a:tailEnd type="triangle"/>
            </a:ln>
            <a:effectLst/>
          </p:spPr>
        </p:cxnSp>
        <p:sp>
          <p:nvSpPr>
            <p:cNvPr id="108" name="TextBox 107">
              <a:extLst>
                <a:ext uri="{FF2B5EF4-FFF2-40B4-BE49-F238E27FC236}">
                  <a16:creationId xmlns:a16="http://schemas.microsoft.com/office/drawing/2014/main" id="{57CF01BC-E65A-B6A4-29FF-5B867C81EC7F}"/>
                </a:ext>
              </a:extLst>
            </p:cNvPr>
            <p:cNvSpPr txBox="1"/>
            <p:nvPr/>
          </p:nvSpPr>
          <p:spPr>
            <a:xfrm>
              <a:off x="1357090" y="5253957"/>
              <a:ext cx="2307494" cy="215444"/>
            </a:xfrm>
            <a:prstGeom prst="rect">
              <a:avLst/>
            </a:prstGeom>
            <a:noFill/>
          </p:spPr>
          <p:txBody>
            <a:bodyPr wrap="square" rtlCol="0">
              <a:spAutoFit/>
            </a:bodyPr>
            <a:lstStyle/>
            <a:p>
              <a:pPr algn="ctr"/>
              <a:r>
                <a:rPr lang="de-DE" sz="800" dirty="0">
                  <a:solidFill>
                    <a:prstClr val="black"/>
                  </a:solidFill>
                  <a:latin typeface="Courier New" panose="02070309020205020404" pitchFamily="49" charset="0"/>
                  <a:cs typeface="Courier New" panose="02070309020205020404" pitchFamily="49" charset="0"/>
                </a:rPr>
                <a:t>C</a:t>
              </a:r>
              <a:r>
                <a:rPr lang="en-US" sz="800" dirty="0">
                  <a:solidFill>
                    <a:prstClr val="black"/>
                  </a:solidFill>
                  <a:latin typeface="Courier New" panose="02070309020205020404" pitchFamily="49" charset="0"/>
                  <a:cs typeface="Courier New" panose="02070309020205020404" pitchFamily="49" charset="0"/>
                </a:rPr>
                <a:t>A Certificates, signed</a:t>
              </a:r>
            </a:p>
          </p:txBody>
        </p:sp>
      </p:grpSp>
    </p:spTree>
    <p:extLst>
      <p:ext uri="{BB962C8B-B14F-4D97-AF65-F5344CB8AC3E}">
        <p14:creationId xmlns:p14="http://schemas.microsoft.com/office/powerpoint/2010/main" val="309193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8</Pages>
  <Words>630</Words>
  <Characters>0</Characters>
  <Application>Microsoft Office PowerPoint</Application>
  <DocSecurity>0</DocSecurity>
  <PresentationFormat>Widescreen</PresentationFormat>
  <Lines>0</Lines>
  <Paragraphs>96</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Update on BRSKI with Pledge in Responder Mode  (BRSKI-PRM)</vt:lpstr>
      <vt:lpstr>BRSKI-PRM Status History of main changes 08 09</vt:lpstr>
      <vt:lpstr>BRSKI-PRM  Open Issues</vt:lpstr>
      <vt:lpstr>BRSKI-PRM Status  Next Steps</vt:lpstr>
      <vt:lpstr>Backup: BRSKI-PRM – Abstract Protocol Overview </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on BRSKI-PRM –  Pledge in Responder Mode </dc:title>
  <dc:creator>Fries, Steffen (CT RDA ITS)</dc:creator>
  <cp:lastModifiedBy>Fries, Steffen (T CST)</cp:lastModifiedBy>
  <cp:revision>354</cp:revision>
  <dcterms:modified xsi:type="dcterms:W3CDTF">2023-07-12T06:14:21Z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Document Confidentiality">
    <vt:lpwstr>Unrestricted</vt:lpwstr>
  </property>
  <property fmtid="{D5CDD505-2E9C-101B-9397-08002B2CF9AE}" pid="4" name="MSIP_Label_6f75f480-7803-4ee9-bb54-84d0635fdbe7_Enabled">
    <vt:lpwstr>true</vt:lpwstr>
  </property>
  <property fmtid="{D5CDD505-2E9C-101B-9397-08002B2CF9AE}" pid="5" name="MSIP_Label_6f75f480-7803-4ee9-bb54-84d0635fdbe7_SetDate">
    <vt:lpwstr>2023-07-12T06:14:21Z</vt:lpwstr>
  </property>
  <property fmtid="{D5CDD505-2E9C-101B-9397-08002B2CF9AE}" pid="6" name="MSIP_Label_6f75f480-7803-4ee9-bb54-84d0635fdbe7_Method">
    <vt:lpwstr>Standard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f72d7698-3ea9-48fe-94cb-c8aa85e6394a</vt:lpwstr>
  </property>
  <property fmtid="{D5CDD505-2E9C-101B-9397-08002B2CF9AE}" pid="10" name="MSIP_Label_6f75f480-7803-4ee9-bb54-84d0635fdbe7_ContentBits">
    <vt:lpwstr>0</vt:lpwstr>
  </property>
  <property fmtid="{D5CDD505-2E9C-101B-9397-08002B2CF9AE}" pid="11" name="Document_Confidentiality">
    <vt:lpwstr>Unrestricted</vt:lpwstr>
  </property>
</Properties>
</file>