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92" r:id="rId3"/>
    <p:sldId id="307" r:id="rId4"/>
    <p:sldId id="308" r:id="rId5"/>
    <p:sldId id="309" r:id="rId6"/>
    <p:sldId id="311" r:id="rId7"/>
    <p:sldId id="310" r:id="rId8"/>
    <p:sldId id="312" r:id="rId9"/>
    <p:sldId id="313" r:id="rId10"/>
    <p:sldId id="295" r:id="rId11"/>
    <p:sldId id="300" r:id="rId12"/>
    <p:sldId id="298" r:id="rId13"/>
    <p:sldId id="304" r:id="rId14"/>
    <p:sldId id="303" r:id="rId15"/>
    <p:sldId id="302" r:id="rId16"/>
    <p:sldId id="314" r:id="rId17"/>
    <p:sldId id="297" r:id="rId18"/>
    <p:sldId id="296" r:id="rId19"/>
    <p:sldId id="294" r:id="rId20"/>
    <p:sldId id="293" r:id="rId21"/>
    <p:sldId id="299" r:id="rId22"/>
    <p:sldId id="29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16" autoAdjust="0"/>
    <p:restoredTop sz="94660"/>
  </p:normalViewPr>
  <p:slideViewPr>
    <p:cSldViewPr>
      <p:cViewPr>
        <p:scale>
          <a:sx n="119" d="100"/>
          <a:sy n="119" d="100"/>
        </p:scale>
        <p:origin x="208" y="36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237" cy="72237"/>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DB3C70-FF07-4475-8978-4F6040CEDA80}" type="datetimeFigureOut">
              <a:rPr lang="en-GB" smtClean="0"/>
              <a:t>19/07/2017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7E87D5-C092-44A5-B0DB-54B38709BE2C}" type="slidenum">
              <a:rPr lang="en-GB" smtClean="0"/>
              <a:t>‹#›</a:t>
            </a:fld>
            <a:endParaRPr lang="en-GB"/>
          </a:p>
        </p:txBody>
      </p:sp>
    </p:spTree>
    <p:extLst>
      <p:ext uri="{BB962C8B-B14F-4D97-AF65-F5344CB8AC3E}">
        <p14:creationId xmlns:p14="http://schemas.microsoft.com/office/powerpoint/2010/main" val="2736806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9"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BA852E-B0A3-450B-89A0-8B2DDB14F358}" type="slidenum">
              <a:rPr lang="en-GB" smtClean="0"/>
              <a:t>‹#›</a:t>
            </a:fld>
            <a:endParaRPr lang="en-GB"/>
          </a:p>
        </p:txBody>
      </p:sp>
    </p:spTree>
    <p:extLst>
      <p:ext uri="{BB962C8B-B14F-4D97-AF65-F5344CB8AC3E}">
        <p14:creationId xmlns:p14="http://schemas.microsoft.com/office/powerpoint/2010/main" val="2015093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dirty="0"/>
          </a:p>
        </p:txBody>
      </p:sp>
      <p:sp>
        <p:nvSpPr>
          <p:cNvPr id="8"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9"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BA852E-B0A3-450B-89A0-8B2DDB14F358}" type="slidenum">
              <a:rPr lang="en-GB" smtClean="0"/>
              <a:t>‹#›</a:t>
            </a:fld>
            <a:endParaRPr lang="en-GB"/>
          </a:p>
        </p:txBody>
      </p:sp>
    </p:spTree>
    <p:extLst>
      <p:ext uri="{BB962C8B-B14F-4D97-AF65-F5344CB8AC3E}">
        <p14:creationId xmlns:p14="http://schemas.microsoft.com/office/powerpoint/2010/main" val="2870980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8"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dirty="0"/>
          </a:p>
        </p:txBody>
      </p:sp>
      <p:sp>
        <p:nvSpPr>
          <p:cNvPr id="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1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BA852E-B0A3-450B-89A0-8B2DDB14F358}" type="slidenum">
              <a:rPr lang="en-GB" smtClean="0"/>
              <a:t>‹#›</a:t>
            </a:fld>
            <a:endParaRPr lang="en-GB"/>
          </a:p>
        </p:txBody>
      </p:sp>
    </p:spTree>
    <p:extLst>
      <p:ext uri="{BB962C8B-B14F-4D97-AF65-F5344CB8AC3E}">
        <p14:creationId xmlns:p14="http://schemas.microsoft.com/office/powerpoint/2010/main" val="1224744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6"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dirty="0"/>
          </a:p>
        </p:txBody>
      </p:sp>
      <p:sp>
        <p:nvSpPr>
          <p:cNvPr id="7"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8"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BA852E-B0A3-450B-89A0-8B2DDB14F358}" type="slidenum">
              <a:rPr lang="en-GB" smtClean="0"/>
              <a:t>‹#›</a:t>
            </a:fld>
            <a:endParaRPr lang="en-GB"/>
          </a:p>
        </p:txBody>
      </p:sp>
    </p:spTree>
    <p:extLst>
      <p:ext uri="{BB962C8B-B14F-4D97-AF65-F5344CB8AC3E}">
        <p14:creationId xmlns:p14="http://schemas.microsoft.com/office/powerpoint/2010/main" val="523092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dirty="0"/>
          </a:p>
        </p:txBody>
      </p:sp>
      <p:sp>
        <p:nvSpPr>
          <p:cNvPr id="6"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7"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BA852E-B0A3-450B-89A0-8B2DDB14F358}" type="slidenum">
              <a:rPr lang="en-GB" smtClean="0"/>
              <a:t>‹#›</a:t>
            </a:fld>
            <a:endParaRPr lang="en-GB"/>
          </a:p>
        </p:txBody>
      </p:sp>
    </p:spTree>
    <p:extLst>
      <p:ext uri="{BB962C8B-B14F-4D97-AF65-F5344CB8AC3E}">
        <p14:creationId xmlns:p14="http://schemas.microsoft.com/office/powerpoint/2010/main" val="7837262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BA852E-B0A3-450B-89A0-8B2DDB14F358}" type="slidenum">
              <a:rPr lang="en-GB" smtClean="0"/>
              <a:t>‹#›</a:t>
            </a:fld>
            <a:endParaRPr lang="en-GB"/>
          </a:p>
        </p:txBody>
      </p:sp>
      <p:sp>
        <p:nvSpPr>
          <p:cNvPr id="9" name="TextBox 8"/>
          <p:cNvSpPr txBox="1"/>
          <p:nvPr userDrawn="1"/>
        </p:nvSpPr>
        <p:spPr>
          <a:xfrm>
            <a:off x="822699" y="6390717"/>
            <a:ext cx="1503938" cy="307777"/>
          </a:xfrm>
          <a:prstGeom prst="rect">
            <a:avLst/>
          </a:prstGeom>
          <a:noFill/>
        </p:spPr>
        <p:txBody>
          <a:bodyPr wrap="none" rtlCol="0">
            <a:spAutoFit/>
          </a:bodyPr>
          <a:lstStyle/>
          <a:p>
            <a:r>
              <a:rPr lang="en-GB" sz="1400" dirty="0" smtClean="0"/>
              <a:t>IETF 98, Mar 2017</a:t>
            </a:r>
            <a:endParaRPr lang="en-GB" sz="1400" dirty="0"/>
          </a:p>
        </p:txBody>
      </p:sp>
      <p:sp>
        <p:nvSpPr>
          <p:cNvPr id="10" name="Rectangle 9"/>
          <p:cNvSpPr/>
          <p:nvPr userDrawn="1"/>
        </p:nvSpPr>
        <p:spPr>
          <a:xfrm>
            <a:off x="4204181" y="6382570"/>
            <a:ext cx="3491149" cy="307777"/>
          </a:xfrm>
          <a:prstGeom prst="rect">
            <a:avLst/>
          </a:prstGeom>
        </p:spPr>
        <p:txBody>
          <a:bodyPr wrap="none">
            <a:spAutoFit/>
          </a:bodyPr>
          <a:lstStyle/>
          <a:p>
            <a:r>
              <a:rPr lang="en-GB" sz="1400" dirty="0" smtClean="0"/>
              <a:t>draft-ietf-anima-autonomic-control-plane-05</a:t>
            </a:r>
            <a:endParaRPr lang="en-GB" sz="1400" dirty="0"/>
          </a:p>
        </p:txBody>
      </p:sp>
    </p:spTree>
    <p:extLst>
      <p:ext uri="{BB962C8B-B14F-4D97-AF65-F5344CB8AC3E}">
        <p14:creationId xmlns:p14="http://schemas.microsoft.com/office/powerpoint/2010/main" val="688774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4936" y="1122363"/>
            <a:ext cx="10458864" cy="2387600"/>
          </a:xfrm>
        </p:spPr>
        <p:txBody>
          <a:bodyPr/>
          <a:lstStyle/>
          <a:p>
            <a:r>
              <a:rPr lang="en-GB" dirty="0" smtClean="0">
                <a:ea typeface="ＭＳ Ｐゴシック" charset="-128"/>
              </a:rPr>
              <a:t>An Autonomic Control Plane</a:t>
            </a:r>
            <a:r>
              <a:rPr lang="en-US" dirty="0" smtClean="0">
                <a:ea typeface="ＭＳ Ｐゴシック" charset="-128"/>
              </a:rPr>
              <a:t/>
            </a:r>
            <a:br>
              <a:rPr lang="en-US" dirty="0" smtClean="0">
                <a:ea typeface="ＭＳ Ｐゴシック" charset="-128"/>
              </a:rPr>
            </a:br>
            <a:r>
              <a:rPr lang="en-US" sz="4400" dirty="0" smtClean="0"/>
              <a:t>draft-ietf-anima-autonomic-control-plane-05 (</a:t>
            </a:r>
            <a:r>
              <a:rPr lang="en-US" sz="4400" dirty="0" smtClean="0"/>
              <a:t>ietf98:06 </a:t>
            </a:r>
            <a:r>
              <a:rPr lang="en-US" sz="4400" dirty="0" smtClean="0"/>
              <a:t>- </a:t>
            </a:r>
            <a:r>
              <a:rPr lang="en-US" sz="4400" dirty="0" smtClean="0"/>
              <a:t>ietf99:08)</a:t>
            </a:r>
            <a:r>
              <a:rPr lang="en-US" sz="4400" dirty="0" smtClean="0">
                <a:ea typeface="ＭＳ Ｐゴシック" charset="-128"/>
              </a:rPr>
              <a:t> </a:t>
            </a:r>
            <a:endParaRPr lang="en-GB" dirty="0"/>
          </a:p>
        </p:txBody>
      </p:sp>
      <p:sp>
        <p:nvSpPr>
          <p:cNvPr id="3" name="Subtitle 2"/>
          <p:cNvSpPr>
            <a:spLocks noGrp="1"/>
          </p:cNvSpPr>
          <p:nvPr>
            <p:ph type="subTitle" idx="1"/>
          </p:nvPr>
        </p:nvSpPr>
        <p:spPr/>
        <p:txBody>
          <a:bodyPr/>
          <a:lstStyle/>
          <a:p>
            <a:r>
              <a:rPr lang="en-US" dirty="0" smtClean="0">
                <a:ea typeface="ＭＳ Ｐゴシック" charset="-128"/>
              </a:rPr>
              <a:t>99</a:t>
            </a:r>
            <a:r>
              <a:rPr lang="en-US" baseline="30000" dirty="0" smtClean="0">
                <a:ea typeface="ＭＳ Ｐゴシック" charset="-128"/>
              </a:rPr>
              <a:t>th</a:t>
            </a:r>
            <a:r>
              <a:rPr lang="en-US" dirty="0" smtClean="0">
                <a:ea typeface="ＭＳ Ｐゴシック" charset="-128"/>
              </a:rPr>
              <a:t> IETF, July 2017</a:t>
            </a:r>
          </a:p>
          <a:p>
            <a:r>
              <a:rPr lang="en-US" dirty="0" smtClean="0">
                <a:ea typeface="ＭＳ Ｐゴシック" charset="-128"/>
              </a:rPr>
              <a:t>Michael Behringer (editor), Toerless Eckert (editor), </a:t>
            </a:r>
            <a:br>
              <a:rPr lang="en-US" dirty="0" smtClean="0">
                <a:ea typeface="ＭＳ Ｐゴシック" charset="-128"/>
              </a:rPr>
            </a:br>
            <a:r>
              <a:rPr lang="en-US" dirty="0" err="1" smtClean="0">
                <a:ea typeface="ＭＳ Ｐゴシック" charset="-128"/>
              </a:rPr>
              <a:t>Steinthor</a:t>
            </a:r>
            <a:r>
              <a:rPr lang="en-US" dirty="0" smtClean="0">
                <a:ea typeface="ＭＳ Ｐゴシック" charset="-128"/>
              </a:rPr>
              <a:t> </a:t>
            </a:r>
            <a:r>
              <a:rPr lang="en-US" dirty="0" err="1" smtClean="0">
                <a:ea typeface="ＭＳ Ｐゴシック" charset="-128"/>
              </a:rPr>
              <a:t>Bjarnasson</a:t>
            </a:r>
            <a:endParaRPr lang="en-US" dirty="0" smtClean="0">
              <a:ea typeface="ＭＳ Ｐゴシック" charset="-128"/>
            </a:endParaRPr>
          </a:p>
          <a:p>
            <a:endParaRPr lang="en-GB" dirty="0"/>
          </a:p>
        </p:txBody>
      </p:sp>
      <p:sp>
        <p:nvSpPr>
          <p:cNvPr id="4" name="Slide Number Placeholder 3"/>
          <p:cNvSpPr>
            <a:spLocks noGrp="1"/>
          </p:cNvSpPr>
          <p:nvPr>
            <p:ph type="sldNum" sz="quarter" idx="4"/>
          </p:nvPr>
        </p:nvSpPr>
        <p:spPr/>
        <p:txBody>
          <a:bodyPr/>
          <a:lstStyle/>
          <a:p>
            <a:fld id="{B2BA852E-B0A3-450B-89A0-8B2DDB14F358}" type="slidenum">
              <a:rPr lang="en-GB" smtClean="0"/>
              <a:t>1</a:t>
            </a:fld>
            <a:endParaRPr lang="en-GB"/>
          </a:p>
        </p:txBody>
      </p:sp>
    </p:spTree>
    <p:extLst>
      <p:ext uri="{BB962C8B-B14F-4D97-AF65-F5344CB8AC3E}">
        <p14:creationId xmlns:p14="http://schemas.microsoft.com/office/powerpoint/2010/main" val="4179329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8335"/>
            <a:ext cx="10515600" cy="824528"/>
          </a:xfrm>
        </p:spPr>
        <p:txBody>
          <a:bodyPr/>
          <a:lstStyle/>
          <a:p>
            <a:r>
              <a:rPr lang="en-US" dirty="0" smtClean="0"/>
              <a:t>07-08:</a:t>
            </a:r>
            <a:endParaRPr lang="en-US" dirty="0"/>
          </a:p>
        </p:txBody>
      </p:sp>
      <p:sp>
        <p:nvSpPr>
          <p:cNvPr id="3" name="Content Placeholder 2"/>
          <p:cNvSpPr>
            <a:spLocks noGrp="1"/>
          </p:cNvSpPr>
          <p:nvPr>
            <p:ph idx="1"/>
          </p:nvPr>
        </p:nvSpPr>
        <p:spPr>
          <a:xfrm>
            <a:off x="838200" y="1117416"/>
            <a:ext cx="10515600" cy="5059547"/>
          </a:xfrm>
        </p:spPr>
        <p:txBody>
          <a:bodyPr>
            <a:normAutofit fontScale="92500" lnSpcReduction="10000"/>
          </a:bodyPr>
          <a:lstStyle/>
          <a:p>
            <a:r>
              <a:rPr lang="en-US" dirty="0" smtClean="0"/>
              <a:t>Domain </a:t>
            </a:r>
            <a:r>
              <a:rPr lang="en-US" dirty="0" smtClean="0"/>
              <a:t>Certificate handling</a:t>
            </a:r>
          </a:p>
          <a:p>
            <a:pPr lvl="1"/>
            <a:r>
              <a:rPr lang="en-US" dirty="0" smtClean="0"/>
              <a:t>Make </a:t>
            </a:r>
            <a:r>
              <a:rPr lang="en-US" dirty="0" smtClean="0"/>
              <a:t>BRSKI optional </a:t>
            </a:r>
            <a:r>
              <a:rPr lang="en-US" dirty="0" smtClean="0"/>
              <a:t>(not normative) reference </a:t>
            </a:r>
            <a:r>
              <a:rPr lang="en-US" dirty="0" smtClean="0"/>
              <a:t>for </a:t>
            </a:r>
            <a:r>
              <a:rPr lang="en-US" dirty="0" smtClean="0"/>
              <a:t>ACP</a:t>
            </a:r>
            <a:endParaRPr lang="en-US" dirty="0" smtClean="0"/>
          </a:p>
          <a:p>
            <a:pPr lvl="2"/>
            <a:r>
              <a:rPr lang="en-US" dirty="0" smtClean="0"/>
              <a:t>ANIMA modularity: allow reuse of ACP, BRSK, GRASP individually</a:t>
            </a:r>
          </a:p>
          <a:p>
            <a:pPr lvl="2"/>
            <a:r>
              <a:rPr lang="en-US" dirty="0" smtClean="0"/>
              <a:t>Provides clarity tha</a:t>
            </a:r>
            <a:r>
              <a:rPr lang="en-US" dirty="0" smtClean="0"/>
              <a:t>t real precondition is only the magic cert with ACP info.</a:t>
            </a:r>
            <a:endParaRPr lang="en-US" dirty="0" smtClean="0"/>
          </a:p>
          <a:p>
            <a:pPr lvl="2"/>
            <a:r>
              <a:rPr lang="en-US" dirty="0" smtClean="0"/>
              <a:t>Allow variants with </a:t>
            </a:r>
            <a:r>
              <a:rPr lang="en-US" dirty="0" err="1" smtClean="0"/>
              <a:t>eg</a:t>
            </a:r>
            <a:r>
              <a:rPr lang="en-US" dirty="0" smtClean="0"/>
              <a:t>: </a:t>
            </a:r>
            <a:r>
              <a:rPr lang="en-US" dirty="0" err="1" smtClean="0"/>
              <a:t>netconf</a:t>
            </a:r>
            <a:r>
              <a:rPr lang="en-US" dirty="0" smtClean="0"/>
              <a:t> </a:t>
            </a:r>
            <a:r>
              <a:rPr lang="en-US" dirty="0" err="1" smtClean="0"/>
              <a:t>zerotouch</a:t>
            </a:r>
            <a:r>
              <a:rPr lang="en-US" dirty="0" smtClean="0"/>
              <a:t> boot.</a:t>
            </a:r>
          </a:p>
          <a:p>
            <a:pPr lvl="2"/>
            <a:r>
              <a:rPr lang="en-US" dirty="0" smtClean="0"/>
              <a:t>Informative section explains BRSKI benefits (as developed in last months in BRSKI)</a:t>
            </a:r>
          </a:p>
          <a:p>
            <a:pPr lvl="3"/>
            <a:r>
              <a:rPr lang="en-US" dirty="0" smtClean="0"/>
              <a:t>Short-lived cert simplicity (no CRL needed), re-enroll instead of renew after expiry!</a:t>
            </a:r>
          </a:p>
          <a:p>
            <a:pPr lvl="1"/>
            <a:r>
              <a:rPr lang="en-US" dirty="0" smtClean="0"/>
              <a:t>Now EST is mandatory reference in ACP</a:t>
            </a:r>
          </a:p>
          <a:p>
            <a:pPr lvl="2"/>
            <a:r>
              <a:rPr lang="en-US" dirty="0" smtClean="0"/>
              <a:t>And Certificate maintenance section describes GRASP objective for EST server and MUST have EST servers (for cert renewal)</a:t>
            </a:r>
          </a:p>
          <a:p>
            <a:pPr lvl="2"/>
            <a:r>
              <a:rPr lang="en-US" dirty="0" smtClean="0"/>
              <a:t>Why ? BRSKI text evolved over last year to focus only on bootstrap extensions.</a:t>
            </a:r>
          </a:p>
          <a:p>
            <a:pPr lvl="2"/>
            <a:r>
              <a:rPr lang="en-US" dirty="0" smtClean="0"/>
              <a:t>Cleaner to refer directly to what we want from EST for renewal than to refer to BRSKI which does not really care about non-bootstrap parts of EST.</a:t>
            </a:r>
            <a:endParaRPr lang="en-US" dirty="0" smtClean="0"/>
          </a:p>
          <a:p>
            <a:pPr lvl="1"/>
            <a:r>
              <a:rPr lang="en-US" dirty="0" smtClean="0"/>
              <a:t>ANI </a:t>
            </a:r>
            <a:r>
              <a:rPr lang="en-US" dirty="0" smtClean="0"/>
              <a:t>devices MUST support BRSKI and ACP</a:t>
            </a:r>
          </a:p>
          <a:p>
            <a:pPr lvl="2"/>
            <a:r>
              <a:rPr lang="en-US" dirty="0" smtClean="0"/>
              <a:t>Have to decide where to say this normatively. BRSKI ?</a:t>
            </a:r>
            <a:endParaRPr lang="en-US" dirty="0" smtClean="0"/>
          </a:p>
          <a:p>
            <a:pPr lvl="2"/>
            <a:r>
              <a:rPr lang="en-US" dirty="0" smtClean="0"/>
              <a:t>Can not say in reference model (informative).</a:t>
            </a:r>
            <a:endParaRPr lang="en-US" dirty="0" smtClean="0"/>
          </a:p>
        </p:txBody>
      </p:sp>
      <p:sp>
        <p:nvSpPr>
          <p:cNvPr id="4" name="Slide Number Placeholder 3"/>
          <p:cNvSpPr>
            <a:spLocks noGrp="1"/>
          </p:cNvSpPr>
          <p:nvPr>
            <p:ph type="sldNum" sz="quarter" idx="4"/>
          </p:nvPr>
        </p:nvSpPr>
        <p:spPr/>
        <p:txBody>
          <a:bodyPr/>
          <a:lstStyle/>
          <a:p>
            <a:fld id="{B2BA852E-B0A3-450B-89A0-8B2DDB14F358}" type="slidenum">
              <a:rPr lang="en-GB" smtClean="0"/>
              <a:t>10</a:t>
            </a:fld>
            <a:endParaRPr lang="en-GB"/>
          </a:p>
        </p:txBody>
      </p:sp>
    </p:spTree>
    <p:extLst>
      <p:ext uri="{BB962C8B-B14F-4D97-AF65-F5344CB8AC3E}">
        <p14:creationId xmlns:p14="http://schemas.microsoft.com/office/powerpoint/2010/main" val="1438722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8335"/>
            <a:ext cx="10515600" cy="824528"/>
          </a:xfrm>
        </p:spPr>
        <p:txBody>
          <a:bodyPr/>
          <a:lstStyle/>
          <a:p>
            <a:r>
              <a:rPr lang="en-US" dirty="0" smtClean="0"/>
              <a:t>07-08:</a:t>
            </a:r>
            <a:endParaRPr lang="en-US" dirty="0"/>
          </a:p>
        </p:txBody>
      </p:sp>
      <p:sp>
        <p:nvSpPr>
          <p:cNvPr id="3" name="Content Placeholder 2"/>
          <p:cNvSpPr>
            <a:spLocks noGrp="1"/>
          </p:cNvSpPr>
          <p:nvPr>
            <p:ph idx="1"/>
          </p:nvPr>
        </p:nvSpPr>
        <p:spPr>
          <a:xfrm>
            <a:off x="838200" y="1117416"/>
            <a:ext cx="10515600" cy="5059547"/>
          </a:xfrm>
        </p:spPr>
        <p:txBody>
          <a:bodyPr>
            <a:normAutofit/>
          </a:bodyPr>
          <a:lstStyle/>
          <a:p>
            <a:r>
              <a:rPr lang="en-US" dirty="0" smtClean="0"/>
              <a:t>Cert </a:t>
            </a:r>
            <a:r>
              <a:rPr lang="en-US" dirty="0" smtClean="0"/>
              <a:t>maintenance </a:t>
            </a:r>
            <a:r>
              <a:rPr lang="en-US" dirty="0" smtClean="0"/>
              <a:t>– more details:</a:t>
            </a:r>
            <a:endParaRPr lang="en-US" dirty="0" smtClean="0"/>
          </a:p>
          <a:p>
            <a:pPr lvl="1"/>
            <a:r>
              <a:rPr lang="en-US" dirty="0" smtClean="0"/>
              <a:t>EST </a:t>
            </a:r>
            <a:r>
              <a:rPr lang="en-US" dirty="0" smtClean="0"/>
              <a:t>server ACP address provisioned during domain cert provision/enrollment, but can also be learned via GRASP M_FLOOD announcement.</a:t>
            </a:r>
          </a:p>
          <a:p>
            <a:pPr lvl="1"/>
            <a:r>
              <a:rPr lang="en-US" dirty="0" smtClean="0"/>
              <a:t>M_FLOOD “closest by” EST server preferred, Fallback to provisioned/configured server (explaining with attack by compromised ACP member).</a:t>
            </a:r>
          </a:p>
          <a:p>
            <a:pPr lvl="1"/>
            <a:r>
              <a:rPr lang="en-US" dirty="0" smtClean="0"/>
              <a:t>MUST support domain certs with HTTPs CDPs with with ACP address for revocation</a:t>
            </a:r>
            <a:r>
              <a:rPr lang="en-US" dirty="0" smtClean="0"/>
              <a:t>. Just in case BRSKI is not used or short-lived cert option is not desired.</a:t>
            </a:r>
            <a:endParaRPr lang="en-US" dirty="0" smtClean="0"/>
          </a:p>
          <a:p>
            <a:pPr lvl="1"/>
            <a:r>
              <a:rPr lang="en-US" dirty="0" smtClean="0"/>
              <a:t>Renew </a:t>
            </a:r>
            <a:r>
              <a:rPr lang="en-US" dirty="0" smtClean="0"/>
              <a:t>after 50% lifetime expiry for reliable problem resolution.</a:t>
            </a:r>
          </a:p>
          <a:p>
            <a:pPr lvl="1"/>
            <a:r>
              <a:rPr lang="en-US" dirty="0" smtClean="0"/>
              <a:t>Not sure what more details on Cert parameter/</a:t>
            </a:r>
            <a:r>
              <a:rPr lang="en-US" dirty="0" err="1" smtClean="0"/>
              <a:t>mainentance</a:t>
            </a:r>
            <a:r>
              <a:rPr lang="en-US" dirty="0" smtClean="0"/>
              <a:t> are required to pass IESG SEC AD review</a:t>
            </a:r>
            <a:r>
              <a:rPr lang="is-IS" dirty="0" smtClean="0"/>
              <a:t>… will see.</a:t>
            </a:r>
            <a:endParaRPr lang="en-US" dirty="0" smtClean="0"/>
          </a:p>
          <a:p>
            <a:pPr lvl="1"/>
            <a:endParaRPr lang="en-US" dirty="0" smtClean="0"/>
          </a:p>
        </p:txBody>
      </p:sp>
      <p:sp>
        <p:nvSpPr>
          <p:cNvPr id="4" name="Slide Number Placeholder 3"/>
          <p:cNvSpPr>
            <a:spLocks noGrp="1"/>
          </p:cNvSpPr>
          <p:nvPr>
            <p:ph type="sldNum" sz="quarter" idx="4"/>
          </p:nvPr>
        </p:nvSpPr>
        <p:spPr/>
        <p:txBody>
          <a:bodyPr/>
          <a:lstStyle/>
          <a:p>
            <a:fld id="{B2BA852E-B0A3-450B-89A0-8B2DDB14F358}" type="slidenum">
              <a:rPr lang="en-GB" smtClean="0"/>
              <a:t>11</a:t>
            </a:fld>
            <a:endParaRPr lang="en-GB"/>
          </a:p>
        </p:txBody>
      </p:sp>
    </p:spTree>
    <p:extLst>
      <p:ext uri="{BB962C8B-B14F-4D97-AF65-F5344CB8AC3E}">
        <p14:creationId xmlns:p14="http://schemas.microsoft.com/office/powerpoint/2010/main" val="140866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3970"/>
            <a:ext cx="10515600" cy="828972"/>
          </a:xfrm>
        </p:spPr>
        <p:txBody>
          <a:bodyPr>
            <a:noAutofit/>
          </a:bodyPr>
          <a:lstStyle/>
          <a:p>
            <a:r>
              <a:rPr lang="en-US" sz="4800" dirty="0" smtClean="0"/>
              <a:t>07-08:</a:t>
            </a:r>
            <a:endParaRPr lang="en-US" sz="4800" dirty="0"/>
          </a:p>
        </p:txBody>
      </p:sp>
      <p:sp>
        <p:nvSpPr>
          <p:cNvPr id="3" name="Content Placeholder 2"/>
          <p:cNvSpPr>
            <a:spLocks noGrp="1"/>
          </p:cNvSpPr>
          <p:nvPr>
            <p:ph idx="1"/>
          </p:nvPr>
        </p:nvSpPr>
        <p:spPr>
          <a:xfrm>
            <a:off x="533751" y="1045178"/>
            <a:ext cx="10820049" cy="5562250"/>
          </a:xfrm>
        </p:spPr>
        <p:txBody>
          <a:bodyPr>
            <a:normAutofit fontScale="92500" lnSpcReduction="20000"/>
          </a:bodyPr>
          <a:lstStyle/>
          <a:p>
            <a:r>
              <a:rPr lang="en-US" sz="2400" dirty="0" smtClean="0"/>
              <a:t>Problems:</a:t>
            </a:r>
          </a:p>
          <a:p>
            <a:pPr lvl="1"/>
            <a:r>
              <a:rPr lang="en-US" dirty="0" smtClean="0"/>
              <a:t>Text about domains / subdomains was suggestive in a way that it was unclear how to build future extensions. </a:t>
            </a:r>
          </a:p>
          <a:p>
            <a:pPr lvl="1"/>
            <a:endParaRPr lang="en-US" dirty="0"/>
          </a:p>
          <a:p>
            <a:pPr lvl="1"/>
            <a:r>
              <a:rPr lang="en-US" dirty="0" smtClean="0"/>
              <a:t>Was impossible to have different ULA prefixes inside same domain. Would require Intent to be defined to use multiple ULA. Multiple ULA would be good for aggregation, but depending on Intent to be done may be risky.</a:t>
            </a:r>
          </a:p>
          <a:p>
            <a:pPr lvl="1"/>
            <a:endParaRPr lang="en-US" dirty="0" smtClean="0"/>
          </a:p>
          <a:p>
            <a:pPr lvl="1"/>
            <a:r>
              <a:rPr lang="de-DE" dirty="0"/>
              <a:t>0x-07 </a:t>
            </a:r>
            <a:r>
              <a:rPr lang="de-DE" dirty="0" err="1"/>
              <a:t>said</a:t>
            </a:r>
            <a:r>
              <a:rPr lang="de-DE" dirty="0"/>
              <a:t>: „just </a:t>
            </a:r>
            <a:r>
              <a:rPr lang="de-DE" dirty="0" err="1"/>
              <a:t>cross-sign</a:t>
            </a:r>
            <a:r>
              <a:rPr lang="de-DE" dirty="0"/>
              <a:t> </a:t>
            </a:r>
            <a:r>
              <a:rPr lang="de-DE" dirty="0" err="1"/>
              <a:t>certs</a:t>
            </a:r>
            <a:r>
              <a:rPr lang="de-DE" dirty="0"/>
              <a:t> </a:t>
            </a:r>
            <a:r>
              <a:rPr lang="de-DE" dirty="0" err="1"/>
              <a:t>from</a:t>
            </a:r>
            <a:r>
              <a:rPr lang="de-DE" dirty="0"/>
              <a:t> different </a:t>
            </a:r>
            <a:r>
              <a:rPr lang="de-DE" dirty="0" err="1"/>
              <a:t>domain</a:t>
            </a:r>
            <a:r>
              <a:rPr lang="de-DE" dirty="0"/>
              <a:t> so ACP </a:t>
            </a:r>
            <a:r>
              <a:rPr lang="de-DE" dirty="0" err="1"/>
              <a:t>can</a:t>
            </a:r>
            <a:r>
              <a:rPr lang="de-DE" dirty="0"/>
              <a:t> </a:t>
            </a:r>
            <a:r>
              <a:rPr lang="de-DE" dirty="0" err="1"/>
              <a:t>be</a:t>
            </a:r>
            <a:r>
              <a:rPr lang="de-DE" dirty="0"/>
              <a:t> </a:t>
            </a:r>
            <a:r>
              <a:rPr lang="de-DE" dirty="0" err="1"/>
              <a:t>built</a:t>
            </a:r>
            <a:r>
              <a:rPr lang="de-DE" dirty="0"/>
              <a:t> </a:t>
            </a:r>
            <a:r>
              <a:rPr lang="de-DE" dirty="0" err="1"/>
              <a:t>across</a:t>
            </a:r>
            <a:r>
              <a:rPr lang="de-DE" dirty="0"/>
              <a:t> </a:t>
            </a:r>
            <a:r>
              <a:rPr lang="de-DE" dirty="0" err="1"/>
              <a:t>domains</a:t>
            </a:r>
            <a:r>
              <a:rPr lang="de-DE" dirty="0"/>
              <a:t> – just </a:t>
            </a:r>
            <a:r>
              <a:rPr lang="de-DE" dirty="0" err="1"/>
              <a:t>cross-sign</a:t>
            </a:r>
            <a:r>
              <a:rPr lang="de-DE" dirty="0"/>
              <a:t> </a:t>
            </a:r>
            <a:r>
              <a:rPr lang="de-DE" dirty="0" err="1"/>
              <a:t>Certs</a:t>
            </a:r>
            <a:r>
              <a:rPr lang="de-DE" dirty="0" smtClean="0"/>
              <a:t>“</a:t>
            </a:r>
            <a:endParaRPr lang="de-DE" dirty="0"/>
          </a:p>
          <a:p>
            <a:pPr lvl="2"/>
            <a:r>
              <a:rPr lang="de-DE" sz="2400" dirty="0"/>
              <a:t>This </a:t>
            </a:r>
            <a:r>
              <a:rPr lang="de-DE" sz="2400" dirty="0" err="1"/>
              <a:t>would</a:t>
            </a:r>
            <a:r>
              <a:rPr lang="de-DE" sz="2400" dirty="0"/>
              <a:t> </a:t>
            </a:r>
            <a:r>
              <a:rPr lang="de-DE" sz="2400" dirty="0" smtClean="0"/>
              <a:t>NOT </a:t>
            </a:r>
            <a:r>
              <a:rPr lang="de-DE" sz="2400" dirty="0" err="1"/>
              <a:t>have</a:t>
            </a:r>
            <a:r>
              <a:rPr lang="de-DE" sz="2400" dirty="0"/>
              <a:t> </a:t>
            </a:r>
            <a:r>
              <a:rPr lang="de-DE" sz="2400" dirty="0" err="1"/>
              <a:t>worked</a:t>
            </a:r>
            <a:r>
              <a:rPr lang="de-DE" sz="2400" dirty="0"/>
              <a:t> in &lt;= 07 due </a:t>
            </a:r>
            <a:r>
              <a:rPr lang="de-DE" sz="2400" dirty="0" err="1"/>
              <a:t>to</a:t>
            </a:r>
            <a:r>
              <a:rPr lang="de-DE" sz="2400" dirty="0"/>
              <a:t> OU </a:t>
            </a:r>
            <a:r>
              <a:rPr lang="de-DE" sz="2400" dirty="0" err="1" smtClean="0"/>
              <a:t>checking</a:t>
            </a:r>
            <a:endParaRPr lang="de-DE" sz="2400" dirty="0" smtClean="0"/>
          </a:p>
          <a:p>
            <a:pPr lvl="2"/>
            <a:r>
              <a:rPr lang="de-DE" sz="2400" dirty="0" smtClean="0"/>
              <a:t>Also: </a:t>
            </a:r>
            <a:r>
              <a:rPr lang="de-DE" sz="2400" dirty="0" err="1" smtClean="0"/>
              <a:t>cross-sign</a:t>
            </a:r>
            <a:r>
              <a:rPr lang="de-DE" sz="2400" dirty="0" smtClean="0"/>
              <a:t> </a:t>
            </a:r>
            <a:r>
              <a:rPr lang="de-DE" sz="2400" dirty="0" err="1" smtClean="0"/>
              <a:t>certs</a:t>
            </a:r>
            <a:r>
              <a:rPr lang="de-DE" sz="2400" dirty="0" smtClean="0"/>
              <a:t> expensive </a:t>
            </a:r>
            <a:r>
              <a:rPr lang="de-DE" sz="2400" dirty="0" err="1" smtClean="0"/>
              <a:t>operation</a:t>
            </a:r>
            <a:endParaRPr lang="de-DE" sz="2400" dirty="0" smtClean="0"/>
          </a:p>
          <a:p>
            <a:pPr lvl="2"/>
            <a:endParaRPr lang="de-DE" sz="2400" dirty="0" smtClean="0"/>
          </a:p>
          <a:p>
            <a:pPr lvl="1"/>
            <a:r>
              <a:rPr lang="de-DE" dirty="0" smtClean="0"/>
              <a:t>OU </a:t>
            </a:r>
            <a:r>
              <a:rPr lang="de-DE" dirty="0" err="1" smtClean="0"/>
              <a:t>checking</a:t>
            </a:r>
            <a:r>
              <a:rPr lang="de-DE" dirty="0" smtClean="0"/>
              <a:t> </a:t>
            </a:r>
            <a:r>
              <a:rPr lang="de-DE" dirty="0" err="1" smtClean="0"/>
              <a:t>when</a:t>
            </a:r>
            <a:r>
              <a:rPr lang="de-DE" dirty="0" smtClean="0"/>
              <a:t> </a:t>
            </a:r>
            <a:r>
              <a:rPr lang="de-DE" dirty="0" err="1" smtClean="0"/>
              <a:t>building</a:t>
            </a:r>
            <a:r>
              <a:rPr lang="de-DE" dirty="0" smtClean="0"/>
              <a:t> ACP also </a:t>
            </a:r>
            <a:r>
              <a:rPr lang="de-DE" dirty="0" err="1" smtClean="0"/>
              <a:t>would</a:t>
            </a:r>
            <a:r>
              <a:rPr lang="de-DE" dirty="0" smtClean="0"/>
              <a:t> </a:t>
            </a:r>
            <a:r>
              <a:rPr lang="de-DE" dirty="0" err="1" smtClean="0"/>
              <a:t>make</a:t>
            </a:r>
            <a:r>
              <a:rPr lang="de-DE" dirty="0" smtClean="0"/>
              <a:t> </a:t>
            </a:r>
            <a:r>
              <a:rPr lang="de-DE" dirty="0" err="1" smtClean="0"/>
              <a:t>it</a:t>
            </a:r>
            <a:r>
              <a:rPr lang="de-DE" dirty="0" smtClean="0"/>
              <a:t> </a:t>
            </a:r>
            <a:r>
              <a:rPr lang="de-DE" dirty="0" err="1" smtClean="0"/>
              <a:t>more</a:t>
            </a:r>
            <a:r>
              <a:rPr lang="de-DE" dirty="0" smtClean="0"/>
              <a:t> </a:t>
            </a:r>
            <a:r>
              <a:rPr lang="de-DE" dirty="0" err="1" smtClean="0"/>
              <a:t>difficult</a:t>
            </a:r>
            <a:r>
              <a:rPr lang="de-DE" dirty="0" smtClean="0"/>
              <a:t> </a:t>
            </a:r>
            <a:r>
              <a:rPr lang="de-DE" dirty="0" err="1" smtClean="0"/>
              <a:t>to</a:t>
            </a:r>
            <a:r>
              <a:rPr lang="de-DE" dirty="0" smtClean="0"/>
              <a:t> </a:t>
            </a:r>
            <a:r>
              <a:rPr lang="de-DE" dirty="0" err="1" smtClean="0"/>
              <a:t>add</a:t>
            </a:r>
            <a:r>
              <a:rPr lang="de-DE" dirty="0" smtClean="0"/>
              <a:t> ACP </a:t>
            </a:r>
            <a:r>
              <a:rPr lang="de-DE" dirty="0" err="1" smtClean="0"/>
              <a:t>information</a:t>
            </a:r>
            <a:r>
              <a:rPr lang="de-DE" dirty="0" smtClean="0"/>
              <a:t> </a:t>
            </a:r>
            <a:r>
              <a:rPr lang="de-DE" dirty="0" err="1" smtClean="0"/>
              <a:t>to</a:t>
            </a:r>
            <a:r>
              <a:rPr lang="de-DE" dirty="0" smtClean="0"/>
              <a:t> just „</a:t>
            </a:r>
            <a:r>
              <a:rPr lang="de-DE" dirty="0" err="1" smtClean="0"/>
              <a:t>any</a:t>
            </a:r>
            <a:r>
              <a:rPr lang="de-DE" dirty="0" smtClean="0"/>
              <a:t>“ </a:t>
            </a:r>
            <a:r>
              <a:rPr lang="de-DE" dirty="0" err="1" smtClean="0"/>
              <a:t>certs</a:t>
            </a:r>
            <a:r>
              <a:rPr lang="de-DE" dirty="0" smtClean="0"/>
              <a:t> </a:t>
            </a:r>
            <a:r>
              <a:rPr lang="de-DE" dirty="0" err="1" smtClean="0"/>
              <a:t>that</a:t>
            </a:r>
            <a:r>
              <a:rPr lang="de-DE" dirty="0" smtClean="0"/>
              <a:t> </a:t>
            </a:r>
            <a:r>
              <a:rPr lang="de-DE" dirty="0" err="1" smtClean="0"/>
              <a:t>can</a:t>
            </a:r>
            <a:r>
              <a:rPr lang="de-DE" dirty="0" smtClean="0"/>
              <a:t> </a:t>
            </a:r>
            <a:r>
              <a:rPr lang="de-DE" dirty="0" err="1" smtClean="0"/>
              <a:t>be</a:t>
            </a:r>
            <a:r>
              <a:rPr lang="de-DE" dirty="0" smtClean="0"/>
              <a:t> </a:t>
            </a:r>
            <a:r>
              <a:rPr lang="de-DE" dirty="0" err="1" smtClean="0"/>
              <a:t>reused</a:t>
            </a:r>
            <a:r>
              <a:rPr lang="de-DE" dirty="0" smtClean="0"/>
              <a:t> in </a:t>
            </a:r>
            <a:r>
              <a:rPr lang="de-DE" dirty="0" err="1" smtClean="0"/>
              <a:t>other</a:t>
            </a:r>
            <a:r>
              <a:rPr lang="de-DE" dirty="0" smtClean="0"/>
              <a:t> </a:t>
            </a:r>
            <a:r>
              <a:rPr lang="de-DE" dirty="0" err="1" smtClean="0"/>
              <a:t>services</a:t>
            </a:r>
            <a:r>
              <a:rPr lang="de-DE" dirty="0" smtClean="0"/>
              <a:t> on </a:t>
            </a:r>
            <a:r>
              <a:rPr lang="de-DE" dirty="0" err="1" smtClean="0"/>
              <a:t>the</a:t>
            </a:r>
            <a:r>
              <a:rPr lang="de-DE" dirty="0" smtClean="0"/>
              <a:t> </a:t>
            </a:r>
            <a:r>
              <a:rPr lang="de-DE" dirty="0" err="1" smtClean="0"/>
              <a:t>devices</a:t>
            </a:r>
            <a:r>
              <a:rPr lang="de-DE" dirty="0" smtClean="0"/>
              <a:t>.</a:t>
            </a:r>
          </a:p>
          <a:p>
            <a:pPr lvl="1"/>
            <a:endParaRPr lang="de-DE" dirty="0"/>
          </a:p>
          <a:p>
            <a:pPr lvl="1"/>
            <a:r>
              <a:rPr lang="de-DE" dirty="0" err="1"/>
              <a:t>A</a:t>
            </a:r>
            <a:r>
              <a:rPr lang="de-DE" dirty="0" err="1" smtClean="0"/>
              <a:t>sks</a:t>
            </a:r>
            <a:r>
              <a:rPr lang="de-DE" dirty="0" smtClean="0"/>
              <a:t> </a:t>
            </a:r>
            <a:r>
              <a:rPr lang="de-DE" dirty="0" err="1" smtClean="0"/>
              <a:t>how</a:t>
            </a:r>
            <a:r>
              <a:rPr lang="de-DE" dirty="0" smtClean="0"/>
              <a:t> </a:t>
            </a:r>
            <a:r>
              <a:rPr lang="de-DE" dirty="0" err="1" smtClean="0"/>
              <a:t>we</a:t>
            </a:r>
            <a:r>
              <a:rPr lang="de-DE" dirty="0" smtClean="0"/>
              <a:t> </a:t>
            </a:r>
            <a:r>
              <a:rPr lang="de-DE" dirty="0" err="1" smtClean="0"/>
              <a:t>would</a:t>
            </a:r>
            <a:r>
              <a:rPr lang="de-DE" dirty="0" smtClean="0"/>
              <a:t> </a:t>
            </a:r>
            <a:r>
              <a:rPr lang="de-DE" dirty="0" err="1" smtClean="0"/>
              <a:t>be</a:t>
            </a:r>
            <a:r>
              <a:rPr lang="de-DE" dirty="0" smtClean="0"/>
              <a:t> </a:t>
            </a:r>
            <a:r>
              <a:rPr lang="de-DE" dirty="0" err="1" smtClean="0"/>
              <a:t>able</a:t>
            </a:r>
            <a:r>
              <a:rPr lang="de-DE" dirty="0" smtClean="0"/>
              <a:t> </a:t>
            </a:r>
            <a:r>
              <a:rPr lang="de-DE" dirty="0" err="1" smtClean="0"/>
              <a:t>to</a:t>
            </a:r>
            <a:r>
              <a:rPr lang="de-DE" dirty="0" smtClean="0"/>
              <a:t> </a:t>
            </a:r>
            <a:r>
              <a:rPr lang="de-DE" dirty="0" err="1" smtClean="0"/>
              <a:t>support</a:t>
            </a:r>
            <a:r>
              <a:rPr lang="de-DE" dirty="0" smtClean="0"/>
              <a:t> alternative </a:t>
            </a:r>
            <a:r>
              <a:rPr lang="de-DE" dirty="0" err="1" smtClean="0"/>
              <a:t>routing</a:t>
            </a:r>
            <a:r>
              <a:rPr lang="de-DE" dirty="0" smtClean="0"/>
              <a:t> </a:t>
            </a:r>
            <a:r>
              <a:rPr lang="de-DE" dirty="0" err="1" smtClean="0"/>
              <a:t>protocols</a:t>
            </a:r>
            <a:r>
              <a:rPr lang="de-DE" dirty="0" smtClean="0"/>
              <a:t>.</a:t>
            </a:r>
          </a:p>
          <a:p>
            <a:pPr lvl="1"/>
            <a:endParaRPr lang="de-DE" dirty="0"/>
          </a:p>
          <a:p>
            <a:pPr lvl="1"/>
            <a:r>
              <a:rPr lang="de-DE" dirty="0" smtClean="0"/>
              <a:t>Rfc822 </a:t>
            </a:r>
            <a:r>
              <a:rPr lang="de-DE" dirty="0" err="1" smtClean="0"/>
              <a:t>encoding</a:t>
            </a:r>
            <a:r>
              <a:rPr lang="de-DE" dirty="0" smtClean="0"/>
              <a:t> </a:t>
            </a:r>
            <a:r>
              <a:rPr lang="de-DE" dirty="0" err="1" smtClean="0"/>
              <a:t>had</a:t>
            </a:r>
            <a:r>
              <a:rPr lang="de-DE" dirty="0" smtClean="0"/>
              <a:t> </a:t>
            </a:r>
            <a:r>
              <a:rPr lang="de-DE" dirty="0" err="1" smtClean="0"/>
              <a:t>problems</a:t>
            </a:r>
            <a:r>
              <a:rPr lang="de-DE" dirty="0" smtClean="0"/>
              <a:t>.</a:t>
            </a:r>
            <a:endParaRPr lang="en-US" dirty="0" smtClean="0"/>
          </a:p>
          <a:p>
            <a:endParaRPr lang="en-US" dirty="0"/>
          </a:p>
        </p:txBody>
      </p:sp>
      <p:sp>
        <p:nvSpPr>
          <p:cNvPr id="4" name="Slide Number Placeholder 3"/>
          <p:cNvSpPr>
            <a:spLocks noGrp="1"/>
          </p:cNvSpPr>
          <p:nvPr>
            <p:ph type="sldNum" sz="quarter" idx="4"/>
          </p:nvPr>
        </p:nvSpPr>
        <p:spPr/>
        <p:txBody>
          <a:bodyPr/>
          <a:lstStyle/>
          <a:p>
            <a:fld id="{B2BA852E-B0A3-450B-89A0-8B2DDB14F358}" type="slidenum">
              <a:rPr lang="en-GB" smtClean="0"/>
              <a:t>12</a:t>
            </a:fld>
            <a:endParaRPr lang="en-GB"/>
          </a:p>
        </p:txBody>
      </p:sp>
    </p:spTree>
    <p:extLst>
      <p:ext uri="{BB962C8B-B14F-4D97-AF65-F5344CB8AC3E}">
        <p14:creationId xmlns:p14="http://schemas.microsoft.com/office/powerpoint/2010/main" val="1874907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3970"/>
            <a:ext cx="10515600" cy="828972"/>
          </a:xfrm>
        </p:spPr>
        <p:txBody>
          <a:bodyPr>
            <a:noAutofit/>
          </a:bodyPr>
          <a:lstStyle/>
          <a:p>
            <a:r>
              <a:rPr lang="en-US" sz="4800" dirty="0" smtClean="0"/>
              <a:t>07-08:</a:t>
            </a:r>
            <a:endParaRPr lang="en-US" sz="4800" dirty="0"/>
          </a:p>
        </p:txBody>
      </p:sp>
      <p:sp>
        <p:nvSpPr>
          <p:cNvPr id="3" name="Content Placeholder 2"/>
          <p:cNvSpPr>
            <a:spLocks noGrp="1"/>
          </p:cNvSpPr>
          <p:nvPr>
            <p:ph idx="1"/>
          </p:nvPr>
        </p:nvSpPr>
        <p:spPr>
          <a:xfrm>
            <a:off x="533751" y="756231"/>
            <a:ext cx="10820049" cy="5851197"/>
          </a:xfrm>
        </p:spPr>
        <p:txBody>
          <a:bodyPr>
            <a:noAutofit/>
          </a:bodyPr>
          <a:lstStyle/>
          <a:p>
            <a:r>
              <a:rPr lang="en-US" sz="2400" dirty="0" smtClean="0"/>
              <a:t>ACP information in cert ACP information field: </a:t>
            </a:r>
          </a:p>
          <a:p>
            <a:pPr marL="457200" lvl="1" indent="0">
              <a:buNone/>
            </a:pPr>
            <a:endParaRPr lang="en-US" dirty="0" smtClean="0"/>
          </a:p>
          <a:p>
            <a:pPr marL="457200" lvl="1" indent="0">
              <a:buNone/>
            </a:pPr>
            <a:r>
              <a:rPr lang="en-US" dirty="0" err="1" smtClean="0"/>
              <a:t>anima.acp</a:t>
            </a:r>
            <a:r>
              <a:rPr lang="en-US" dirty="0" smtClean="0"/>
              <a:t>+&lt;</a:t>
            </a:r>
            <a:r>
              <a:rPr lang="en-US" dirty="0" err="1" smtClean="0"/>
              <a:t>acp</a:t>
            </a:r>
            <a:r>
              <a:rPr lang="en-US" dirty="0" smtClean="0"/>
              <a:t>-address&gt;</a:t>
            </a:r>
            <a:r>
              <a:rPr lang="en-US" dirty="0" smtClean="0">
                <a:solidFill>
                  <a:srgbClr val="FF0000"/>
                </a:solidFill>
              </a:rPr>
              <a:t> {+&lt;</a:t>
            </a:r>
            <a:r>
              <a:rPr lang="en-US" dirty="0" err="1" smtClean="0">
                <a:solidFill>
                  <a:srgbClr val="FF0000"/>
                </a:solidFill>
              </a:rPr>
              <a:t>rsub</a:t>
            </a:r>
            <a:r>
              <a:rPr lang="en-US" dirty="0" smtClean="0">
                <a:solidFill>
                  <a:srgbClr val="FF0000"/>
                </a:solidFill>
              </a:rPr>
              <a:t>&gt;</a:t>
            </a:r>
            <a:r>
              <a:rPr lang="en-US" dirty="0" smtClean="0"/>
              <a:t>{+&lt;extensions&gt;}</a:t>
            </a:r>
            <a:r>
              <a:rPr lang="en-US" dirty="0" smtClean="0">
                <a:solidFill>
                  <a:srgbClr val="FF0000"/>
                </a:solidFill>
              </a:rPr>
              <a:t>}</a:t>
            </a:r>
            <a:r>
              <a:rPr lang="en-US" dirty="0" smtClean="0"/>
              <a:t>@&lt;domain&gt;</a:t>
            </a:r>
          </a:p>
          <a:p>
            <a:pPr marL="457200" lvl="1" indent="0">
              <a:buNone/>
            </a:pPr>
            <a:r>
              <a:rPr lang="en-US" sz="2000" dirty="0" smtClean="0"/>
              <a:t>anima.acp+fda379A6f6ee00000200000064000001+area51.research@example.com</a:t>
            </a:r>
            <a:endParaRPr lang="en-US" sz="1400" dirty="0" smtClean="0"/>
          </a:p>
          <a:p>
            <a:pPr marL="457200" lvl="1" indent="0">
              <a:buNone/>
            </a:pPr>
            <a:endParaRPr lang="en-US" sz="1800" dirty="0" smtClean="0"/>
          </a:p>
          <a:p>
            <a:pPr marL="457200" lvl="1" indent="0">
              <a:buNone/>
            </a:pPr>
            <a:r>
              <a:rPr lang="en-US" sz="2000" dirty="0" smtClean="0"/>
              <a:t>Domain                                                            = </a:t>
            </a:r>
            <a:r>
              <a:rPr lang="en-US" dirty="0" err="1" smtClean="0"/>
              <a:t>example.com</a:t>
            </a:r>
            <a:endParaRPr lang="en-US" dirty="0" smtClean="0"/>
          </a:p>
          <a:p>
            <a:pPr marL="457200" lvl="1" indent="0">
              <a:buNone/>
            </a:pPr>
            <a:r>
              <a:rPr lang="en-US" sz="2000" dirty="0" smtClean="0"/>
              <a:t>Routing Subdomain = &lt;sub&gt;.&lt;domain&gt;    = </a:t>
            </a:r>
            <a:r>
              <a:rPr lang="en-US" dirty="0" smtClean="0"/>
              <a:t>area51.research.example.com</a:t>
            </a:r>
          </a:p>
          <a:p>
            <a:pPr marL="457200" lvl="1" indent="0">
              <a:buNone/>
            </a:pPr>
            <a:endParaRPr lang="en-US" dirty="0" smtClean="0"/>
          </a:p>
          <a:p>
            <a:r>
              <a:rPr lang="en-US" sz="2000" i="1" dirty="0" smtClean="0"/>
              <a:t>Not using </a:t>
            </a:r>
            <a:r>
              <a:rPr lang="de-DE" sz="2000" i="1" dirty="0" smtClean="0"/>
              <a:t>RFC5952 </a:t>
            </a:r>
            <a:r>
              <a:rPr lang="de-DE" sz="2000" i="1" dirty="0" err="1" smtClean="0"/>
              <a:t>for</a:t>
            </a:r>
            <a:r>
              <a:rPr lang="de-DE" sz="2000" i="1" dirty="0" smtClean="0"/>
              <a:t> </a:t>
            </a:r>
            <a:r>
              <a:rPr lang="de-DE" sz="2000" i="1" dirty="0" err="1" smtClean="0"/>
              <a:t>acp</a:t>
            </a:r>
            <a:r>
              <a:rPr lang="de-DE" sz="2000" i="1" dirty="0" smtClean="0"/>
              <a:t> </a:t>
            </a:r>
            <a:r>
              <a:rPr lang="de-DE" sz="2000" i="1" dirty="0" err="1" smtClean="0"/>
              <a:t>address</a:t>
            </a:r>
            <a:r>
              <a:rPr lang="de-DE" sz="2000" i="1" dirty="0" smtClean="0"/>
              <a:t>, „:“ </a:t>
            </a:r>
            <a:r>
              <a:rPr lang="de-DE" sz="2000" i="1" dirty="0" err="1" smtClean="0"/>
              <a:t>is</a:t>
            </a:r>
            <a:r>
              <a:rPr lang="de-DE" sz="2000" i="1" dirty="0" smtClean="0"/>
              <a:t> not </a:t>
            </a:r>
            <a:r>
              <a:rPr lang="de-DE" sz="2000" i="1" dirty="0" err="1" smtClean="0"/>
              <a:t>permitted</a:t>
            </a:r>
            <a:r>
              <a:rPr lang="de-DE" sz="2000" i="1" dirty="0" smtClean="0"/>
              <a:t> in simple </a:t>
            </a:r>
            <a:r>
              <a:rPr lang="de-DE" sz="2000" i="1" dirty="0" err="1" smtClean="0"/>
              <a:t>local</a:t>
            </a:r>
            <a:r>
              <a:rPr lang="de-DE" sz="2000" i="1" dirty="0" smtClean="0"/>
              <a:t>-parts.</a:t>
            </a:r>
            <a:endParaRPr lang="en-US" sz="2000" i="1" dirty="0" smtClean="0"/>
          </a:p>
          <a:p>
            <a:endParaRPr lang="en-US" sz="2400" dirty="0" smtClean="0"/>
          </a:p>
          <a:p>
            <a:r>
              <a:rPr lang="en-US" sz="2400" dirty="0" smtClean="0"/>
              <a:t>Domain part must be same for ACP to be built (no OU anymore!)</a:t>
            </a:r>
          </a:p>
          <a:p>
            <a:r>
              <a:rPr lang="en-US" sz="2400" dirty="0" smtClean="0"/>
              <a:t>Routing subdomain is used to create address:</a:t>
            </a:r>
          </a:p>
          <a:p>
            <a:pPr lvl="1"/>
            <a:r>
              <a:rPr lang="en-US" sz="2000" dirty="0" smtClean="0"/>
              <a:t>hash(routing subdomain) = /40 ULA prefix</a:t>
            </a:r>
          </a:p>
          <a:p>
            <a:pPr lvl="1"/>
            <a:r>
              <a:rPr lang="en-US" sz="2000" dirty="0" err="1"/>
              <a:t>r</a:t>
            </a:r>
            <a:r>
              <a:rPr lang="en-US" sz="2000" dirty="0" err="1" smtClean="0"/>
              <a:t>sub</a:t>
            </a:r>
            <a:r>
              <a:rPr lang="en-US" sz="2000" dirty="0" smtClean="0"/>
              <a:t> optional: normally routing subdomain == domain</a:t>
            </a:r>
          </a:p>
          <a:p>
            <a:pPr lvl="1"/>
            <a:r>
              <a:rPr lang="en-US" sz="2000" dirty="0" smtClean="0"/>
              <a:t>Only use multiple routing subdomains when you know what you want to do</a:t>
            </a:r>
          </a:p>
        </p:txBody>
      </p:sp>
      <p:sp>
        <p:nvSpPr>
          <p:cNvPr id="4" name="Slide Number Placeholder 3"/>
          <p:cNvSpPr>
            <a:spLocks noGrp="1"/>
          </p:cNvSpPr>
          <p:nvPr>
            <p:ph type="sldNum" sz="quarter" idx="4"/>
          </p:nvPr>
        </p:nvSpPr>
        <p:spPr/>
        <p:txBody>
          <a:bodyPr/>
          <a:lstStyle/>
          <a:p>
            <a:fld id="{B2BA852E-B0A3-450B-89A0-8B2DDB14F358}" type="slidenum">
              <a:rPr lang="en-GB" smtClean="0"/>
              <a:t>13</a:t>
            </a:fld>
            <a:endParaRPr lang="en-GB"/>
          </a:p>
        </p:txBody>
      </p:sp>
    </p:spTree>
    <p:extLst>
      <p:ext uri="{BB962C8B-B14F-4D97-AF65-F5344CB8AC3E}">
        <p14:creationId xmlns:p14="http://schemas.microsoft.com/office/powerpoint/2010/main" val="1436518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9064"/>
            <a:ext cx="10515600" cy="459404"/>
          </a:xfrm>
        </p:spPr>
        <p:txBody>
          <a:bodyPr>
            <a:noAutofit/>
          </a:bodyPr>
          <a:lstStyle/>
          <a:p>
            <a:r>
              <a:rPr lang="en-US" dirty="0" smtClean="0"/>
              <a:t>07-08:</a:t>
            </a:r>
            <a:endParaRPr lang="en-US" dirty="0"/>
          </a:p>
        </p:txBody>
      </p:sp>
      <p:sp>
        <p:nvSpPr>
          <p:cNvPr id="3" name="Content Placeholder 2"/>
          <p:cNvSpPr>
            <a:spLocks noGrp="1"/>
          </p:cNvSpPr>
          <p:nvPr>
            <p:ph idx="1"/>
          </p:nvPr>
        </p:nvSpPr>
        <p:spPr>
          <a:xfrm>
            <a:off x="533751" y="972942"/>
            <a:ext cx="10820049" cy="5383408"/>
          </a:xfrm>
        </p:spPr>
        <p:txBody>
          <a:bodyPr>
            <a:normAutofit/>
          </a:bodyPr>
          <a:lstStyle/>
          <a:p>
            <a:r>
              <a:rPr lang="en-US" dirty="0" smtClean="0"/>
              <a:t>Domain, subdomains, CA – clarified how they interact:</a:t>
            </a:r>
          </a:p>
          <a:p>
            <a:endParaRPr lang="en-US" dirty="0"/>
          </a:p>
          <a:p>
            <a:r>
              <a:rPr lang="en-US" dirty="0" smtClean="0"/>
              <a:t>Routing subdomain cheapest way of subdomains without additional intent.</a:t>
            </a:r>
          </a:p>
          <a:p>
            <a:r>
              <a:rPr lang="en-US" dirty="0" err="1" smtClean="0"/>
              <a:t>Eg</a:t>
            </a:r>
            <a:r>
              <a:rPr lang="en-US" dirty="0" smtClean="0"/>
              <a:t>: extend with </a:t>
            </a:r>
            <a:r>
              <a:rPr lang="en-US" dirty="0" smtClean="0"/>
              <a:t>GRASP negotiation. </a:t>
            </a:r>
          </a:p>
          <a:p>
            <a:pPr lvl="1"/>
            <a:r>
              <a:rPr lang="en-US" dirty="0" smtClean="0"/>
              <a:t>Could add different routing protocols to different subdomains.</a:t>
            </a:r>
          </a:p>
          <a:p>
            <a:pPr lvl="1"/>
            <a:r>
              <a:rPr lang="en-US" dirty="0" smtClean="0"/>
              <a:t>Or </a:t>
            </a:r>
            <a:r>
              <a:rPr lang="en-US" dirty="0" err="1" smtClean="0"/>
              <a:t>jst</a:t>
            </a:r>
            <a:r>
              <a:rPr lang="en-US" dirty="0" smtClean="0"/>
              <a:t> negotiate how to do aggregation across routing subdomains.</a:t>
            </a:r>
          </a:p>
          <a:p>
            <a:endParaRPr lang="en-US" dirty="0"/>
          </a:p>
          <a:p>
            <a:r>
              <a:rPr lang="en-US" dirty="0" smtClean="0"/>
              <a:t>Do not mutually cross-sign certs, but if different domains should form ACP in future, add </a:t>
            </a:r>
            <a:r>
              <a:rPr lang="en-US" dirty="0" err="1" smtClean="0"/>
              <a:t>othrer</a:t>
            </a:r>
            <a:r>
              <a:rPr lang="en-US" dirty="0" smtClean="0"/>
              <a:t> sides CA as additional trust anchors.</a:t>
            </a:r>
          </a:p>
        </p:txBody>
      </p:sp>
      <p:sp>
        <p:nvSpPr>
          <p:cNvPr id="4" name="Slide Number Placeholder 3"/>
          <p:cNvSpPr>
            <a:spLocks noGrp="1"/>
          </p:cNvSpPr>
          <p:nvPr>
            <p:ph type="sldNum" sz="quarter" idx="4"/>
          </p:nvPr>
        </p:nvSpPr>
        <p:spPr/>
        <p:txBody>
          <a:bodyPr/>
          <a:lstStyle/>
          <a:p>
            <a:fld id="{B2BA852E-B0A3-450B-89A0-8B2DDB14F358}" type="slidenum">
              <a:rPr lang="en-GB" smtClean="0"/>
              <a:t>14</a:t>
            </a:fld>
            <a:endParaRPr lang="en-GB"/>
          </a:p>
        </p:txBody>
      </p:sp>
    </p:spTree>
    <p:extLst>
      <p:ext uri="{BB962C8B-B14F-4D97-AF65-F5344CB8AC3E}">
        <p14:creationId xmlns:p14="http://schemas.microsoft.com/office/powerpoint/2010/main" val="175438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8335"/>
            <a:ext cx="10515600" cy="824528"/>
          </a:xfrm>
        </p:spPr>
        <p:txBody>
          <a:bodyPr/>
          <a:lstStyle/>
          <a:p>
            <a:r>
              <a:rPr lang="en-US" dirty="0" smtClean="0"/>
              <a:t>07-08:</a:t>
            </a:r>
            <a:endParaRPr lang="en-US" dirty="0"/>
          </a:p>
        </p:txBody>
      </p:sp>
      <p:sp>
        <p:nvSpPr>
          <p:cNvPr id="3" name="Content Placeholder 2"/>
          <p:cNvSpPr>
            <a:spLocks noGrp="1"/>
          </p:cNvSpPr>
          <p:nvPr>
            <p:ph idx="1"/>
          </p:nvPr>
        </p:nvSpPr>
        <p:spPr>
          <a:xfrm>
            <a:off x="838200" y="1117416"/>
            <a:ext cx="10515600" cy="5059547"/>
          </a:xfrm>
        </p:spPr>
        <p:txBody>
          <a:bodyPr>
            <a:normAutofit/>
          </a:bodyPr>
          <a:lstStyle/>
          <a:p>
            <a:r>
              <a:rPr lang="en-US" dirty="0" smtClean="0"/>
              <a:t>ACP neighbor discovery:</a:t>
            </a:r>
          </a:p>
          <a:p>
            <a:pPr lvl="1"/>
            <a:r>
              <a:rPr lang="en-US" dirty="0" smtClean="0"/>
              <a:t>Moved L2 discussion and CDP/LLDP/</a:t>
            </a:r>
            <a:r>
              <a:rPr lang="en-US" dirty="0" err="1" smtClean="0"/>
              <a:t>mDNS</a:t>
            </a:r>
            <a:r>
              <a:rPr lang="en-US" dirty="0" smtClean="0"/>
              <a:t> discussion out of the section (explain later in these slides) to keep the core part of the document </a:t>
            </a:r>
            <a:r>
              <a:rPr lang="en-US" dirty="0" err="1" smtClean="0"/>
              <a:t>focussed</a:t>
            </a:r>
            <a:r>
              <a:rPr lang="en-US" dirty="0" smtClean="0"/>
              <a:t> on describing only necessary text but not optional choices or decision making considerations.</a:t>
            </a:r>
          </a:p>
          <a:p>
            <a:pPr lvl="1"/>
            <a:endParaRPr lang="en-US" dirty="0"/>
          </a:p>
          <a:p>
            <a:pPr lvl="1"/>
            <a:r>
              <a:rPr lang="en-US" dirty="0" smtClean="0"/>
              <a:t>Added text about bringing up of interfaces to discover ACP neighbors.</a:t>
            </a:r>
          </a:p>
          <a:p>
            <a:pPr lvl="1"/>
            <a:r>
              <a:rPr lang="en-US" dirty="0" smtClean="0"/>
              <a:t>Added text to explain how ACP/BRSKI time-share DULL GRASP instance (unenrolled: BRSKI, enrolled: ACP).</a:t>
            </a:r>
            <a:endParaRPr lang="en-US" dirty="0"/>
          </a:p>
        </p:txBody>
      </p:sp>
      <p:sp>
        <p:nvSpPr>
          <p:cNvPr id="4" name="Slide Number Placeholder 3"/>
          <p:cNvSpPr>
            <a:spLocks noGrp="1"/>
          </p:cNvSpPr>
          <p:nvPr>
            <p:ph type="sldNum" sz="quarter" idx="4"/>
          </p:nvPr>
        </p:nvSpPr>
        <p:spPr/>
        <p:txBody>
          <a:bodyPr/>
          <a:lstStyle/>
          <a:p>
            <a:fld id="{B2BA852E-B0A3-450B-89A0-8B2DDB14F358}" type="slidenum">
              <a:rPr lang="en-GB" smtClean="0"/>
              <a:t>15</a:t>
            </a:fld>
            <a:endParaRPr lang="en-GB"/>
          </a:p>
        </p:txBody>
      </p:sp>
    </p:spTree>
    <p:extLst>
      <p:ext uri="{BB962C8B-B14F-4D97-AF65-F5344CB8AC3E}">
        <p14:creationId xmlns:p14="http://schemas.microsoft.com/office/powerpoint/2010/main" val="2060798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8335"/>
            <a:ext cx="10515600" cy="824528"/>
          </a:xfrm>
        </p:spPr>
        <p:txBody>
          <a:bodyPr/>
          <a:lstStyle/>
          <a:p>
            <a:r>
              <a:rPr lang="en-US" dirty="0" smtClean="0"/>
              <a:t>07-08:</a:t>
            </a:r>
            <a:endParaRPr lang="en-US" dirty="0"/>
          </a:p>
        </p:txBody>
      </p:sp>
      <p:sp>
        <p:nvSpPr>
          <p:cNvPr id="3" name="Content Placeholder 2"/>
          <p:cNvSpPr>
            <a:spLocks noGrp="1"/>
          </p:cNvSpPr>
          <p:nvPr>
            <p:ph idx="1"/>
          </p:nvPr>
        </p:nvSpPr>
        <p:spPr>
          <a:xfrm>
            <a:off x="838200" y="1117416"/>
            <a:ext cx="10515600" cy="5059547"/>
          </a:xfrm>
        </p:spPr>
        <p:txBody>
          <a:bodyPr>
            <a:normAutofit/>
          </a:bodyPr>
          <a:lstStyle/>
          <a:p>
            <a:r>
              <a:rPr lang="en-US" dirty="0" smtClean="0"/>
              <a:t>Added Michael R’s proposed addressing scheme with 256 virtual addresses (V8 addressing) as equal option to Zone addressing.</a:t>
            </a:r>
          </a:p>
          <a:p>
            <a:r>
              <a:rPr lang="en-US" dirty="0" smtClean="0"/>
              <a:t>Reworked with Pascal </a:t>
            </a:r>
            <a:r>
              <a:rPr lang="en-US" dirty="0" err="1" smtClean="0"/>
              <a:t>Thubert</a:t>
            </a:r>
            <a:r>
              <a:rPr lang="en-US" dirty="0" smtClean="0"/>
              <a:t> RPL profile to match Michael Richardson template</a:t>
            </a:r>
          </a:p>
          <a:p>
            <a:pPr lvl="1"/>
            <a:r>
              <a:rPr lang="en-US" dirty="0" smtClean="0"/>
              <a:t>Michael: Get that draft out, we can not build an </a:t>
            </a:r>
            <a:r>
              <a:rPr lang="en-US" dirty="0" err="1" smtClean="0"/>
              <a:t>xref</a:t>
            </a:r>
            <a:r>
              <a:rPr lang="en-US" dirty="0" smtClean="0"/>
              <a:t> to an expired draft ?!</a:t>
            </a:r>
          </a:p>
          <a:p>
            <a:pPr lvl="1"/>
            <a:endParaRPr lang="en-US" dirty="0"/>
          </a:p>
          <a:p>
            <a:r>
              <a:rPr lang="en-US" dirty="0" smtClean="0"/>
              <a:t>Explained RPL single instance pro/cons</a:t>
            </a:r>
          </a:p>
          <a:p>
            <a:pPr lvl="1"/>
            <a:r>
              <a:rPr lang="en-US" dirty="0" smtClean="0"/>
              <a:t>Pro: No </a:t>
            </a:r>
            <a:r>
              <a:rPr lang="en-US" dirty="0" err="1" smtClean="0"/>
              <a:t>dataplance</a:t>
            </a:r>
            <a:r>
              <a:rPr lang="en-US" dirty="0" smtClean="0"/>
              <a:t> artefacts</a:t>
            </a:r>
          </a:p>
          <a:p>
            <a:pPr lvl="1"/>
            <a:r>
              <a:rPr lang="en-US" dirty="0" smtClean="0"/>
              <a:t>Cons: No shortest paths to multiple NOCs</a:t>
            </a:r>
          </a:p>
          <a:p>
            <a:pPr lvl="1"/>
            <a:r>
              <a:rPr lang="en-US" dirty="0" smtClean="0"/>
              <a:t>Can expand RPL profile through later work</a:t>
            </a:r>
            <a:endParaRPr lang="en-US" dirty="0" smtClean="0"/>
          </a:p>
        </p:txBody>
      </p:sp>
      <p:sp>
        <p:nvSpPr>
          <p:cNvPr id="4" name="Slide Number Placeholder 3"/>
          <p:cNvSpPr>
            <a:spLocks noGrp="1"/>
          </p:cNvSpPr>
          <p:nvPr>
            <p:ph type="sldNum" sz="quarter" idx="4"/>
          </p:nvPr>
        </p:nvSpPr>
        <p:spPr/>
        <p:txBody>
          <a:bodyPr/>
          <a:lstStyle/>
          <a:p>
            <a:fld id="{B2BA852E-B0A3-450B-89A0-8B2DDB14F358}" type="slidenum">
              <a:rPr lang="en-GB" smtClean="0"/>
              <a:t>16</a:t>
            </a:fld>
            <a:endParaRPr lang="en-GB"/>
          </a:p>
        </p:txBody>
      </p:sp>
    </p:spTree>
    <p:extLst>
      <p:ext uri="{BB962C8B-B14F-4D97-AF65-F5344CB8AC3E}">
        <p14:creationId xmlns:p14="http://schemas.microsoft.com/office/powerpoint/2010/main" val="687804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8335"/>
            <a:ext cx="10515600" cy="824528"/>
          </a:xfrm>
        </p:spPr>
        <p:txBody>
          <a:bodyPr/>
          <a:lstStyle/>
          <a:p>
            <a:r>
              <a:rPr lang="en-US" dirty="0" smtClean="0"/>
              <a:t>07-08:</a:t>
            </a:r>
            <a:endParaRPr lang="en-US" dirty="0"/>
          </a:p>
        </p:txBody>
      </p:sp>
      <p:sp>
        <p:nvSpPr>
          <p:cNvPr id="3" name="Content Placeholder 2"/>
          <p:cNvSpPr>
            <a:spLocks noGrp="1"/>
          </p:cNvSpPr>
          <p:nvPr>
            <p:ph idx="1"/>
          </p:nvPr>
        </p:nvSpPr>
        <p:spPr>
          <a:xfrm>
            <a:off x="838200" y="1117416"/>
            <a:ext cx="10515600" cy="5059547"/>
          </a:xfrm>
        </p:spPr>
        <p:txBody>
          <a:bodyPr>
            <a:normAutofit lnSpcReduction="10000"/>
          </a:bodyPr>
          <a:lstStyle/>
          <a:p>
            <a:r>
              <a:rPr lang="en-US" dirty="0" smtClean="0"/>
              <a:t>GRASP in the ACP:</a:t>
            </a:r>
          </a:p>
          <a:p>
            <a:pPr lvl="1"/>
            <a:r>
              <a:rPr lang="en-US" dirty="0" smtClean="0"/>
              <a:t>Defined GRASP in ACP as mandatory part of ACP services. Explained how this is primarily about service (objective) discovery across ACP as mandatory requirement for zero-touch self-</a:t>
            </a:r>
            <a:r>
              <a:rPr lang="en-US" dirty="0" err="1" smtClean="0"/>
              <a:t>organiation</a:t>
            </a:r>
            <a:r>
              <a:rPr lang="en-US" dirty="0" smtClean="0"/>
              <a:t> of ASA. Moved L2 discussion and CDP/LLDP/</a:t>
            </a:r>
            <a:r>
              <a:rPr lang="en-US" dirty="0" err="1" smtClean="0"/>
              <a:t>mDNS</a:t>
            </a:r>
            <a:r>
              <a:rPr lang="en-US" dirty="0" smtClean="0"/>
              <a:t> discussion out of the section (explain later in these slides) to keep the core part of the document </a:t>
            </a:r>
            <a:r>
              <a:rPr lang="en-US" dirty="0" err="1" smtClean="0"/>
              <a:t>focussed</a:t>
            </a:r>
            <a:r>
              <a:rPr lang="en-US" dirty="0" smtClean="0"/>
              <a:t> on describing only necessary text but not optional choices or decision making considerations.</a:t>
            </a:r>
          </a:p>
          <a:p>
            <a:pPr lvl="1"/>
            <a:r>
              <a:rPr lang="en-US" dirty="0" smtClean="0"/>
              <a:t>Defined ACP as “transport and security substrate” for GRASP</a:t>
            </a:r>
          </a:p>
          <a:p>
            <a:pPr lvl="2"/>
            <a:r>
              <a:rPr lang="en-US" dirty="0" smtClean="0"/>
              <a:t>Terminology introduced into GRASP spec during IESG review.</a:t>
            </a:r>
          </a:p>
          <a:p>
            <a:pPr lvl="2"/>
            <a:r>
              <a:rPr lang="en-US" dirty="0" smtClean="0"/>
              <a:t>Aka: ACP provides authenticated and encrypted communication environment within a trusted group.</a:t>
            </a:r>
          </a:p>
          <a:p>
            <a:pPr lvl="1"/>
            <a:r>
              <a:rPr lang="en-US" dirty="0" smtClean="0"/>
              <a:t>Mandate TLS 1.2 for GRASP unicast. Explained why:</a:t>
            </a:r>
          </a:p>
          <a:p>
            <a:pPr lvl="2"/>
            <a:r>
              <a:rPr lang="en-US" dirty="0" smtClean="0"/>
              <a:t>Attack vector of compromised ACP devices performing man-in-the-middle-attack</a:t>
            </a:r>
          </a:p>
          <a:p>
            <a:pPr lvl="2"/>
            <a:r>
              <a:rPr lang="en-US" dirty="0" smtClean="0"/>
              <a:t>Change from prior requirement to only use TCP (but ACP secure tunnels only protect from the outside).</a:t>
            </a:r>
            <a:endParaRPr lang="en-US" dirty="0"/>
          </a:p>
        </p:txBody>
      </p:sp>
      <p:sp>
        <p:nvSpPr>
          <p:cNvPr id="4" name="Slide Number Placeholder 3"/>
          <p:cNvSpPr>
            <a:spLocks noGrp="1"/>
          </p:cNvSpPr>
          <p:nvPr>
            <p:ph type="sldNum" sz="quarter" idx="4"/>
          </p:nvPr>
        </p:nvSpPr>
        <p:spPr/>
        <p:txBody>
          <a:bodyPr/>
          <a:lstStyle/>
          <a:p>
            <a:fld id="{B2BA852E-B0A3-450B-89A0-8B2DDB14F358}" type="slidenum">
              <a:rPr lang="en-GB" smtClean="0"/>
              <a:t>17</a:t>
            </a:fld>
            <a:endParaRPr lang="en-GB"/>
          </a:p>
        </p:txBody>
      </p:sp>
    </p:spTree>
    <p:extLst>
      <p:ext uri="{BB962C8B-B14F-4D97-AF65-F5344CB8AC3E}">
        <p14:creationId xmlns:p14="http://schemas.microsoft.com/office/powerpoint/2010/main" val="1554105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8335"/>
            <a:ext cx="10515600" cy="824528"/>
          </a:xfrm>
        </p:spPr>
        <p:txBody>
          <a:bodyPr/>
          <a:lstStyle/>
          <a:p>
            <a:r>
              <a:rPr lang="en-US" dirty="0" smtClean="0"/>
              <a:t>07-08:</a:t>
            </a:r>
            <a:endParaRPr lang="en-US" dirty="0"/>
          </a:p>
        </p:txBody>
      </p:sp>
      <p:sp>
        <p:nvSpPr>
          <p:cNvPr id="3" name="Content Placeholder 2"/>
          <p:cNvSpPr>
            <a:spLocks noGrp="1"/>
          </p:cNvSpPr>
          <p:nvPr>
            <p:ph idx="1"/>
          </p:nvPr>
        </p:nvSpPr>
        <p:spPr>
          <a:xfrm>
            <a:off x="838200" y="1117416"/>
            <a:ext cx="10515600" cy="5059547"/>
          </a:xfrm>
        </p:spPr>
        <p:txBody>
          <a:bodyPr>
            <a:normAutofit fontScale="92500" lnSpcReduction="10000"/>
          </a:bodyPr>
          <a:lstStyle/>
          <a:p>
            <a:r>
              <a:rPr lang="en-US" dirty="0" smtClean="0"/>
              <a:t>Discussion of L2 switched LANs and ACP support:</a:t>
            </a:r>
          </a:p>
          <a:p>
            <a:pPr lvl="1"/>
            <a:r>
              <a:rPr lang="en-US" dirty="0" smtClean="0"/>
              <a:t>00-07: up early in “precondition” section, threw in a lot of L2 stuff early in the document. Was only there to justify selection of DULL GRASP over </a:t>
            </a:r>
            <a:r>
              <a:rPr lang="en-US" dirty="0" err="1" smtClean="0"/>
              <a:t>mDNS</a:t>
            </a:r>
            <a:r>
              <a:rPr lang="en-US" dirty="0" smtClean="0"/>
              <a:t>. Derailing &amp; incomplete.</a:t>
            </a:r>
          </a:p>
          <a:p>
            <a:pPr lvl="1"/>
            <a:endParaRPr lang="en-US" dirty="0" smtClean="0"/>
          </a:p>
          <a:p>
            <a:pPr lvl="1"/>
            <a:r>
              <a:rPr lang="en-US" dirty="0" smtClean="0"/>
              <a:t>08: moved as “ACP on L2 switches/ports” directly before “Workarounds” (ACP connect, ACP tunnels). Expanded text:</a:t>
            </a:r>
          </a:p>
          <a:p>
            <a:pPr lvl="1"/>
            <a:endParaRPr lang="en-US" dirty="0" smtClean="0"/>
          </a:p>
          <a:p>
            <a:pPr lvl="1"/>
            <a:r>
              <a:rPr lang="en-US" dirty="0" smtClean="0"/>
              <a:t>Now instructive enough to allow and request (“SHOULD”) support for per-L2 ACP support on L2/L3 devices.</a:t>
            </a:r>
          </a:p>
          <a:p>
            <a:pPr lvl="2"/>
            <a:r>
              <a:rPr lang="en-US" dirty="0"/>
              <a:t>Why: large L2 LANs (</a:t>
            </a:r>
            <a:r>
              <a:rPr lang="en-US" dirty="0" err="1"/>
              <a:t>eg</a:t>
            </a:r>
            <a:r>
              <a:rPr lang="en-US" dirty="0"/>
              <a:t>: broadband aggregation, enterprise, IoT</a:t>
            </a:r>
            <a:r>
              <a:rPr lang="en-US" dirty="0" smtClean="0"/>
              <a:t>).</a:t>
            </a:r>
          </a:p>
          <a:p>
            <a:pPr lvl="1"/>
            <a:r>
              <a:rPr lang="en-US" dirty="0" smtClean="0"/>
              <a:t>Details explained </a:t>
            </a:r>
            <a:r>
              <a:rPr lang="en-US" dirty="0" err="1" smtClean="0"/>
              <a:t>eg</a:t>
            </a:r>
            <a:r>
              <a:rPr lang="en-US" dirty="0" smtClean="0"/>
              <a:t>:: how to do DULL GRASP per L2 port.</a:t>
            </a:r>
          </a:p>
          <a:p>
            <a:pPr lvl="1"/>
            <a:endParaRPr lang="en-US" dirty="0" smtClean="0"/>
          </a:p>
          <a:p>
            <a:pPr lvl="1"/>
            <a:r>
              <a:rPr lang="en-US" dirty="0" smtClean="0"/>
              <a:t>Comparison of DULL GRASP vs. </a:t>
            </a:r>
            <a:r>
              <a:rPr lang="en-US" dirty="0" err="1" smtClean="0"/>
              <a:t>mDNS</a:t>
            </a:r>
            <a:r>
              <a:rPr lang="en-US" dirty="0" smtClean="0"/>
              <a:t> even later in document, so the logical order is maintained.</a:t>
            </a:r>
          </a:p>
          <a:p>
            <a:pPr lvl="1"/>
            <a:endParaRPr lang="en-US" dirty="0"/>
          </a:p>
        </p:txBody>
      </p:sp>
      <p:sp>
        <p:nvSpPr>
          <p:cNvPr id="4" name="Slide Number Placeholder 3"/>
          <p:cNvSpPr>
            <a:spLocks noGrp="1"/>
          </p:cNvSpPr>
          <p:nvPr>
            <p:ph type="sldNum" sz="quarter" idx="4"/>
          </p:nvPr>
        </p:nvSpPr>
        <p:spPr/>
        <p:txBody>
          <a:bodyPr/>
          <a:lstStyle/>
          <a:p>
            <a:fld id="{B2BA852E-B0A3-450B-89A0-8B2DDB14F358}" type="slidenum">
              <a:rPr lang="en-GB" smtClean="0"/>
              <a:t>18</a:t>
            </a:fld>
            <a:endParaRPr lang="en-GB"/>
          </a:p>
        </p:txBody>
      </p:sp>
    </p:spTree>
    <p:extLst>
      <p:ext uri="{BB962C8B-B14F-4D97-AF65-F5344CB8AC3E}">
        <p14:creationId xmlns:p14="http://schemas.microsoft.com/office/powerpoint/2010/main" val="1845395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565"/>
            <a:ext cx="10515600" cy="964378"/>
          </a:xfrm>
        </p:spPr>
        <p:txBody>
          <a:bodyPr/>
          <a:lstStyle/>
          <a:p>
            <a:r>
              <a:rPr lang="en-US" dirty="0" smtClean="0"/>
              <a:t>07-08:</a:t>
            </a:r>
            <a:endParaRPr lang="en-US" dirty="0"/>
          </a:p>
        </p:txBody>
      </p:sp>
      <p:sp>
        <p:nvSpPr>
          <p:cNvPr id="3" name="Content Placeholder 2"/>
          <p:cNvSpPr>
            <a:spLocks noGrp="1"/>
          </p:cNvSpPr>
          <p:nvPr>
            <p:ph idx="1"/>
          </p:nvPr>
        </p:nvSpPr>
        <p:spPr>
          <a:xfrm>
            <a:off x="838200" y="1042222"/>
            <a:ext cx="10515600" cy="5348495"/>
          </a:xfrm>
        </p:spPr>
        <p:txBody>
          <a:bodyPr>
            <a:normAutofit fontScale="85000" lnSpcReduction="10000"/>
          </a:bodyPr>
          <a:lstStyle/>
          <a:p>
            <a:r>
              <a:rPr lang="en-US" dirty="0" smtClean="0"/>
              <a:t>Moved appendices before security/ANA considerations</a:t>
            </a:r>
          </a:p>
          <a:p>
            <a:pPr lvl="1"/>
            <a:r>
              <a:rPr lang="en-US" dirty="0" smtClean="0"/>
              <a:t>Section “Further Considerations (Informative)</a:t>
            </a:r>
          </a:p>
          <a:p>
            <a:pPr lvl="2"/>
            <a:r>
              <a:rPr lang="en-US" dirty="0" smtClean="0"/>
              <a:t>Reviewers raised concerns of appendices not being read.</a:t>
            </a:r>
          </a:p>
          <a:p>
            <a:r>
              <a:rPr lang="en-US" dirty="0" smtClean="0"/>
              <a:t>Consideration: “Domain Certificate provisioning / enrollment”</a:t>
            </a:r>
          </a:p>
          <a:p>
            <a:pPr lvl="1"/>
            <a:r>
              <a:rPr lang="en-US" dirty="0" smtClean="0"/>
              <a:t>As explained in before in this slide deck</a:t>
            </a:r>
          </a:p>
          <a:p>
            <a:r>
              <a:rPr lang="en-US" dirty="0" smtClean="0"/>
              <a:t>Consideration: Why ACP routing via RPL (unchanged)</a:t>
            </a:r>
          </a:p>
          <a:p>
            <a:r>
              <a:rPr lang="en-US" dirty="0" smtClean="0"/>
              <a:t>Consideration: ACP secure channel negotiation via GRASP/TLS</a:t>
            </a:r>
          </a:p>
          <a:p>
            <a:pPr lvl="1"/>
            <a:r>
              <a:rPr lang="en-US" dirty="0" smtClean="0"/>
              <a:t>Was normative in 07. Made information ”to be investigated option” in 08</a:t>
            </a:r>
          </a:p>
          <a:p>
            <a:pPr lvl="1"/>
            <a:r>
              <a:rPr lang="en-US" dirty="0" smtClean="0"/>
              <a:t>IKEv2 claims to be generic negotiation protocol (</a:t>
            </a:r>
            <a:r>
              <a:rPr lang="en-US" dirty="0" err="1" smtClean="0"/>
              <a:t>MichaelR</a:t>
            </a:r>
            <a:r>
              <a:rPr lang="en-US" dirty="0" smtClean="0"/>
              <a:t>), So why GRASP/TLS</a:t>
            </a:r>
          </a:p>
          <a:p>
            <a:pPr lvl="1"/>
            <a:r>
              <a:rPr lang="en-US" dirty="0" smtClean="0"/>
              <a:t>IMHO: unlikely successful / expedient in in defining IKEv2 negotiation extensions to include </a:t>
            </a:r>
            <a:r>
              <a:rPr lang="en-US" dirty="0" err="1" smtClean="0"/>
              <a:t>eg</a:t>
            </a:r>
            <a:r>
              <a:rPr lang="en-US" dirty="0" smtClean="0"/>
              <a:t>: selection of dTLS or 802.1ae or other secure channel protocols (see KARP experience).</a:t>
            </a:r>
          </a:p>
          <a:p>
            <a:pPr lvl="1"/>
            <a:r>
              <a:rPr lang="en-US" dirty="0" smtClean="0"/>
              <a:t>BUT: We can not keep GRASP/TLS text in normative section because it was just inspirational but not descriptive, </a:t>
            </a:r>
            <a:r>
              <a:rPr lang="en-US" dirty="0" err="1" smtClean="0"/>
              <a:t>eg</a:t>
            </a:r>
            <a:r>
              <a:rPr lang="en-US" dirty="0" smtClean="0"/>
              <a:t>: no spec of the actual </a:t>
            </a:r>
            <a:r>
              <a:rPr lang="en-US" dirty="0" err="1" smtClean="0"/>
              <a:t>negotiaion</a:t>
            </a:r>
            <a:r>
              <a:rPr lang="en-US" dirty="0" smtClean="0"/>
              <a:t> GRSP messages defined.</a:t>
            </a:r>
          </a:p>
          <a:p>
            <a:pPr lvl="2"/>
            <a:r>
              <a:rPr lang="en-US" dirty="0" smtClean="0"/>
              <a:t>Requires </a:t>
            </a:r>
            <a:r>
              <a:rPr lang="en-US" dirty="0" err="1" smtClean="0"/>
              <a:t>followup</a:t>
            </a:r>
            <a:r>
              <a:rPr lang="en-US" dirty="0" smtClean="0"/>
              <a:t> work. Requires more evidence of interest in that work.</a:t>
            </a:r>
          </a:p>
          <a:p>
            <a:pPr lvl="2"/>
            <a:r>
              <a:rPr lang="en-US" dirty="0" smtClean="0"/>
              <a:t>Considerations section now discusses also IKEv2 and states that a future proposed GRASP/TLS </a:t>
            </a:r>
            <a:r>
              <a:rPr lang="en-US" dirty="0" err="1" smtClean="0"/>
              <a:t>soluton</a:t>
            </a:r>
            <a:r>
              <a:rPr lang="en-US" dirty="0" smtClean="0"/>
              <a:t> would need to measure up to IKEv2. Example of performance (HW/SW) based selection given as key candidate requirement.</a:t>
            </a:r>
          </a:p>
        </p:txBody>
      </p:sp>
      <p:sp>
        <p:nvSpPr>
          <p:cNvPr id="4" name="Slide Number Placeholder 3"/>
          <p:cNvSpPr>
            <a:spLocks noGrp="1"/>
          </p:cNvSpPr>
          <p:nvPr>
            <p:ph type="sldNum" sz="quarter" idx="4"/>
          </p:nvPr>
        </p:nvSpPr>
        <p:spPr/>
        <p:txBody>
          <a:bodyPr/>
          <a:lstStyle/>
          <a:p>
            <a:fld id="{B2BA852E-B0A3-450B-89A0-8B2DDB14F358}" type="slidenum">
              <a:rPr lang="en-GB" smtClean="0"/>
              <a:t>19</a:t>
            </a:fld>
            <a:endParaRPr lang="en-GB"/>
          </a:p>
        </p:txBody>
      </p:sp>
    </p:spTree>
    <p:extLst>
      <p:ext uri="{BB962C8B-B14F-4D97-AF65-F5344CB8AC3E}">
        <p14:creationId xmlns:p14="http://schemas.microsoft.com/office/powerpoint/2010/main" val="952373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4527"/>
          </a:xfrm>
        </p:spPr>
        <p:txBody>
          <a:bodyPr/>
          <a:lstStyle/>
          <a:p>
            <a:r>
              <a:rPr lang="en-US" dirty="0" smtClean="0"/>
              <a:t>06-07:</a:t>
            </a:r>
            <a:endParaRPr lang="en-US" dirty="0"/>
          </a:p>
        </p:txBody>
      </p:sp>
      <p:sp>
        <p:nvSpPr>
          <p:cNvPr id="3" name="Content Placeholder 2"/>
          <p:cNvSpPr>
            <a:spLocks noGrp="1"/>
          </p:cNvSpPr>
          <p:nvPr>
            <p:ph idx="1"/>
          </p:nvPr>
        </p:nvSpPr>
        <p:spPr>
          <a:xfrm>
            <a:off x="838199" y="1261890"/>
            <a:ext cx="10097679" cy="4915073"/>
          </a:xfrm>
        </p:spPr>
        <p:txBody>
          <a:bodyPr>
            <a:normAutofit fontScale="92500" lnSpcReduction="20000"/>
          </a:bodyPr>
          <a:lstStyle/>
          <a:p>
            <a:r>
              <a:rPr lang="en-US" dirty="0" smtClean="0"/>
              <a:t>GRASP </a:t>
            </a:r>
            <a:r>
              <a:rPr lang="en-US" dirty="0" smtClean="0"/>
              <a:t>objective indicates set of channel protocols it </a:t>
            </a:r>
            <a:r>
              <a:rPr lang="en-US" dirty="0" smtClean="0"/>
              <a:t>support</a:t>
            </a:r>
          </a:p>
          <a:p>
            <a:pPr lvl="1"/>
            <a:r>
              <a:rPr lang="en-US" dirty="0" smtClean="0"/>
              <a:t>ACP peers can try only the protocols they mutually support</a:t>
            </a:r>
          </a:p>
          <a:p>
            <a:pPr lvl="1"/>
            <a:endParaRPr lang="en-US" dirty="0" smtClean="0"/>
          </a:p>
          <a:p>
            <a:r>
              <a:rPr lang="en-US" dirty="0" smtClean="0"/>
              <a:t>Expanded “ACP connect” section explaining how it works:</a:t>
            </a:r>
            <a:endParaRPr lang="en-US" sz="1800" dirty="0">
              <a:latin typeface="Courier" charset="0"/>
              <a:ea typeface="Courier" charset="0"/>
              <a:cs typeface="Courier" charset="0"/>
            </a:endParaRPr>
          </a:p>
          <a:p>
            <a:pPr marL="0" indent="0">
              <a:buNone/>
            </a:pPr>
            <a:r>
              <a:rPr lang="de-DE" sz="1900" dirty="0">
                <a:latin typeface="Courier" charset="0"/>
                <a:ea typeface="Courier" charset="0"/>
                <a:cs typeface="Courier" charset="0"/>
              </a:rPr>
              <a:t>                                   </a:t>
            </a:r>
            <a:r>
              <a:rPr lang="de-DE" sz="1900" dirty="0" err="1">
                <a:latin typeface="Courier" charset="0"/>
                <a:ea typeface="Courier" charset="0"/>
                <a:cs typeface="Courier" charset="0"/>
              </a:rPr>
              <a:t>data</a:t>
            </a:r>
            <a:r>
              <a:rPr lang="de-DE" sz="1900" dirty="0">
                <a:latin typeface="Courier" charset="0"/>
                <a:ea typeface="Courier" charset="0"/>
                <a:cs typeface="Courier" charset="0"/>
              </a:rPr>
              <a:t>-plane "native" (</a:t>
            </a:r>
            <a:r>
              <a:rPr lang="de-DE" sz="1900" dirty="0" err="1">
                <a:latin typeface="Courier" charset="0"/>
                <a:ea typeface="Courier" charset="0"/>
                <a:cs typeface="Courier" charset="0"/>
              </a:rPr>
              <a:t>no</a:t>
            </a:r>
            <a:r>
              <a:rPr lang="de-DE" sz="1900" dirty="0">
                <a:latin typeface="Courier" charset="0"/>
                <a:ea typeface="Courier" charset="0"/>
                <a:cs typeface="Courier" charset="0"/>
              </a:rPr>
              <a:t> ACP)</a:t>
            </a:r>
          </a:p>
          <a:p>
            <a:pPr marL="0" indent="0">
              <a:spcBef>
                <a:spcPts val="0"/>
              </a:spcBef>
              <a:buNone/>
            </a:pPr>
            <a:r>
              <a:rPr lang="de-DE" sz="1900" dirty="0">
                <a:latin typeface="Courier" charset="0"/>
                <a:ea typeface="Courier" charset="0"/>
                <a:cs typeface="Courier" charset="0"/>
              </a:rPr>
              <a:t>                                              .</a:t>
            </a:r>
          </a:p>
          <a:p>
            <a:pPr marL="0" indent="0">
              <a:spcBef>
                <a:spcPts val="0"/>
              </a:spcBef>
              <a:buNone/>
            </a:pPr>
            <a:r>
              <a:rPr lang="en-US" sz="1900" dirty="0">
                <a:latin typeface="Courier" charset="0"/>
                <a:ea typeface="Courier" charset="0"/>
                <a:cs typeface="Courier" charset="0"/>
              </a:rPr>
              <a:t>  +-----------+           +-----------+       .         </a:t>
            </a:r>
            <a:r>
              <a:rPr lang="en-US" sz="1900" dirty="0" smtClean="0">
                <a:latin typeface="Courier" charset="0"/>
                <a:ea typeface="Courier" charset="0"/>
                <a:cs typeface="Courier" charset="0"/>
              </a:rPr>
              <a:t>+-------------+</a:t>
            </a:r>
          </a:p>
          <a:p>
            <a:pPr marL="0" indent="0">
              <a:spcBef>
                <a:spcPts val="0"/>
              </a:spcBef>
              <a:buNone/>
            </a:pPr>
            <a:r>
              <a:rPr lang="de-DE" sz="1900" dirty="0" smtClean="0">
                <a:latin typeface="Courier" charset="0"/>
                <a:ea typeface="Courier" charset="0"/>
                <a:cs typeface="Courier" charset="0"/>
              </a:rPr>
              <a:t>  </a:t>
            </a:r>
            <a:r>
              <a:rPr lang="de-DE" sz="1900" dirty="0">
                <a:latin typeface="Courier" charset="0"/>
                <a:ea typeface="Courier" charset="0"/>
                <a:cs typeface="Courier" charset="0"/>
              </a:rPr>
              <a:t>|           |           | Autonomic |       v         |             |+</a:t>
            </a:r>
          </a:p>
          <a:p>
            <a:pPr marL="0" indent="0">
              <a:spcBef>
                <a:spcPts val="0"/>
              </a:spcBef>
              <a:buNone/>
            </a:pPr>
            <a:r>
              <a:rPr lang="en-US" sz="1900" dirty="0">
                <a:latin typeface="Courier" charset="0"/>
                <a:ea typeface="Courier" charset="0"/>
                <a:cs typeface="Courier" charset="0"/>
              </a:rPr>
              <a:t>  |           |           | Device    |-----------------|             |+</a:t>
            </a:r>
          </a:p>
          <a:p>
            <a:pPr marL="0" indent="0">
              <a:spcBef>
                <a:spcPts val="0"/>
              </a:spcBef>
              <a:buNone/>
            </a:pPr>
            <a:r>
              <a:rPr lang="en-US" sz="1900" dirty="0">
                <a:latin typeface="Courier" charset="0"/>
                <a:ea typeface="Courier" charset="0"/>
                <a:cs typeface="Courier" charset="0"/>
              </a:rPr>
              <a:t>  | Autonomic |-----------|"ACP edge  |                 | NOC Device  ||</a:t>
            </a:r>
          </a:p>
          <a:p>
            <a:pPr marL="0" indent="0">
              <a:spcBef>
                <a:spcPts val="0"/>
              </a:spcBef>
              <a:buNone/>
            </a:pPr>
            <a:r>
              <a:rPr lang="en-US" sz="1900" dirty="0">
                <a:latin typeface="Courier" charset="0"/>
                <a:ea typeface="Courier" charset="0"/>
                <a:cs typeface="Courier" charset="0"/>
              </a:rPr>
              <a:t>  | Device    |    ^      | device"   O-----------------| "NMS hosts" ||</a:t>
            </a:r>
          </a:p>
          <a:p>
            <a:pPr marL="0" indent="0">
              <a:spcBef>
                <a:spcPts val="0"/>
              </a:spcBef>
              <a:buNone/>
            </a:pPr>
            <a:r>
              <a:rPr lang="de-DE" sz="1900" dirty="0">
                <a:latin typeface="Courier" charset="0"/>
                <a:ea typeface="Courier" charset="0"/>
                <a:cs typeface="Courier" charset="0"/>
              </a:rPr>
              <a:t>  |           |    .      |           | .          ^    |             ||</a:t>
            </a:r>
          </a:p>
          <a:p>
            <a:pPr marL="0" indent="0">
              <a:spcBef>
                <a:spcPts val="0"/>
              </a:spcBef>
              <a:buNone/>
            </a:pPr>
            <a:r>
              <a:rPr lang="en-US" sz="1900" dirty="0">
                <a:latin typeface="Courier" charset="0"/>
                <a:ea typeface="Courier" charset="0"/>
                <a:cs typeface="Courier" charset="0"/>
              </a:rPr>
              <a:t>  +-----------+    .      +-----------+  .         .    +-------------+|</a:t>
            </a:r>
          </a:p>
          <a:p>
            <a:pPr marL="0" indent="0">
              <a:spcBef>
                <a:spcPts val="0"/>
              </a:spcBef>
              <a:buNone/>
            </a:pPr>
            <a:r>
              <a:rPr lang="en-US" sz="1900" dirty="0">
                <a:latin typeface="Courier" charset="0"/>
                <a:ea typeface="Courier" charset="0"/>
                <a:cs typeface="Courier" charset="0"/>
              </a:rPr>
              <a:t>                   .                     .         .     +-------------+</a:t>
            </a:r>
          </a:p>
          <a:p>
            <a:pPr marL="0" indent="0">
              <a:spcBef>
                <a:spcPts val="0"/>
              </a:spcBef>
              <a:buNone/>
            </a:pPr>
            <a:r>
              <a:rPr lang="de-DE" sz="1900" dirty="0">
                <a:latin typeface="Courier" charset="0"/>
                <a:ea typeface="Courier" charset="0"/>
                <a:cs typeface="Courier" charset="0"/>
              </a:rPr>
              <a:t>            </a:t>
            </a:r>
            <a:r>
              <a:rPr lang="de-DE" sz="1900" dirty="0" err="1">
                <a:latin typeface="Courier" charset="0"/>
                <a:ea typeface="Courier" charset="0"/>
                <a:cs typeface="Courier" charset="0"/>
              </a:rPr>
              <a:t>data</a:t>
            </a:r>
            <a:r>
              <a:rPr lang="de-DE" sz="1900" dirty="0">
                <a:latin typeface="Courier" charset="0"/>
                <a:ea typeface="Courier" charset="0"/>
                <a:cs typeface="Courier" charset="0"/>
              </a:rPr>
              <a:t>-plane "native"          .    ACP "native" (</a:t>
            </a:r>
            <a:r>
              <a:rPr lang="de-DE" sz="1900" dirty="0" err="1">
                <a:latin typeface="Courier" charset="0"/>
                <a:ea typeface="Courier" charset="0"/>
                <a:cs typeface="Courier" charset="0"/>
              </a:rPr>
              <a:t>unencrypted</a:t>
            </a:r>
            <a:r>
              <a:rPr lang="de-DE" sz="1900" dirty="0">
                <a:latin typeface="Courier" charset="0"/>
                <a:ea typeface="Courier" charset="0"/>
                <a:cs typeface="Courier" charset="0"/>
              </a:rPr>
              <a:t>)</a:t>
            </a:r>
          </a:p>
          <a:p>
            <a:pPr marL="0" indent="0">
              <a:spcBef>
                <a:spcPts val="0"/>
              </a:spcBef>
              <a:buNone/>
            </a:pPr>
            <a:r>
              <a:rPr lang="en-US" sz="1900" dirty="0">
                <a:latin typeface="Courier" charset="0"/>
                <a:ea typeface="Courier" charset="0"/>
                <a:cs typeface="Courier" charset="0"/>
              </a:rPr>
              <a:t>            + ACP auto-negotiated        .</a:t>
            </a:r>
          </a:p>
          <a:p>
            <a:pPr marL="0" indent="0">
              <a:spcBef>
                <a:spcPts val="0"/>
              </a:spcBef>
              <a:buNone/>
            </a:pPr>
            <a:r>
              <a:rPr lang="en-US" sz="1900" dirty="0">
                <a:latin typeface="Courier" charset="0"/>
                <a:ea typeface="Courier" charset="0"/>
                <a:cs typeface="Courier" charset="0"/>
              </a:rPr>
              <a:t>              and encrypted         ACP connect interface</a:t>
            </a:r>
          </a:p>
          <a:p>
            <a:pPr marL="0" indent="0">
              <a:spcBef>
                <a:spcPts val="0"/>
              </a:spcBef>
              <a:buNone/>
            </a:pPr>
            <a:r>
              <a:rPr lang="ro-RO" sz="1900" dirty="0">
                <a:latin typeface="Courier" charset="0"/>
                <a:ea typeface="Courier" charset="0"/>
                <a:cs typeface="Courier" charset="0"/>
              </a:rPr>
              <a:t>                                        </a:t>
            </a:r>
            <a:r>
              <a:rPr lang="ro-RO" sz="1900" dirty="0" err="1">
                <a:latin typeface="Courier" charset="0"/>
                <a:ea typeface="Courier" charset="0"/>
                <a:cs typeface="Courier" charset="0"/>
              </a:rPr>
              <a:t>eg</a:t>
            </a:r>
            <a:r>
              <a:rPr lang="ro-RO" sz="1900" dirty="0">
                <a:latin typeface="Courier" charset="0"/>
                <a:ea typeface="Courier" charset="0"/>
                <a:cs typeface="Courier" charset="0"/>
              </a:rPr>
              <a:t>: "</a:t>
            </a:r>
            <a:r>
              <a:rPr lang="ro-RO" sz="1900" dirty="0" err="1">
                <a:latin typeface="Courier" charset="0"/>
                <a:ea typeface="Courier" charset="0"/>
                <a:cs typeface="Courier" charset="0"/>
              </a:rPr>
              <a:t>vrf</a:t>
            </a:r>
            <a:r>
              <a:rPr lang="ro-RO" sz="1900" dirty="0">
                <a:latin typeface="Courier" charset="0"/>
                <a:ea typeface="Courier" charset="0"/>
                <a:cs typeface="Courier" charset="0"/>
              </a:rPr>
              <a:t> ACP native" (</a:t>
            </a:r>
            <a:r>
              <a:rPr lang="ro-RO" sz="1900" dirty="0" err="1">
                <a:latin typeface="Courier" charset="0"/>
                <a:ea typeface="Courier" charset="0"/>
                <a:cs typeface="Courier" charset="0"/>
              </a:rPr>
              <a:t>config</a:t>
            </a:r>
            <a:r>
              <a:rPr lang="ro-RO" sz="1900" dirty="0">
                <a:latin typeface="Courier" charset="0"/>
                <a:ea typeface="Courier" charset="0"/>
                <a:cs typeface="Courier" charset="0"/>
              </a:rPr>
              <a:t>)</a:t>
            </a:r>
          </a:p>
          <a:p>
            <a:pPr marL="0" indent="0">
              <a:spcBef>
                <a:spcPts val="0"/>
              </a:spcBef>
              <a:buNone/>
            </a:pPr>
            <a:endParaRPr lang="ro-RO" sz="1900" dirty="0">
              <a:latin typeface="Courier" charset="0"/>
              <a:ea typeface="Courier" charset="0"/>
              <a:cs typeface="Courier" charset="0"/>
            </a:endParaRPr>
          </a:p>
          <a:p>
            <a:pPr marL="0" indent="0">
              <a:spcBef>
                <a:spcPts val="0"/>
              </a:spcBef>
              <a:buNone/>
            </a:pPr>
            <a:r>
              <a:rPr lang="de-DE" sz="1900" dirty="0">
                <a:latin typeface="Courier" charset="0"/>
                <a:ea typeface="Courier" charset="0"/>
                <a:cs typeface="Courier" charset="0"/>
              </a:rPr>
              <a:t>                           </a:t>
            </a:r>
            <a:r>
              <a:rPr lang="de-DE" sz="1900" dirty="0" err="1">
                <a:latin typeface="Courier" charset="0"/>
                <a:ea typeface="Courier" charset="0"/>
                <a:cs typeface="Courier" charset="0"/>
              </a:rPr>
              <a:t>Figure</a:t>
            </a:r>
            <a:r>
              <a:rPr lang="de-DE" sz="1900" dirty="0">
                <a:latin typeface="Courier" charset="0"/>
                <a:ea typeface="Courier" charset="0"/>
                <a:cs typeface="Courier" charset="0"/>
              </a:rPr>
              <a:t> 6: ACP </a:t>
            </a:r>
            <a:r>
              <a:rPr lang="de-DE" sz="1900" dirty="0" err="1">
                <a:latin typeface="Courier" charset="0"/>
                <a:ea typeface="Courier" charset="0"/>
                <a:cs typeface="Courier" charset="0"/>
              </a:rPr>
              <a:t>connect</a:t>
            </a:r>
            <a:endParaRPr lang="de-DE" sz="1900" dirty="0">
              <a:latin typeface="Courier" charset="0"/>
              <a:ea typeface="Courier" charset="0"/>
              <a:cs typeface="Courier" charset="0"/>
            </a:endParaRPr>
          </a:p>
          <a:p>
            <a:pPr marL="0" indent="0">
              <a:spcBef>
                <a:spcPts val="0"/>
              </a:spcBef>
              <a:buNone/>
            </a:pPr>
            <a:r>
              <a:rPr lang="de-DE" sz="1900" b="1" dirty="0" smtClean="0">
                <a:latin typeface="Courier" charset="0"/>
                <a:ea typeface="Courier" charset="0"/>
                <a:cs typeface="Courier" charset="0"/>
              </a:rPr>
              <a:t>                                  </a:t>
            </a:r>
            <a:r>
              <a:rPr lang="en-US" sz="1900" b="1" dirty="0" smtClean="0">
                <a:latin typeface="Courier" charset="0"/>
                <a:ea typeface="Courier" charset="0"/>
                <a:cs typeface="Courier" charset="0"/>
              </a:rPr>
              <a:t>  </a:t>
            </a:r>
            <a:endParaRPr lang="en-US" sz="1900" b="1" dirty="0">
              <a:latin typeface="Courier" charset="0"/>
              <a:ea typeface="Courier" charset="0"/>
              <a:cs typeface="Courier" charset="0"/>
            </a:endParaRPr>
          </a:p>
        </p:txBody>
      </p:sp>
      <p:sp>
        <p:nvSpPr>
          <p:cNvPr id="4" name="Slide Number Placeholder 3"/>
          <p:cNvSpPr>
            <a:spLocks noGrp="1"/>
          </p:cNvSpPr>
          <p:nvPr>
            <p:ph type="sldNum" sz="quarter" idx="4"/>
          </p:nvPr>
        </p:nvSpPr>
        <p:spPr/>
        <p:txBody>
          <a:bodyPr/>
          <a:lstStyle/>
          <a:p>
            <a:fld id="{B2BA852E-B0A3-450B-89A0-8B2DDB14F358}" type="slidenum">
              <a:rPr lang="en-GB" smtClean="0"/>
              <a:t>2</a:t>
            </a:fld>
            <a:endParaRPr lang="en-GB"/>
          </a:p>
        </p:txBody>
      </p:sp>
    </p:spTree>
    <p:extLst>
      <p:ext uri="{BB962C8B-B14F-4D97-AF65-F5344CB8AC3E}">
        <p14:creationId xmlns:p14="http://schemas.microsoft.com/office/powerpoint/2010/main" val="1624232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07-08:</a:t>
            </a:r>
            <a:endParaRPr lang="en-US" dirty="0"/>
          </a:p>
        </p:txBody>
      </p:sp>
      <p:sp>
        <p:nvSpPr>
          <p:cNvPr id="3" name="Content Placeholder 2"/>
          <p:cNvSpPr>
            <a:spLocks noGrp="1"/>
          </p:cNvSpPr>
          <p:nvPr>
            <p:ph idx="1"/>
          </p:nvPr>
        </p:nvSpPr>
        <p:spPr/>
        <p:txBody>
          <a:bodyPr/>
          <a:lstStyle/>
          <a:p>
            <a:r>
              <a:rPr lang="en-US" dirty="0" smtClean="0"/>
              <a:t>Separated references into normative/informative</a:t>
            </a:r>
          </a:p>
          <a:p>
            <a:pPr lvl="1"/>
            <a:r>
              <a:rPr lang="en-US" dirty="0" smtClean="0"/>
              <a:t>BRSKI is informative !</a:t>
            </a:r>
          </a:p>
        </p:txBody>
      </p:sp>
      <p:sp>
        <p:nvSpPr>
          <p:cNvPr id="4" name="Slide Number Placeholder 3"/>
          <p:cNvSpPr>
            <a:spLocks noGrp="1"/>
          </p:cNvSpPr>
          <p:nvPr>
            <p:ph type="sldNum" sz="quarter" idx="4"/>
          </p:nvPr>
        </p:nvSpPr>
        <p:spPr/>
        <p:txBody>
          <a:bodyPr/>
          <a:lstStyle/>
          <a:p>
            <a:fld id="{B2BA852E-B0A3-450B-89A0-8B2DDB14F358}" type="slidenum">
              <a:rPr lang="en-GB" smtClean="0"/>
              <a:t>20</a:t>
            </a:fld>
            <a:endParaRPr lang="en-GB"/>
          </a:p>
        </p:txBody>
      </p:sp>
    </p:spTree>
    <p:extLst>
      <p:ext uri="{BB962C8B-B14F-4D97-AF65-F5344CB8AC3E}">
        <p14:creationId xmlns:p14="http://schemas.microsoft.com/office/powerpoint/2010/main" val="1669832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07-08:</a:t>
            </a:r>
            <a:endParaRPr lang="en-US" dirty="0"/>
          </a:p>
        </p:txBody>
      </p:sp>
      <p:sp>
        <p:nvSpPr>
          <p:cNvPr id="3" name="Content Placeholder 2"/>
          <p:cNvSpPr>
            <a:spLocks noGrp="1"/>
          </p:cNvSpPr>
          <p:nvPr>
            <p:ph idx="1"/>
          </p:nvPr>
        </p:nvSpPr>
        <p:spPr/>
        <p:txBody>
          <a:bodyPr>
            <a:normAutofit lnSpcReduction="10000"/>
          </a:bodyPr>
          <a:lstStyle/>
          <a:p>
            <a:r>
              <a:rPr lang="en-US" dirty="0" smtClean="0"/>
              <a:t>Self-Protection properties:</a:t>
            </a:r>
          </a:p>
          <a:p>
            <a:pPr lvl="1"/>
            <a:r>
              <a:rPr lang="en-US" dirty="0" smtClean="0"/>
              <a:t>Added explanation that ACP security is meant to protect legacy non-secured management protocols as a STOPGAP.</a:t>
            </a:r>
          </a:p>
          <a:p>
            <a:pPr lvl="1"/>
            <a:r>
              <a:rPr lang="en-US" dirty="0" smtClean="0"/>
              <a:t>Added subsection for attacks from the inside</a:t>
            </a:r>
          </a:p>
          <a:p>
            <a:pPr lvl="1"/>
            <a:r>
              <a:rPr lang="en-US" dirty="0" smtClean="0"/>
              <a:t>Described that traffic inside ACP SHOULD use end-to-end encryption whenever feasible (and done by ANIMA defined/used protocols), that the domain certificate can used for this and that ACP is primarily about </a:t>
            </a:r>
            <a:r>
              <a:rPr lang="en-US" dirty="0" err="1" smtClean="0"/>
              <a:t>realiable</a:t>
            </a:r>
            <a:r>
              <a:rPr lang="en-US" dirty="0" smtClean="0"/>
              <a:t> connectivity.</a:t>
            </a:r>
          </a:p>
          <a:p>
            <a:pPr lvl="1"/>
            <a:r>
              <a:rPr lang="en-US" dirty="0" smtClean="0"/>
              <a:t>Added notion that devices with domain certificate need to be secure so they can not easily become </a:t>
            </a:r>
            <a:r>
              <a:rPr lang="en-US" dirty="0" err="1" smtClean="0"/>
              <a:t>comprimised</a:t>
            </a:r>
            <a:r>
              <a:rPr lang="en-US" dirty="0" smtClean="0"/>
              <a:t> insiders.</a:t>
            </a:r>
          </a:p>
          <a:p>
            <a:pPr lvl="1"/>
            <a:r>
              <a:rPr lang="en-US" dirty="0" smtClean="0"/>
              <a:t>Added notion that future extensions such as assigning roles to domain certificates could help to further mitigate the impact of attacks from the inside.</a:t>
            </a:r>
          </a:p>
        </p:txBody>
      </p:sp>
      <p:sp>
        <p:nvSpPr>
          <p:cNvPr id="4" name="Slide Number Placeholder 3"/>
          <p:cNvSpPr>
            <a:spLocks noGrp="1"/>
          </p:cNvSpPr>
          <p:nvPr>
            <p:ph type="sldNum" sz="quarter" idx="4"/>
          </p:nvPr>
        </p:nvSpPr>
        <p:spPr/>
        <p:txBody>
          <a:bodyPr/>
          <a:lstStyle/>
          <a:p>
            <a:fld id="{B2BA852E-B0A3-450B-89A0-8B2DDB14F358}" type="slidenum">
              <a:rPr lang="en-GB" smtClean="0"/>
              <a:t>21</a:t>
            </a:fld>
            <a:endParaRPr lang="en-GB"/>
          </a:p>
        </p:txBody>
      </p:sp>
    </p:spTree>
    <p:extLst>
      <p:ext uri="{BB962C8B-B14F-4D97-AF65-F5344CB8AC3E}">
        <p14:creationId xmlns:p14="http://schemas.microsoft.com/office/powerpoint/2010/main" val="1953398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Close what we can in Chicago</a:t>
            </a:r>
          </a:p>
          <a:p>
            <a:r>
              <a:rPr lang="en-US" dirty="0" smtClean="0"/>
              <a:t>Candidate last call version before next IETF.</a:t>
            </a:r>
            <a:endParaRPr lang="en-US" dirty="0"/>
          </a:p>
        </p:txBody>
      </p:sp>
      <p:sp>
        <p:nvSpPr>
          <p:cNvPr id="4" name="Slide Number Placeholder 3"/>
          <p:cNvSpPr>
            <a:spLocks noGrp="1"/>
          </p:cNvSpPr>
          <p:nvPr>
            <p:ph type="sldNum" sz="quarter" idx="4"/>
          </p:nvPr>
        </p:nvSpPr>
        <p:spPr/>
        <p:txBody>
          <a:bodyPr/>
          <a:lstStyle/>
          <a:p>
            <a:fld id="{B2BA852E-B0A3-450B-89A0-8B2DDB14F358}" type="slidenum">
              <a:rPr lang="en-GB" smtClean="0"/>
              <a:t>22</a:t>
            </a:fld>
            <a:endParaRPr lang="en-GB"/>
          </a:p>
        </p:txBody>
      </p:sp>
    </p:spTree>
    <p:extLst>
      <p:ext uri="{BB962C8B-B14F-4D97-AF65-F5344CB8AC3E}">
        <p14:creationId xmlns:p14="http://schemas.microsoft.com/office/powerpoint/2010/main" val="1739303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4528"/>
          </a:xfrm>
        </p:spPr>
        <p:txBody>
          <a:bodyPr/>
          <a:lstStyle/>
          <a:p>
            <a:r>
              <a:rPr lang="en-US" smtClean="0"/>
              <a:t>06-07:</a:t>
            </a:r>
            <a:endParaRPr lang="en-US"/>
          </a:p>
        </p:txBody>
      </p:sp>
      <p:sp>
        <p:nvSpPr>
          <p:cNvPr id="3" name="Content Placeholder 2"/>
          <p:cNvSpPr>
            <a:spLocks noGrp="1"/>
          </p:cNvSpPr>
          <p:nvPr>
            <p:ph idx="1"/>
          </p:nvPr>
        </p:nvSpPr>
        <p:spPr>
          <a:xfrm>
            <a:off x="838200" y="1189654"/>
            <a:ext cx="10515600" cy="4987309"/>
          </a:xfrm>
        </p:spPr>
        <p:txBody>
          <a:bodyPr/>
          <a:lstStyle/>
          <a:p>
            <a:r>
              <a:rPr lang="en-US" dirty="0" smtClean="0"/>
              <a:t>Moved GRASP via TLS negotiation of ACP channel into informative section at end (“future work”). Rewrote to relate to IKEv2</a:t>
            </a:r>
          </a:p>
          <a:p>
            <a:pPr lvl="1"/>
            <a:r>
              <a:rPr lang="en-US" dirty="0" smtClean="0"/>
              <a:t>Should propose via separate spec</a:t>
            </a:r>
          </a:p>
          <a:p>
            <a:pPr lvl="1"/>
            <a:r>
              <a:rPr lang="en-US" dirty="0" smtClean="0"/>
              <a:t>Need to specify actual GRASP </a:t>
            </a:r>
            <a:r>
              <a:rPr lang="en-US" dirty="0" err="1" smtClean="0"/>
              <a:t>negotation</a:t>
            </a:r>
            <a:r>
              <a:rPr lang="en-US" dirty="0" smtClean="0"/>
              <a:t> steps. Need to compare/be better than IKEv2 </a:t>
            </a:r>
            <a:r>
              <a:rPr lang="en-US" dirty="0" err="1" smtClean="0"/>
              <a:t>negotation</a:t>
            </a:r>
            <a:r>
              <a:rPr lang="en-US" dirty="0" smtClean="0"/>
              <a:t> to make sense.</a:t>
            </a:r>
          </a:p>
          <a:p>
            <a:pPr lvl="1"/>
            <a:r>
              <a:rPr lang="en-US" dirty="0" smtClean="0"/>
              <a:t>Still </a:t>
            </a:r>
            <a:r>
              <a:rPr lang="en-US" dirty="0" err="1" smtClean="0"/>
              <a:t>tink</a:t>
            </a:r>
            <a:r>
              <a:rPr lang="en-US" dirty="0" smtClean="0"/>
              <a:t> this is viable when trying to negotiate into currently non IKEv2 supported options like 802.1ae. Can not imagine that those alternatives could realistically be supported via extensions of IKEv2:</a:t>
            </a:r>
          </a:p>
          <a:p>
            <a:pPr lvl="2"/>
            <a:r>
              <a:rPr lang="en-US" dirty="0" smtClean="0"/>
              <a:t>Even if we get the standard extended, who would risk modifying a crucial crypto implementation (IKEv2) on core network devices for this</a:t>
            </a:r>
            <a:r>
              <a:rPr lang="is-IS" dirty="0" smtClean="0"/>
              <a:t>…</a:t>
            </a:r>
          </a:p>
          <a:p>
            <a:pPr lvl="1"/>
            <a:r>
              <a:rPr lang="is-IS" dirty="0" smtClean="0"/>
              <a:t>Removed IANA allocation requests corresponding to GRASP/TLS</a:t>
            </a:r>
          </a:p>
        </p:txBody>
      </p:sp>
      <p:sp>
        <p:nvSpPr>
          <p:cNvPr id="4" name="Slide Number Placeholder 3"/>
          <p:cNvSpPr>
            <a:spLocks noGrp="1"/>
          </p:cNvSpPr>
          <p:nvPr>
            <p:ph type="sldNum" sz="quarter" idx="4"/>
          </p:nvPr>
        </p:nvSpPr>
        <p:spPr/>
        <p:txBody>
          <a:bodyPr/>
          <a:lstStyle/>
          <a:p>
            <a:fld id="{B2BA852E-B0A3-450B-89A0-8B2DDB14F358}" type="slidenum">
              <a:rPr lang="en-GB" smtClean="0"/>
              <a:t>3</a:t>
            </a:fld>
            <a:endParaRPr lang="en-GB"/>
          </a:p>
        </p:txBody>
      </p:sp>
    </p:spTree>
    <p:extLst>
      <p:ext uri="{BB962C8B-B14F-4D97-AF65-F5344CB8AC3E}">
        <p14:creationId xmlns:p14="http://schemas.microsoft.com/office/powerpoint/2010/main" val="1163372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0054"/>
          </a:xfrm>
        </p:spPr>
        <p:txBody>
          <a:bodyPr>
            <a:normAutofit fontScale="90000"/>
          </a:bodyPr>
          <a:lstStyle/>
          <a:p>
            <a:r>
              <a:rPr lang="en-US" smtClean="0"/>
              <a:t>06-07:</a:t>
            </a:r>
            <a:endParaRPr lang="en-US"/>
          </a:p>
        </p:txBody>
      </p:sp>
      <p:sp>
        <p:nvSpPr>
          <p:cNvPr id="3" name="Content Placeholder 2"/>
          <p:cNvSpPr>
            <a:spLocks noGrp="1"/>
          </p:cNvSpPr>
          <p:nvPr>
            <p:ph idx="1"/>
          </p:nvPr>
        </p:nvSpPr>
        <p:spPr>
          <a:xfrm>
            <a:off x="838200" y="1045180"/>
            <a:ext cx="10515600" cy="5131783"/>
          </a:xfrm>
        </p:spPr>
        <p:txBody>
          <a:bodyPr/>
          <a:lstStyle/>
          <a:p>
            <a:r>
              <a:rPr lang="en-US" dirty="0" smtClean="0"/>
              <a:t>ACP information field: name for ACP stuff in cert.</a:t>
            </a:r>
          </a:p>
          <a:p>
            <a:r>
              <a:rPr lang="en-US" dirty="0" smtClean="0"/>
              <a:t>Rely on domain in ACP information field instead of OU to mutually authenticate certs.</a:t>
            </a:r>
          </a:p>
          <a:p>
            <a:pPr lvl="1"/>
            <a:r>
              <a:rPr lang="en-US" dirty="0" smtClean="0"/>
              <a:t>Make certs easier re-useable. Do not depend on fields other apps may want to use differently (we do not own OU field).</a:t>
            </a:r>
          </a:p>
          <a:p>
            <a:pPr lvl="1"/>
            <a:r>
              <a:rPr lang="en-US" dirty="0" smtClean="0"/>
              <a:t>Text also mandated that through extensions one would be able to </a:t>
            </a:r>
            <a:r>
              <a:rPr lang="en-US" dirty="0" err="1" smtClean="0"/>
              <a:t>auth</a:t>
            </a:r>
            <a:r>
              <a:rPr lang="en-US" dirty="0" smtClean="0"/>
              <a:t> certs from other domains -&gt; would never be able to predict what their OU are.</a:t>
            </a:r>
          </a:p>
          <a:p>
            <a:r>
              <a:rPr lang="en-US" dirty="0" smtClean="0"/>
              <a:t>Made ACP information field extensible (see slide for -08)</a:t>
            </a:r>
            <a:endParaRPr lang="en-US" dirty="0"/>
          </a:p>
        </p:txBody>
      </p:sp>
      <p:sp>
        <p:nvSpPr>
          <p:cNvPr id="4" name="Slide Number Placeholder 3"/>
          <p:cNvSpPr>
            <a:spLocks noGrp="1"/>
          </p:cNvSpPr>
          <p:nvPr>
            <p:ph type="sldNum" sz="quarter" idx="4"/>
          </p:nvPr>
        </p:nvSpPr>
        <p:spPr/>
        <p:txBody>
          <a:bodyPr/>
          <a:lstStyle/>
          <a:p>
            <a:fld id="{B2BA852E-B0A3-450B-89A0-8B2DDB14F358}" type="slidenum">
              <a:rPr lang="en-GB" smtClean="0"/>
              <a:t>4</a:t>
            </a:fld>
            <a:endParaRPr lang="en-GB"/>
          </a:p>
        </p:txBody>
      </p:sp>
    </p:spTree>
    <p:extLst>
      <p:ext uri="{BB962C8B-B14F-4D97-AF65-F5344CB8AC3E}">
        <p14:creationId xmlns:p14="http://schemas.microsoft.com/office/powerpoint/2010/main" val="428666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7817"/>
          </a:xfrm>
        </p:spPr>
        <p:txBody>
          <a:bodyPr>
            <a:normAutofit fontScale="90000"/>
          </a:bodyPr>
          <a:lstStyle/>
          <a:p>
            <a:r>
              <a:rPr lang="en-US" smtClean="0"/>
              <a:t>06-07:</a:t>
            </a:r>
            <a:endParaRPr lang="en-US"/>
          </a:p>
        </p:txBody>
      </p:sp>
      <p:sp>
        <p:nvSpPr>
          <p:cNvPr id="3" name="Content Placeholder 2"/>
          <p:cNvSpPr>
            <a:spLocks noGrp="1"/>
          </p:cNvSpPr>
          <p:nvPr>
            <p:ph idx="1"/>
          </p:nvPr>
        </p:nvSpPr>
        <p:spPr>
          <a:xfrm>
            <a:off x="838200" y="972942"/>
            <a:ext cx="10515600" cy="5204021"/>
          </a:xfrm>
        </p:spPr>
        <p:txBody>
          <a:bodyPr>
            <a:normAutofit fontScale="70000" lnSpcReduction="20000"/>
          </a:bodyPr>
          <a:lstStyle/>
          <a:p>
            <a:r>
              <a:rPr lang="en-US" dirty="0" smtClean="0"/>
              <a:t>ACP neighbor discovery via GRASP from </a:t>
            </a:r>
            <a:r>
              <a:rPr lang="en-US" dirty="0" err="1" smtClean="0"/>
              <a:t>ani</a:t>
            </a:r>
            <a:r>
              <a:rPr lang="en-US" dirty="0" smtClean="0"/>
              <a:t>-objectives draft</a:t>
            </a:r>
          </a:p>
          <a:p>
            <a:pPr lvl="1"/>
            <a:r>
              <a:rPr lang="en-US" sz="2600" dirty="0" err="1" smtClean="0"/>
              <a:t>Detailled</a:t>
            </a:r>
            <a:r>
              <a:rPr lang="en-US" sz="2600" dirty="0" smtClean="0"/>
              <a:t> test explanation of fields as well</a:t>
            </a:r>
          </a:p>
          <a:p>
            <a:pPr lvl="1"/>
            <a:r>
              <a:rPr lang="en-US" sz="2600" dirty="0" smtClean="0"/>
              <a:t>Included full message format to show locator as well (must be same as session-id).</a:t>
            </a:r>
            <a:endParaRPr lang="en-US" sz="2600" dirty="0"/>
          </a:p>
          <a:p>
            <a:pPr lvl="1"/>
            <a:endParaRPr lang="en-US" dirty="0" smtClean="0"/>
          </a:p>
          <a:p>
            <a:pPr marL="0" indent="0">
              <a:spcBef>
                <a:spcPts val="0"/>
              </a:spcBef>
              <a:buNone/>
            </a:pPr>
            <a:r>
              <a:rPr lang="en-US" dirty="0">
                <a:latin typeface="Courier" charset="0"/>
                <a:ea typeface="Courier" charset="0"/>
                <a:cs typeface="Courier" charset="0"/>
              </a:rPr>
              <a:t>[M_FLOOD, 12340815, h'fe80000000000000c0011001FEEF0000, 1</a:t>
            </a:r>
            <a:r>
              <a:rPr lang="en-US" dirty="0" smtClean="0">
                <a:latin typeface="Courier" charset="0"/>
                <a:ea typeface="Courier" charset="0"/>
                <a:cs typeface="Courier" charset="0"/>
              </a:rPr>
              <a:t>,</a:t>
            </a:r>
          </a:p>
          <a:p>
            <a:pPr marL="0" indent="0">
              <a:spcBef>
                <a:spcPts val="0"/>
              </a:spcBef>
              <a:buNone/>
            </a:pPr>
            <a:r>
              <a:rPr lang="de-DE" dirty="0" smtClean="0">
                <a:latin typeface="Courier" charset="0"/>
                <a:ea typeface="Courier" charset="0"/>
                <a:cs typeface="Courier" charset="0"/>
              </a:rPr>
              <a:t>              </a:t>
            </a:r>
            <a:r>
              <a:rPr lang="de-DE" dirty="0">
                <a:latin typeface="Courier" charset="0"/>
                <a:ea typeface="Courier" charset="0"/>
                <a:cs typeface="Courier" charset="0"/>
              </a:rPr>
              <a:t>["AN_ACP", SYNCH-FLAG, 1, </a:t>
            </a:r>
            <a:r>
              <a:rPr lang="de-DE" sz="4000" b="1" dirty="0">
                <a:solidFill>
                  <a:srgbClr val="FF0000"/>
                </a:solidFill>
                <a:latin typeface="Courier" charset="0"/>
                <a:ea typeface="Courier" charset="0"/>
                <a:cs typeface="Courier" charset="0"/>
              </a:rPr>
              <a:t>"IKEv2</a:t>
            </a:r>
            <a:r>
              <a:rPr lang="de-DE" dirty="0">
                <a:latin typeface="Courier" charset="0"/>
                <a:ea typeface="Courier" charset="0"/>
                <a:cs typeface="Courier" charset="0"/>
              </a:rPr>
              <a:t>"],</a:t>
            </a:r>
          </a:p>
          <a:p>
            <a:pPr marL="0" indent="0">
              <a:spcBef>
                <a:spcPts val="0"/>
              </a:spcBef>
              <a:buNone/>
            </a:pPr>
            <a:r>
              <a:rPr lang="en-US" dirty="0">
                <a:latin typeface="Courier" charset="0"/>
                <a:ea typeface="Courier" charset="0"/>
                <a:cs typeface="Courier" charset="0"/>
              </a:rPr>
              <a:t>              [O_IPv6_LOCATOR,</a:t>
            </a:r>
          </a:p>
          <a:p>
            <a:pPr marL="0" indent="0">
              <a:spcBef>
                <a:spcPts val="0"/>
              </a:spcBef>
              <a:buNone/>
            </a:pPr>
            <a:r>
              <a:rPr lang="de-DE" dirty="0">
                <a:latin typeface="Courier" charset="0"/>
                <a:ea typeface="Courier" charset="0"/>
                <a:cs typeface="Courier" charset="0"/>
              </a:rPr>
              <a:t>                   h'fe80000000000000c0011001FEEF0000, UDP, 15000]</a:t>
            </a:r>
          </a:p>
          <a:p>
            <a:pPr marL="0" indent="0">
              <a:spcBef>
                <a:spcPts val="0"/>
              </a:spcBef>
              <a:buNone/>
            </a:pPr>
            <a:r>
              <a:rPr lang="de-DE" dirty="0">
                <a:latin typeface="Courier" charset="0"/>
                <a:ea typeface="Courier" charset="0"/>
                <a:cs typeface="Courier" charset="0"/>
              </a:rPr>
              <a:t>          ]</a:t>
            </a:r>
          </a:p>
          <a:p>
            <a:pPr marL="0" indent="0">
              <a:spcBef>
                <a:spcPts val="0"/>
              </a:spcBef>
              <a:buNone/>
            </a:pPr>
            <a:endParaRPr lang="de-DE" dirty="0">
              <a:latin typeface="Courier" charset="0"/>
              <a:ea typeface="Courier" charset="0"/>
              <a:cs typeface="Courier" charset="0"/>
            </a:endParaRPr>
          </a:p>
          <a:p>
            <a:pPr marL="0" indent="0">
              <a:spcBef>
                <a:spcPts val="0"/>
              </a:spcBef>
              <a:buNone/>
            </a:pPr>
            <a:r>
              <a:rPr lang="de-DE" dirty="0">
                <a:latin typeface="Courier" charset="0"/>
                <a:ea typeface="Courier" charset="0"/>
                <a:cs typeface="Courier" charset="0"/>
              </a:rPr>
              <a:t>   The formal CDDL </a:t>
            </a:r>
            <a:r>
              <a:rPr lang="de-DE" dirty="0" err="1">
                <a:latin typeface="Courier" charset="0"/>
                <a:ea typeface="Courier" charset="0"/>
                <a:cs typeface="Courier" charset="0"/>
              </a:rPr>
              <a:t>definition</a:t>
            </a:r>
            <a:r>
              <a:rPr lang="de-DE" dirty="0">
                <a:latin typeface="Courier" charset="0"/>
                <a:ea typeface="Courier" charset="0"/>
                <a:cs typeface="Courier" charset="0"/>
              </a:rPr>
              <a:t> </a:t>
            </a:r>
            <a:r>
              <a:rPr lang="de-DE" dirty="0" err="1">
                <a:latin typeface="Courier" charset="0"/>
                <a:ea typeface="Courier" charset="0"/>
                <a:cs typeface="Courier" charset="0"/>
              </a:rPr>
              <a:t>is</a:t>
            </a:r>
            <a:r>
              <a:rPr lang="de-DE" dirty="0">
                <a:latin typeface="Courier" charset="0"/>
                <a:ea typeface="Courier" charset="0"/>
                <a:cs typeface="Courier" charset="0"/>
              </a:rPr>
              <a:t>:</a:t>
            </a:r>
          </a:p>
          <a:p>
            <a:pPr marL="0" indent="0">
              <a:spcBef>
                <a:spcPts val="0"/>
              </a:spcBef>
              <a:buNone/>
            </a:pPr>
            <a:endParaRPr lang="de-DE" dirty="0">
              <a:latin typeface="Courier" charset="0"/>
              <a:ea typeface="Courier" charset="0"/>
              <a:cs typeface="Courier" charset="0"/>
            </a:endParaRPr>
          </a:p>
          <a:p>
            <a:pPr marL="0" indent="0">
              <a:spcBef>
                <a:spcPts val="0"/>
              </a:spcBef>
              <a:buNone/>
            </a:pPr>
            <a:r>
              <a:rPr lang="de-DE" dirty="0">
                <a:latin typeface="Courier" charset="0"/>
                <a:ea typeface="Courier" charset="0"/>
                <a:cs typeface="Courier" charset="0"/>
              </a:rPr>
              <a:t>           </a:t>
            </a:r>
            <a:r>
              <a:rPr lang="de-DE" dirty="0" err="1">
                <a:latin typeface="Courier" charset="0"/>
                <a:ea typeface="Courier" charset="0"/>
                <a:cs typeface="Courier" charset="0"/>
              </a:rPr>
              <a:t>flood</a:t>
            </a:r>
            <a:r>
              <a:rPr lang="de-DE" dirty="0">
                <a:latin typeface="Courier" charset="0"/>
                <a:ea typeface="Courier" charset="0"/>
                <a:cs typeface="Courier" charset="0"/>
              </a:rPr>
              <a:t>-message = [M_FLOOD, </a:t>
            </a:r>
            <a:r>
              <a:rPr lang="de-DE" dirty="0" err="1">
                <a:latin typeface="Courier" charset="0"/>
                <a:ea typeface="Courier" charset="0"/>
                <a:cs typeface="Courier" charset="0"/>
              </a:rPr>
              <a:t>session-id</a:t>
            </a:r>
            <a:r>
              <a:rPr lang="de-DE" dirty="0">
                <a:latin typeface="Courier" charset="0"/>
                <a:ea typeface="Courier" charset="0"/>
                <a:cs typeface="Courier" charset="0"/>
              </a:rPr>
              <a:t>, </a:t>
            </a:r>
            <a:r>
              <a:rPr lang="de-DE" dirty="0" err="1">
                <a:latin typeface="Courier" charset="0"/>
                <a:ea typeface="Courier" charset="0"/>
                <a:cs typeface="Courier" charset="0"/>
              </a:rPr>
              <a:t>initiator</a:t>
            </a:r>
            <a:r>
              <a:rPr lang="de-DE" dirty="0">
                <a:latin typeface="Courier" charset="0"/>
                <a:ea typeface="Courier" charset="0"/>
                <a:cs typeface="Courier" charset="0"/>
              </a:rPr>
              <a:t>, </a:t>
            </a:r>
            <a:r>
              <a:rPr lang="de-DE" dirty="0" err="1">
                <a:latin typeface="Courier" charset="0"/>
                <a:ea typeface="Courier" charset="0"/>
                <a:cs typeface="Courier" charset="0"/>
              </a:rPr>
              <a:t>ttl</a:t>
            </a:r>
            <a:r>
              <a:rPr lang="de-DE" dirty="0">
                <a:latin typeface="Courier" charset="0"/>
                <a:ea typeface="Courier" charset="0"/>
                <a:cs typeface="Courier" charset="0"/>
              </a:rPr>
              <a:t>,</a:t>
            </a:r>
          </a:p>
          <a:p>
            <a:pPr marL="0" indent="0">
              <a:spcBef>
                <a:spcPts val="0"/>
              </a:spcBef>
              <a:buNone/>
            </a:pPr>
            <a:r>
              <a:rPr lang="en-US" dirty="0">
                <a:latin typeface="Courier" charset="0"/>
                <a:ea typeface="Courier" charset="0"/>
                <a:cs typeface="Courier" charset="0"/>
              </a:rPr>
              <a:t>                            +[objective, (locator-option / [])]]</a:t>
            </a:r>
          </a:p>
          <a:p>
            <a:pPr marL="0" indent="0">
              <a:spcBef>
                <a:spcPts val="0"/>
              </a:spcBef>
              <a:buNone/>
            </a:pPr>
            <a:endParaRPr lang="en-US" dirty="0">
              <a:latin typeface="Courier" charset="0"/>
              <a:ea typeface="Courier" charset="0"/>
              <a:cs typeface="Courier" charset="0"/>
            </a:endParaRPr>
          </a:p>
          <a:p>
            <a:pPr marL="0" indent="0">
              <a:spcBef>
                <a:spcPts val="0"/>
              </a:spcBef>
              <a:buNone/>
            </a:pPr>
            <a:r>
              <a:rPr lang="en-US" dirty="0">
                <a:latin typeface="Courier" charset="0"/>
                <a:ea typeface="Courier" charset="0"/>
                <a:cs typeface="Courier" charset="0"/>
              </a:rPr>
              <a:t>           objective = ["AN_ACP", objective-flags, loop-count,</a:t>
            </a:r>
          </a:p>
          <a:p>
            <a:pPr marL="0" indent="0">
              <a:spcBef>
                <a:spcPts val="0"/>
              </a:spcBef>
              <a:buNone/>
            </a:pPr>
            <a:r>
              <a:rPr lang="de-DE" dirty="0">
                <a:latin typeface="Courier" charset="0"/>
                <a:ea typeface="Courier" charset="0"/>
                <a:cs typeface="Courier" charset="0"/>
              </a:rPr>
              <a:t>                                                  </a:t>
            </a:r>
            <a:r>
              <a:rPr lang="de-DE" dirty="0" err="1">
                <a:latin typeface="Courier" charset="0"/>
                <a:ea typeface="Courier" charset="0"/>
                <a:cs typeface="Courier" charset="0"/>
              </a:rPr>
              <a:t>objective-value</a:t>
            </a:r>
            <a:r>
              <a:rPr lang="de-DE" dirty="0">
                <a:latin typeface="Courier" charset="0"/>
                <a:ea typeface="Courier" charset="0"/>
                <a:cs typeface="Courier" charset="0"/>
              </a:rPr>
              <a:t>]</a:t>
            </a:r>
          </a:p>
          <a:p>
            <a:pPr marL="0" indent="0">
              <a:spcBef>
                <a:spcPts val="0"/>
              </a:spcBef>
              <a:buNone/>
            </a:pPr>
            <a:endParaRPr lang="de-DE" dirty="0">
              <a:latin typeface="Courier" charset="0"/>
              <a:ea typeface="Courier" charset="0"/>
              <a:cs typeface="Courier" charset="0"/>
            </a:endParaRPr>
          </a:p>
          <a:p>
            <a:pPr marL="0" indent="0">
              <a:spcBef>
                <a:spcPts val="0"/>
              </a:spcBef>
              <a:buNone/>
            </a:pPr>
            <a:r>
              <a:rPr lang="de-DE" dirty="0">
                <a:latin typeface="Courier" charset="0"/>
                <a:ea typeface="Courier" charset="0"/>
                <a:cs typeface="Courier" charset="0"/>
              </a:rPr>
              <a:t>           </a:t>
            </a:r>
            <a:r>
              <a:rPr lang="de-DE" dirty="0" err="1">
                <a:latin typeface="Courier" charset="0"/>
                <a:ea typeface="Courier" charset="0"/>
                <a:cs typeface="Courier" charset="0"/>
              </a:rPr>
              <a:t>objective-flags</a:t>
            </a:r>
            <a:r>
              <a:rPr lang="de-DE" dirty="0">
                <a:latin typeface="Courier" charset="0"/>
                <a:ea typeface="Courier" charset="0"/>
                <a:cs typeface="Courier" charset="0"/>
              </a:rPr>
              <a:t> = ; </a:t>
            </a:r>
            <a:r>
              <a:rPr lang="de-DE" dirty="0" err="1">
                <a:latin typeface="Courier" charset="0"/>
                <a:ea typeface="Courier" charset="0"/>
                <a:cs typeface="Courier" charset="0"/>
              </a:rPr>
              <a:t>as</a:t>
            </a:r>
            <a:r>
              <a:rPr lang="de-DE" dirty="0">
                <a:latin typeface="Courier" charset="0"/>
                <a:ea typeface="Courier" charset="0"/>
                <a:cs typeface="Courier" charset="0"/>
              </a:rPr>
              <a:t> in </a:t>
            </a:r>
            <a:r>
              <a:rPr lang="de-DE" dirty="0" err="1">
                <a:latin typeface="Courier" charset="0"/>
                <a:ea typeface="Courier" charset="0"/>
                <a:cs typeface="Courier" charset="0"/>
              </a:rPr>
              <a:t>the</a:t>
            </a:r>
            <a:r>
              <a:rPr lang="de-DE" dirty="0">
                <a:latin typeface="Courier" charset="0"/>
                <a:ea typeface="Courier" charset="0"/>
                <a:cs typeface="Courier" charset="0"/>
              </a:rPr>
              <a:t> GRASP </a:t>
            </a:r>
            <a:r>
              <a:rPr lang="de-DE" dirty="0" err="1">
                <a:latin typeface="Courier" charset="0"/>
                <a:ea typeface="Courier" charset="0"/>
                <a:cs typeface="Courier" charset="0"/>
              </a:rPr>
              <a:t>specification</a:t>
            </a:r>
            <a:endParaRPr lang="de-DE" dirty="0">
              <a:latin typeface="Courier" charset="0"/>
              <a:ea typeface="Courier" charset="0"/>
              <a:cs typeface="Courier" charset="0"/>
            </a:endParaRPr>
          </a:p>
          <a:p>
            <a:pPr marL="0" indent="0">
              <a:spcBef>
                <a:spcPts val="0"/>
              </a:spcBef>
              <a:buNone/>
            </a:pPr>
            <a:r>
              <a:rPr lang="de-DE" dirty="0">
                <a:latin typeface="Courier" charset="0"/>
                <a:ea typeface="Courier" charset="0"/>
                <a:cs typeface="Courier" charset="0"/>
              </a:rPr>
              <a:t>           loop-count = 1    ; </a:t>
            </a:r>
            <a:r>
              <a:rPr lang="de-DE" dirty="0" err="1">
                <a:latin typeface="Courier" charset="0"/>
                <a:ea typeface="Courier" charset="0"/>
                <a:cs typeface="Courier" charset="0"/>
              </a:rPr>
              <a:t>limit</a:t>
            </a:r>
            <a:r>
              <a:rPr lang="de-DE" dirty="0">
                <a:latin typeface="Courier" charset="0"/>
                <a:ea typeface="Courier" charset="0"/>
                <a:cs typeface="Courier" charset="0"/>
              </a:rPr>
              <a:t> </a:t>
            </a:r>
            <a:r>
              <a:rPr lang="de-DE" dirty="0" err="1">
                <a:latin typeface="Courier" charset="0"/>
                <a:ea typeface="Courier" charset="0"/>
                <a:cs typeface="Courier" charset="0"/>
              </a:rPr>
              <a:t>to</a:t>
            </a:r>
            <a:r>
              <a:rPr lang="de-DE" dirty="0">
                <a:latin typeface="Courier" charset="0"/>
                <a:ea typeface="Courier" charset="0"/>
                <a:cs typeface="Courier" charset="0"/>
              </a:rPr>
              <a:t> link-</a:t>
            </a:r>
            <a:r>
              <a:rPr lang="de-DE" dirty="0" err="1">
                <a:latin typeface="Courier" charset="0"/>
                <a:ea typeface="Courier" charset="0"/>
                <a:cs typeface="Courier" charset="0"/>
              </a:rPr>
              <a:t>local</a:t>
            </a:r>
            <a:r>
              <a:rPr lang="de-DE" dirty="0">
                <a:latin typeface="Courier" charset="0"/>
                <a:ea typeface="Courier" charset="0"/>
                <a:cs typeface="Courier" charset="0"/>
              </a:rPr>
              <a:t> </a:t>
            </a:r>
            <a:r>
              <a:rPr lang="de-DE" dirty="0" err="1">
                <a:latin typeface="Courier" charset="0"/>
                <a:ea typeface="Courier" charset="0"/>
                <a:cs typeface="Courier" charset="0"/>
              </a:rPr>
              <a:t>operation</a:t>
            </a:r>
            <a:endParaRPr lang="de-DE" dirty="0">
              <a:latin typeface="Courier" charset="0"/>
              <a:ea typeface="Courier" charset="0"/>
              <a:cs typeface="Courier" charset="0"/>
            </a:endParaRPr>
          </a:p>
          <a:p>
            <a:pPr marL="0" indent="0">
              <a:spcBef>
                <a:spcPts val="0"/>
              </a:spcBef>
              <a:buNone/>
            </a:pPr>
            <a:r>
              <a:rPr lang="de-DE" dirty="0">
                <a:latin typeface="Courier" charset="0"/>
                <a:ea typeface="Courier" charset="0"/>
                <a:cs typeface="Courier" charset="0"/>
              </a:rPr>
              <a:t>           </a:t>
            </a:r>
            <a:r>
              <a:rPr lang="de-DE" dirty="0" err="1">
                <a:latin typeface="Courier" charset="0"/>
                <a:ea typeface="Courier" charset="0"/>
                <a:cs typeface="Courier" charset="0"/>
              </a:rPr>
              <a:t>objective-value</a:t>
            </a:r>
            <a:r>
              <a:rPr lang="de-DE" dirty="0">
                <a:latin typeface="Courier" charset="0"/>
                <a:ea typeface="Courier" charset="0"/>
                <a:cs typeface="Courier" charset="0"/>
              </a:rPr>
              <a:t> = </a:t>
            </a:r>
            <a:r>
              <a:rPr lang="de-DE" dirty="0" err="1">
                <a:latin typeface="Courier" charset="0"/>
                <a:ea typeface="Courier" charset="0"/>
                <a:cs typeface="Courier" charset="0"/>
              </a:rPr>
              <a:t>text</a:t>
            </a:r>
            <a:r>
              <a:rPr lang="de-DE" dirty="0">
                <a:latin typeface="Courier" charset="0"/>
                <a:ea typeface="Courier" charset="0"/>
                <a:cs typeface="Courier" charset="0"/>
              </a:rPr>
              <a:t> ; </a:t>
            </a:r>
            <a:r>
              <a:rPr lang="de-DE" dirty="0" err="1">
                <a:latin typeface="Courier" charset="0"/>
                <a:ea typeface="Courier" charset="0"/>
                <a:cs typeface="Courier" charset="0"/>
              </a:rPr>
              <a:t>name</a:t>
            </a:r>
            <a:r>
              <a:rPr lang="de-DE" dirty="0">
                <a:latin typeface="Courier" charset="0"/>
                <a:ea typeface="Courier" charset="0"/>
                <a:cs typeface="Courier" charset="0"/>
              </a:rPr>
              <a:t> </a:t>
            </a:r>
            <a:r>
              <a:rPr lang="de-DE" dirty="0" err="1">
                <a:latin typeface="Courier" charset="0"/>
                <a:ea typeface="Courier" charset="0"/>
                <a:cs typeface="Courier" charset="0"/>
              </a:rPr>
              <a:t>of</a:t>
            </a:r>
            <a:r>
              <a:rPr lang="de-DE" dirty="0">
                <a:latin typeface="Courier" charset="0"/>
                <a:ea typeface="Courier" charset="0"/>
                <a:cs typeface="Courier" charset="0"/>
              </a:rPr>
              <a:t> </a:t>
            </a:r>
            <a:r>
              <a:rPr lang="de-DE" dirty="0" err="1">
                <a:latin typeface="Courier" charset="0"/>
                <a:ea typeface="Courier" charset="0"/>
                <a:cs typeface="Courier" charset="0"/>
              </a:rPr>
              <a:t>the</a:t>
            </a:r>
            <a:r>
              <a:rPr lang="de-DE" dirty="0">
                <a:latin typeface="Courier" charset="0"/>
                <a:ea typeface="Courier" charset="0"/>
                <a:cs typeface="Courier" charset="0"/>
              </a:rPr>
              <a:t> (</a:t>
            </a:r>
            <a:r>
              <a:rPr lang="de-DE" dirty="0" err="1">
                <a:latin typeface="Courier" charset="0"/>
                <a:ea typeface="Courier" charset="0"/>
                <a:cs typeface="Courier" charset="0"/>
              </a:rPr>
              <a:t>list</a:t>
            </a:r>
            <a:r>
              <a:rPr lang="de-DE" dirty="0">
                <a:latin typeface="Courier" charset="0"/>
                <a:ea typeface="Courier" charset="0"/>
                <a:cs typeface="Courier" charset="0"/>
              </a:rPr>
              <a:t> </a:t>
            </a:r>
            <a:r>
              <a:rPr lang="de-DE" dirty="0" err="1">
                <a:latin typeface="Courier" charset="0"/>
                <a:ea typeface="Courier" charset="0"/>
                <a:cs typeface="Courier" charset="0"/>
              </a:rPr>
              <a:t>of</a:t>
            </a:r>
            <a:r>
              <a:rPr lang="de-DE" dirty="0">
                <a:latin typeface="Courier" charset="0"/>
                <a:ea typeface="Courier" charset="0"/>
                <a:cs typeface="Courier" charset="0"/>
              </a:rPr>
              <a:t>) </a:t>
            </a:r>
            <a:r>
              <a:rPr lang="de-DE" dirty="0" err="1">
                <a:latin typeface="Courier" charset="0"/>
                <a:ea typeface="Courier" charset="0"/>
                <a:cs typeface="Courier" charset="0"/>
              </a:rPr>
              <a:t>secure</a:t>
            </a:r>
            <a:endParaRPr lang="de-DE" dirty="0">
              <a:latin typeface="Courier" charset="0"/>
              <a:ea typeface="Courier" charset="0"/>
              <a:cs typeface="Courier" charset="0"/>
            </a:endParaRPr>
          </a:p>
          <a:p>
            <a:pPr marL="0" indent="0">
              <a:spcBef>
                <a:spcPts val="0"/>
              </a:spcBef>
              <a:buNone/>
            </a:pPr>
            <a:r>
              <a:rPr lang="en-US" dirty="0">
                <a:latin typeface="Courier" charset="0"/>
                <a:ea typeface="Courier" charset="0"/>
                <a:cs typeface="Courier" charset="0"/>
              </a:rPr>
              <a:t>                                  ; channel negotiation protocol(s)</a:t>
            </a:r>
            <a:endParaRPr lang="en-US" dirty="0">
              <a:latin typeface="Courier" charset="0"/>
              <a:ea typeface="Courier" charset="0"/>
              <a:cs typeface="Courier" charset="0"/>
            </a:endParaRPr>
          </a:p>
        </p:txBody>
      </p:sp>
      <p:sp>
        <p:nvSpPr>
          <p:cNvPr id="4" name="Slide Number Placeholder 3"/>
          <p:cNvSpPr>
            <a:spLocks noGrp="1"/>
          </p:cNvSpPr>
          <p:nvPr>
            <p:ph type="sldNum" sz="quarter" idx="4"/>
          </p:nvPr>
        </p:nvSpPr>
        <p:spPr/>
        <p:txBody>
          <a:bodyPr/>
          <a:lstStyle/>
          <a:p>
            <a:fld id="{B2BA852E-B0A3-450B-89A0-8B2DDB14F358}" type="slidenum">
              <a:rPr lang="en-GB" smtClean="0"/>
              <a:t>5</a:t>
            </a:fld>
            <a:endParaRPr lang="en-GB"/>
          </a:p>
        </p:txBody>
      </p:sp>
    </p:spTree>
    <p:extLst>
      <p:ext uri="{BB962C8B-B14F-4D97-AF65-F5344CB8AC3E}">
        <p14:creationId xmlns:p14="http://schemas.microsoft.com/office/powerpoint/2010/main" val="460959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0054"/>
          </a:xfrm>
        </p:spPr>
        <p:txBody>
          <a:bodyPr>
            <a:normAutofit fontScale="90000"/>
          </a:bodyPr>
          <a:lstStyle/>
          <a:p>
            <a:r>
              <a:rPr lang="en-US" smtClean="0"/>
              <a:t>06-07:</a:t>
            </a:r>
            <a:endParaRPr lang="en-US"/>
          </a:p>
        </p:txBody>
      </p:sp>
      <p:sp>
        <p:nvSpPr>
          <p:cNvPr id="3" name="Content Placeholder 2"/>
          <p:cNvSpPr>
            <a:spLocks noGrp="1"/>
          </p:cNvSpPr>
          <p:nvPr>
            <p:ph idx="1"/>
          </p:nvPr>
        </p:nvSpPr>
        <p:spPr>
          <a:xfrm>
            <a:off x="838200" y="1045180"/>
            <a:ext cx="10515600" cy="5131783"/>
          </a:xfrm>
        </p:spPr>
        <p:txBody>
          <a:bodyPr/>
          <a:lstStyle/>
          <a:p>
            <a:r>
              <a:rPr lang="en-US" dirty="0" smtClean="0"/>
              <a:t>Only protocols are not IKEv2 and dTLS</a:t>
            </a:r>
          </a:p>
          <a:p>
            <a:pPr lvl="1"/>
            <a:r>
              <a:rPr lang="en-US" dirty="0" smtClean="0"/>
              <a:t>IKEv2 itself negotiates native vs. GRE </a:t>
            </a:r>
            <a:r>
              <a:rPr lang="en-US" dirty="0" err="1" smtClean="0"/>
              <a:t>encap</a:t>
            </a:r>
            <a:endParaRPr lang="en-US" dirty="0" smtClean="0"/>
          </a:p>
          <a:p>
            <a:r>
              <a:rPr lang="en-US" dirty="0" smtClean="0"/>
              <a:t>No need for any port assignment for dTLS</a:t>
            </a:r>
          </a:p>
          <a:p>
            <a:pPr lvl="1"/>
            <a:r>
              <a:rPr lang="en-US" dirty="0" smtClean="0"/>
              <a:t>Port on which dTLS tunnel runs is announced in GRASP</a:t>
            </a:r>
            <a:endParaRPr lang="en-US" dirty="0"/>
          </a:p>
        </p:txBody>
      </p:sp>
      <p:sp>
        <p:nvSpPr>
          <p:cNvPr id="4" name="Slide Number Placeholder 3"/>
          <p:cNvSpPr>
            <a:spLocks noGrp="1"/>
          </p:cNvSpPr>
          <p:nvPr>
            <p:ph type="sldNum" sz="quarter" idx="4"/>
          </p:nvPr>
        </p:nvSpPr>
        <p:spPr/>
        <p:txBody>
          <a:bodyPr/>
          <a:lstStyle/>
          <a:p>
            <a:fld id="{B2BA852E-B0A3-450B-89A0-8B2DDB14F358}" type="slidenum">
              <a:rPr lang="en-GB" smtClean="0"/>
              <a:t>6</a:t>
            </a:fld>
            <a:endParaRPr lang="en-GB"/>
          </a:p>
        </p:txBody>
      </p:sp>
    </p:spTree>
    <p:extLst>
      <p:ext uri="{BB962C8B-B14F-4D97-AF65-F5344CB8AC3E}">
        <p14:creationId xmlns:p14="http://schemas.microsoft.com/office/powerpoint/2010/main" val="2067315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2291"/>
          </a:xfrm>
        </p:spPr>
        <p:txBody>
          <a:bodyPr/>
          <a:lstStyle/>
          <a:p>
            <a:r>
              <a:rPr lang="en-US" smtClean="0"/>
              <a:t>07-08:</a:t>
            </a:r>
            <a:endParaRPr lang="en-US"/>
          </a:p>
        </p:txBody>
      </p:sp>
      <p:sp>
        <p:nvSpPr>
          <p:cNvPr id="3" name="Content Placeholder 2"/>
          <p:cNvSpPr>
            <a:spLocks noGrp="1"/>
          </p:cNvSpPr>
          <p:nvPr>
            <p:ph idx="1"/>
          </p:nvPr>
        </p:nvSpPr>
        <p:spPr>
          <a:xfrm>
            <a:off x="838200" y="1117416"/>
            <a:ext cx="10515600" cy="5059547"/>
          </a:xfrm>
        </p:spPr>
        <p:txBody>
          <a:bodyPr>
            <a:normAutofit fontScale="92500" lnSpcReduction="10000"/>
          </a:bodyPr>
          <a:lstStyle/>
          <a:p>
            <a:r>
              <a:rPr lang="en-US" dirty="0" smtClean="0"/>
              <a:t>08 posted today</a:t>
            </a:r>
          </a:p>
          <a:p>
            <a:r>
              <a:rPr lang="en-US" dirty="0" smtClean="0"/>
              <a:t>Full run through document, goal:</a:t>
            </a:r>
          </a:p>
          <a:p>
            <a:pPr lvl="1"/>
            <a:r>
              <a:rPr lang="en-US" dirty="0" smtClean="0"/>
              <a:t>Code complete</a:t>
            </a:r>
          </a:p>
          <a:p>
            <a:pPr lvl="1"/>
            <a:r>
              <a:rPr lang="en-US" dirty="0" smtClean="0"/>
              <a:t>-&gt; shepherd review -&gt; WGLC</a:t>
            </a:r>
          </a:p>
          <a:p>
            <a:pPr lvl="1"/>
            <a:endParaRPr lang="en-US" dirty="0"/>
          </a:p>
          <a:p>
            <a:r>
              <a:rPr lang="en-US" dirty="0" smtClean="0"/>
              <a:t>Terminology section</a:t>
            </a:r>
          </a:p>
          <a:p>
            <a:r>
              <a:rPr lang="en-US" dirty="0" smtClean="0"/>
              <a:t>Normative / Informative section</a:t>
            </a:r>
          </a:p>
          <a:p>
            <a:r>
              <a:rPr lang="en-US" dirty="0" smtClean="0"/>
              <a:t>Tried to resolve all </a:t>
            </a:r>
            <a:r>
              <a:rPr lang="en-US" dirty="0" err="1" smtClean="0"/>
              <a:t>Ednotes</a:t>
            </a:r>
            <a:r>
              <a:rPr lang="en-US" dirty="0" smtClean="0"/>
              <a:t> and other open items</a:t>
            </a:r>
          </a:p>
          <a:p>
            <a:r>
              <a:rPr lang="en-US" dirty="0" smtClean="0"/>
              <a:t>Marked all major sections as Normative / Informative</a:t>
            </a:r>
          </a:p>
          <a:p>
            <a:r>
              <a:rPr lang="en-US" dirty="0" smtClean="0"/>
              <a:t>Move sections that was side-notes/extensions further down</a:t>
            </a:r>
          </a:p>
          <a:p>
            <a:pPr lvl="1"/>
            <a:r>
              <a:rPr lang="en-US" dirty="0" smtClean="0"/>
              <a:t>Hopefully lot easier readable structure</a:t>
            </a:r>
          </a:p>
          <a:p>
            <a:r>
              <a:rPr lang="en-US" dirty="0" smtClean="0"/>
              <a:t>Fixed limited number of functional aspects that where wrong</a:t>
            </a:r>
          </a:p>
        </p:txBody>
      </p:sp>
      <p:sp>
        <p:nvSpPr>
          <p:cNvPr id="4" name="Slide Number Placeholder 3"/>
          <p:cNvSpPr>
            <a:spLocks noGrp="1"/>
          </p:cNvSpPr>
          <p:nvPr>
            <p:ph type="sldNum" sz="quarter" idx="4"/>
          </p:nvPr>
        </p:nvSpPr>
        <p:spPr/>
        <p:txBody>
          <a:bodyPr/>
          <a:lstStyle/>
          <a:p>
            <a:fld id="{B2BA852E-B0A3-450B-89A0-8B2DDB14F358}" type="slidenum">
              <a:rPr lang="en-GB" smtClean="0"/>
              <a:t>7</a:t>
            </a:fld>
            <a:endParaRPr lang="en-GB"/>
          </a:p>
        </p:txBody>
      </p:sp>
    </p:spTree>
    <p:extLst>
      <p:ext uri="{BB962C8B-B14F-4D97-AF65-F5344CB8AC3E}">
        <p14:creationId xmlns:p14="http://schemas.microsoft.com/office/powerpoint/2010/main" val="1446423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18869"/>
          </a:xfrm>
        </p:spPr>
        <p:txBody>
          <a:bodyPr>
            <a:normAutofit fontScale="90000"/>
          </a:bodyPr>
          <a:lstStyle/>
          <a:p>
            <a:r>
              <a:rPr lang="en-US" smtClean="0"/>
              <a:t>07-08:</a:t>
            </a:r>
            <a:endParaRPr lang="en-US"/>
          </a:p>
        </p:txBody>
      </p:sp>
      <p:sp>
        <p:nvSpPr>
          <p:cNvPr id="3" name="Content Placeholder 2"/>
          <p:cNvSpPr>
            <a:spLocks noGrp="1"/>
          </p:cNvSpPr>
          <p:nvPr>
            <p:ph idx="1"/>
          </p:nvPr>
        </p:nvSpPr>
        <p:spPr>
          <a:xfrm>
            <a:off x="2411912" y="33861"/>
            <a:ext cx="9174100" cy="6105778"/>
          </a:xfrm>
        </p:spPr>
        <p:txBody>
          <a:bodyPr>
            <a:noAutofit/>
          </a:bodyPr>
          <a:lstStyle/>
          <a:p>
            <a:pPr marL="0" indent="0">
              <a:spcBef>
                <a:spcPts val="0"/>
              </a:spcBef>
              <a:buNone/>
            </a:pPr>
            <a:r>
              <a:rPr lang="en-US" sz="1600" dirty="0">
                <a:latin typeface="Courier" charset="0"/>
                <a:ea typeface="Courier" charset="0"/>
                <a:cs typeface="Courier" charset="0"/>
              </a:rPr>
              <a:t>6.  </a:t>
            </a:r>
            <a:r>
              <a:rPr lang="en-US" sz="1500" dirty="0">
                <a:latin typeface="Courier" charset="0"/>
                <a:ea typeface="Courier" charset="0"/>
                <a:cs typeface="Courier" charset="0"/>
              </a:rPr>
              <a:t>Self-Creation of an Autonomic Control Plane (ACP) (Normative)  11</a:t>
            </a:r>
          </a:p>
          <a:p>
            <a:pPr marL="0" indent="0">
              <a:spcBef>
                <a:spcPts val="0"/>
              </a:spcBef>
              <a:buNone/>
            </a:pPr>
            <a:r>
              <a:rPr lang="ro-RO" sz="1500" dirty="0">
                <a:latin typeface="Courier" charset="0"/>
                <a:ea typeface="Courier" charset="0"/>
                <a:cs typeface="Courier" charset="0"/>
              </a:rPr>
              <a:t>     6.1.  </a:t>
            </a:r>
            <a:r>
              <a:rPr lang="ro-RO" sz="1500" dirty="0" err="1">
                <a:latin typeface="Courier" charset="0"/>
                <a:ea typeface="Courier" charset="0"/>
                <a:cs typeface="Courier" charset="0"/>
              </a:rPr>
              <a:t>Domain</a:t>
            </a:r>
            <a:r>
              <a:rPr lang="ro-RO" sz="1500" dirty="0">
                <a:latin typeface="Courier" charset="0"/>
                <a:ea typeface="Courier" charset="0"/>
                <a:cs typeface="Courier" charset="0"/>
              </a:rPr>
              <a:t> Certificate  . . . . . . . . . . . . . . . . . . .  12</a:t>
            </a:r>
          </a:p>
          <a:p>
            <a:pPr marL="0" indent="0">
              <a:spcBef>
                <a:spcPts val="0"/>
              </a:spcBef>
              <a:buNone/>
            </a:pPr>
            <a:r>
              <a:rPr lang="de-DE" sz="1500" dirty="0">
                <a:latin typeface="Courier" charset="0"/>
                <a:ea typeface="Courier" charset="0"/>
                <a:cs typeface="Courier" charset="0"/>
              </a:rPr>
              <a:t>       6.1.1.  ACP </a:t>
            </a:r>
            <a:r>
              <a:rPr lang="de-DE" sz="1500" dirty="0" err="1">
                <a:latin typeface="Courier" charset="0"/>
                <a:ea typeface="Courier" charset="0"/>
                <a:cs typeface="Courier" charset="0"/>
              </a:rPr>
              <a:t>information</a:t>
            </a:r>
            <a:r>
              <a:rPr lang="de-DE" sz="1500" dirty="0">
                <a:latin typeface="Courier" charset="0"/>
                <a:ea typeface="Courier" charset="0"/>
                <a:cs typeface="Courier" charset="0"/>
              </a:rPr>
              <a:t> . . . . . . . . . . . . . . . . . . .  12</a:t>
            </a:r>
          </a:p>
          <a:p>
            <a:pPr marL="0" indent="0">
              <a:spcBef>
                <a:spcPts val="0"/>
              </a:spcBef>
              <a:buNone/>
            </a:pPr>
            <a:r>
              <a:rPr lang="de-DE" sz="1500" dirty="0">
                <a:latin typeface="Courier" charset="0"/>
                <a:ea typeface="Courier" charset="0"/>
                <a:cs typeface="Courier" charset="0"/>
              </a:rPr>
              <a:t>       6.1.2.  </a:t>
            </a:r>
            <a:r>
              <a:rPr lang="de-DE" sz="1500" dirty="0">
                <a:solidFill>
                  <a:srgbClr val="FF0000"/>
                </a:solidFill>
                <a:latin typeface="Courier" charset="0"/>
                <a:ea typeface="Courier" charset="0"/>
                <a:cs typeface="Courier" charset="0"/>
              </a:rPr>
              <a:t>Maintenance </a:t>
            </a:r>
            <a:r>
              <a:rPr lang="de-DE" sz="1500" dirty="0">
                <a:latin typeface="Courier" charset="0"/>
                <a:ea typeface="Courier" charset="0"/>
                <a:cs typeface="Courier" charset="0"/>
              </a:rPr>
              <a:t>. . . . . . . . . . . . . . . . . . . . .  14</a:t>
            </a:r>
          </a:p>
          <a:p>
            <a:pPr marL="0" indent="0">
              <a:spcBef>
                <a:spcPts val="0"/>
              </a:spcBef>
              <a:buNone/>
            </a:pPr>
            <a:r>
              <a:rPr lang="pl-PL" sz="1500" dirty="0">
                <a:latin typeface="Courier" charset="0"/>
                <a:ea typeface="Courier" charset="0"/>
                <a:cs typeface="Courier" charset="0"/>
              </a:rPr>
              <a:t>     6.2.  AN </a:t>
            </a:r>
            <a:r>
              <a:rPr lang="pl-PL" sz="1500" dirty="0" err="1">
                <a:latin typeface="Courier" charset="0"/>
                <a:ea typeface="Courier" charset="0"/>
                <a:cs typeface="Courier" charset="0"/>
              </a:rPr>
              <a:t>Adjacency</a:t>
            </a:r>
            <a:r>
              <a:rPr lang="pl-PL" sz="1500" dirty="0">
                <a:latin typeface="Courier" charset="0"/>
                <a:ea typeface="Courier" charset="0"/>
                <a:cs typeface="Courier" charset="0"/>
              </a:rPr>
              <a:t> </a:t>
            </a:r>
            <a:r>
              <a:rPr lang="pl-PL" sz="1500" dirty="0" err="1">
                <a:latin typeface="Courier" charset="0"/>
                <a:ea typeface="Courier" charset="0"/>
                <a:cs typeface="Courier" charset="0"/>
              </a:rPr>
              <a:t>Table</a:t>
            </a:r>
            <a:r>
              <a:rPr lang="pl-PL" sz="1500" dirty="0">
                <a:latin typeface="Courier" charset="0"/>
                <a:ea typeface="Courier" charset="0"/>
                <a:cs typeface="Courier" charset="0"/>
              </a:rPr>
              <a:t>  . . . . . . . . . . . . . . . . . . .  16</a:t>
            </a:r>
          </a:p>
          <a:p>
            <a:pPr marL="0" indent="0">
              <a:spcBef>
                <a:spcPts val="0"/>
              </a:spcBef>
              <a:buNone/>
            </a:pPr>
            <a:r>
              <a:rPr lang="en-US" sz="1500" dirty="0">
                <a:latin typeface="Courier" charset="0"/>
                <a:ea typeface="Courier" charset="0"/>
                <a:cs typeface="Courier" charset="0"/>
              </a:rPr>
              <a:t>     6.3.  </a:t>
            </a:r>
            <a:r>
              <a:rPr lang="en-US" sz="1500" dirty="0">
                <a:solidFill>
                  <a:srgbClr val="FF0000"/>
                </a:solidFill>
                <a:latin typeface="Courier" charset="0"/>
                <a:ea typeface="Courier" charset="0"/>
                <a:cs typeface="Courier" charset="0"/>
              </a:rPr>
              <a:t>Neighbor Discovery with DULL GRASP  </a:t>
            </a:r>
            <a:r>
              <a:rPr lang="en-US" sz="1500" dirty="0">
                <a:latin typeface="Courier" charset="0"/>
                <a:ea typeface="Courier" charset="0"/>
                <a:cs typeface="Courier" charset="0"/>
              </a:rPr>
              <a:t>. . . . . . . . . . .  16</a:t>
            </a:r>
          </a:p>
          <a:p>
            <a:pPr marL="0" indent="0">
              <a:spcBef>
                <a:spcPts val="0"/>
              </a:spcBef>
              <a:buNone/>
            </a:pPr>
            <a:r>
              <a:rPr lang="en-US" sz="1500" dirty="0">
                <a:latin typeface="Courier" charset="0"/>
                <a:ea typeface="Courier" charset="0"/>
                <a:cs typeface="Courier" charset="0"/>
              </a:rPr>
              <a:t>     6.4.  Candidate ACP Neighbor Selection  . . . . . . . . . . . .  19</a:t>
            </a:r>
          </a:p>
          <a:p>
            <a:pPr marL="0" indent="0">
              <a:spcBef>
                <a:spcPts val="0"/>
              </a:spcBef>
              <a:buNone/>
            </a:pPr>
            <a:r>
              <a:rPr lang="de-DE" sz="1500" dirty="0">
                <a:latin typeface="Courier" charset="0"/>
                <a:ea typeface="Courier" charset="0"/>
                <a:cs typeface="Courier" charset="0"/>
              </a:rPr>
              <a:t>     6.5.  Channel </a:t>
            </a:r>
            <a:r>
              <a:rPr lang="de-DE" sz="1500" dirty="0" err="1">
                <a:latin typeface="Courier" charset="0"/>
                <a:ea typeface="Courier" charset="0"/>
                <a:cs typeface="Courier" charset="0"/>
              </a:rPr>
              <a:t>Selection</a:t>
            </a:r>
            <a:r>
              <a:rPr lang="de-DE" sz="1500" dirty="0">
                <a:latin typeface="Courier" charset="0"/>
                <a:ea typeface="Courier" charset="0"/>
                <a:cs typeface="Courier" charset="0"/>
              </a:rPr>
              <a:t> . . . . . . . . . . . . . . . . . . . .  19</a:t>
            </a:r>
          </a:p>
          <a:p>
            <a:pPr marL="0" indent="0">
              <a:spcBef>
                <a:spcPts val="0"/>
              </a:spcBef>
              <a:buNone/>
            </a:pPr>
            <a:r>
              <a:rPr lang="de-DE" sz="1500" dirty="0">
                <a:latin typeface="Courier" charset="0"/>
                <a:ea typeface="Courier" charset="0"/>
                <a:cs typeface="Courier" charset="0"/>
              </a:rPr>
              <a:t>     6.6.  </a:t>
            </a:r>
            <a:r>
              <a:rPr lang="de-DE" sz="1500" dirty="0" err="1">
                <a:solidFill>
                  <a:srgbClr val="7030A0"/>
                </a:solidFill>
                <a:latin typeface="Courier" charset="0"/>
                <a:ea typeface="Courier" charset="0"/>
                <a:cs typeface="Courier" charset="0"/>
              </a:rPr>
              <a:t>Candidate</a:t>
            </a:r>
            <a:r>
              <a:rPr lang="de-DE" sz="1500" dirty="0">
                <a:solidFill>
                  <a:srgbClr val="7030A0"/>
                </a:solidFill>
                <a:latin typeface="Courier" charset="0"/>
                <a:ea typeface="Courier" charset="0"/>
                <a:cs typeface="Courier" charset="0"/>
              </a:rPr>
              <a:t> ACP </a:t>
            </a:r>
            <a:r>
              <a:rPr lang="de-DE" sz="1500" dirty="0" err="1">
                <a:solidFill>
                  <a:srgbClr val="7030A0"/>
                </a:solidFill>
                <a:latin typeface="Courier" charset="0"/>
                <a:ea typeface="Courier" charset="0"/>
                <a:cs typeface="Courier" charset="0"/>
              </a:rPr>
              <a:t>Neighbor</a:t>
            </a:r>
            <a:r>
              <a:rPr lang="de-DE" sz="1500" dirty="0">
                <a:solidFill>
                  <a:srgbClr val="7030A0"/>
                </a:solidFill>
                <a:latin typeface="Courier" charset="0"/>
                <a:ea typeface="Courier" charset="0"/>
                <a:cs typeface="Courier" charset="0"/>
              </a:rPr>
              <a:t> </a:t>
            </a:r>
            <a:r>
              <a:rPr lang="de-DE" sz="1500" dirty="0" err="1">
                <a:solidFill>
                  <a:srgbClr val="7030A0"/>
                </a:solidFill>
                <a:latin typeface="Courier" charset="0"/>
                <a:ea typeface="Courier" charset="0"/>
                <a:cs typeface="Courier" charset="0"/>
              </a:rPr>
              <a:t>certificate</a:t>
            </a:r>
            <a:r>
              <a:rPr lang="de-DE" sz="1500" dirty="0">
                <a:solidFill>
                  <a:srgbClr val="7030A0"/>
                </a:solidFill>
                <a:latin typeface="Courier" charset="0"/>
                <a:ea typeface="Courier" charset="0"/>
                <a:cs typeface="Courier" charset="0"/>
              </a:rPr>
              <a:t> </a:t>
            </a:r>
            <a:r>
              <a:rPr lang="de-DE" sz="1500" dirty="0" err="1">
                <a:solidFill>
                  <a:srgbClr val="7030A0"/>
                </a:solidFill>
                <a:latin typeface="Courier" charset="0"/>
                <a:ea typeface="Courier" charset="0"/>
                <a:cs typeface="Courier" charset="0"/>
              </a:rPr>
              <a:t>verification</a:t>
            </a:r>
            <a:r>
              <a:rPr lang="de-DE" sz="1500" dirty="0">
                <a:solidFill>
                  <a:srgbClr val="7030A0"/>
                </a:solidFill>
                <a:latin typeface="Courier" charset="0"/>
                <a:ea typeface="Courier" charset="0"/>
                <a:cs typeface="Courier" charset="0"/>
              </a:rPr>
              <a:t> </a:t>
            </a:r>
            <a:r>
              <a:rPr lang="de-DE" sz="1500" dirty="0">
                <a:latin typeface="Courier" charset="0"/>
                <a:ea typeface="Courier" charset="0"/>
                <a:cs typeface="Courier" charset="0"/>
              </a:rPr>
              <a:t>. . . . .  21</a:t>
            </a:r>
          </a:p>
          <a:p>
            <a:pPr marL="0" indent="0">
              <a:spcBef>
                <a:spcPts val="0"/>
              </a:spcBef>
              <a:buNone/>
            </a:pPr>
            <a:r>
              <a:rPr lang="en-US" sz="1500" dirty="0">
                <a:latin typeface="Courier" charset="0"/>
                <a:ea typeface="Courier" charset="0"/>
                <a:cs typeface="Courier" charset="0"/>
              </a:rPr>
              <a:t>     6.7.  Security Association protocols  . . . . . . . . . . . . .  21</a:t>
            </a:r>
          </a:p>
          <a:p>
            <a:pPr marL="0" indent="0">
              <a:spcBef>
                <a:spcPts val="0"/>
              </a:spcBef>
              <a:buNone/>
            </a:pPr>
            <a:r>
              <a:rPr lang="de-DE" sz="1500" dirty="0">
                <a:latin typeface="Courier" charset="0"/>
                <a:ea typeface="Courier" charset="0"/>
                <a:cs typeface="Courier" charset="0"/>
              </a:rPr>
              <a:t>       6.7.1.  </a:t>
            </a:r>
            <a:r>
              <a:rPr lang="de-DE" sz="1500" dirty="0">
                <a:solidFill>
                  <a:srgbClr val="FF0000"/>
                </a:solidFill>
                <a:latin typeface="Courier" charset="0"/>
                <a:ea typeface="Courier" charset="0"/>
                <a:cs typeface="Courier" charset="0"/>
              </a:rPr>
              <a:t>ACP via IKEv2 </a:t>
            </a:r>
            <a:r>
              <a:rPr lang="de-DE" sz="1500" dirty="0">
                <a:latin typeface="Courier" charset="0"/>
                <a:ea typeface="Courier" charset="0"/>
                <a:cs typeface="Courier" charset="0"/>
              </a:rPr>
              <a:t>. . . . . . . . . . . . . . . . . . . .  21</a:t>
            </a:r>
          </a:p>
          <a:p>
            <a:pPr marL="0" indent="0">
              <a:spcBef>
                <a:spcPts val="0"/>
              </a:spcBef>
              <a:buNone/>
            </a:pPr>
            <a:r>
              <a:rPr lang="de-DE" sz="1500" dirty="0">
                <a:latin typeface="Courier" charset="0"/>
                <a:ea typeface="Courier" charset="0"/>
                <a:cs typeface="Courier" charset="0"/>
              </a:rPr>
              <a:t>       6.7.2.  </a:t>
            </a:r>
            <a:r>
              <a:rPr lang="de-DE" sz="1500" dirty="0">
                <a:solidFill>
                  <a:srgbClr val="FF0000"/>
                </a:solidFill>
                <a:latin typeface="Courier" charset="0"/>
                <a:ea typeface="Courier" charset="0"/>
                <a:cs typeface="Courier" charset="0"/>
              </a:rPr>
              <a:t>ACP via dTLS  </a:t>
            </a:r>
            <a:r>
              <a:rPr lang="de-DE" sz="1500" dirty="0">
                <a:latin typeface="Courier" charset="0"/>
                <a:ea typeface="Courier" charset="0"/>
                <a:cs typeface="Courier" charset="0"/>
              </a:rPr>
              <a:t>. . . . . . . . . . . . . . . . . . . .  22</a:t>
            </a:r>
          </a:p>
          <a:p>
            <a:pPr marL="0" indent="0">
              <a:spcBef>
                <a:spcPts val="0"/>
              </a:spcBef>
              <a:buNone/>
            </a:pPr>
            <a:r>
              <a:rPr lang="en-US" sz="1500" dirty="0">
                <a:latin typeface="Courier" charset="0"/>
                <a:ea typeface="Courier" charset="0"/>
                <a:cs typeface="Courier" charset="0"/>
              </a:rPr>
              <a:t>       6.7.3.  ACP Secure Channel Requirements . . . . . . . . . . .  23</a:t>
            </a:r>
          </a:p>
          <a:p>
            <a:pPr marL="0" indent="0">
              <a:spcBef>
                <a:spcPts val="0"/>
              </a:spcBef>
              <a:buNone/>
            </a:pPr>
            <a:r>
              <a:rPr lang="en-US" sz="1500" dirty="0">
                <a:latin typeface="Courier" charset="0"/>
                <a:ea typeface="Courier" charset="0"/>
                <a:cs typeface="Courier" charset="0"/>
              </a:rPr>
              <a:t>     6.8.  GRASP in the ACP  . . . . . . . . . . . . . . . . . . . .  23</a:t>
            </a:r>
          </a:p>
          <a:p>
            <a:pPr marL="0" indent="0">
              <a:spcBef>
                <a:spcPts val="0"/>
              </a:spcBef>
              <a:buNone/>
            </a:pPr>
            <a:r>
              <a:rPr lang="en-US" sz="1500" dirty="0">
                <a:latin typeface="Courier" charset="0"/>
                <a:ea typeface="Courier" charset="0"/>
                <a:cs typeface="Courier" charset="0"/>
              </a:rPr>
              <a:t>       6.8.1.  </a:t>
            </a:r>
            <a:r>
              <a:rPr lang="en-US" sz="1500" dirty="0">
                <a:solidFill>
                  <a:srgbClr val="FF0000"/>
                </a:solidFill>
                <a:latin typeface="Courier" charset="0"/>
                <a:ea typeface="Courier" charset="0"/>
                <a:cs typeface="Courier" charset="0"/>
              </a:rPr>
              <a:t>GRASP as a core service of the ACP  </a:t>
            </a:r>
            <a:r>
              <a:rPr lang="en-US" sz="1500" dirty="0">
                <a:latin typeface="Courier" charset="0"/>
                <a:ea typeface="Courier" charset="0"/>
                <a:cs typeface="Courier" charset="0"/>
              </a:rPr>
              <a:t>. . . . . . . . .  23</a:t>
            </a:r>
          </a:p>
          <a:p>
            <a:pPr marL="0" indent="0">
              <a:spcBef>
                <a:spcPts val="0"/>
              </a:spcBef>
              <a:buNone/>
            </a:pPr>
            <a:r>
              <a:rPr lang="en-US" sz="1500" dirty="0">
                <a:latin typeface="Courier" charset="0"/>
                <a:ea typeface="Courier" charset="0"/>
                <a:cs typeface="Courier" charset="0"/>
              </a:rPr>
              <a:t>       6.8.2.  </a:t>
            </a:r>
            <a:r>
              <a:rPr lang="en-US" sz="1500" dirty="0">
                <a:solidFill>
                  <a:srgbClr val="FF0000"/>
                </a:solidFill>
                <a:latin typeface="Courier" charset="0"/>
                <a:ea typeface="Courier" charset="0"/>
                <a:cs typeface="Courier" charset="0"/>
              </a:rPr>
              <a:t>ACP as the Security and Transport substrate for GRASP  </a:t>
            </a:r>
            <a:r>
              <a:rPr lang="en-US" sz="1500" dirty="0">
                <a:latin typeface="Courier" charset="0"/>
                <a:ea typeface="Courier" charset="0"/>
                <a:cs typeface="Courier" charset="0"/>
              </a:rPr>
              <a:t>23</a:t>
            </a:r>
          </a:p>
          <a:p>
            <a:pPr marL="0" indent="0">
              <a:spcBef>
                <a:spcPts val="0"/>
              </a:spcBef>
              <a:buNone/>
            </a:pPr>
            <a:r>
              <a:rPr lang="de-DE" sz="1500" dirty="0">
                <a:latin typeface="Courier" charset="0"/>
                <a:ea typeface="Courier" charset="0"/>
                <a:cs typeface="Courier" charset="0"/>
              </a:rPr>
              <a:t>     6.9.  </a:t>
            </a:r>
            <a:r>
              <a:rPr lang="de-DE" sz="1500" dirty="0" err="1">
                <a:latin typeface="Courier" charset="0"/>
                <a:ea typeface="Courier" charset="0"/>
                <a:cs typeface="Courier" charset="0"/>
              </a:rPr>
              <a:t>Context</a:t>
            </a:r>
            <a:r>
              <a:rPr lang="de-DE" sz="1500" dirty="0">
                <a:latin typeface="Courier" charset="0"/>
                <a:ea typeface="Courier" charset="0"/>
                <a:cs typeface="Courier" charset="0"/>
              </a:rPr>
              <a:t> Separation  . . . . . . . . . . . . . . . . . . .  24</a:t>
            </a:r>
          </a:p>
          <a:p>
            <a:pPr marL="0" indent="0">
              <a:spcBef>
                <a:spcPts val="0"/>
              </a:spcBef>
              <a:buNone/>
            </a:pPr>
            <a:r>
              <a:rPr lang="en-US" sz="1500" dirty="0">
                <a:latin typeface="Courier" charset="0"/>
                <a:ea typeface="Courier" charset="0"/>
                <a:cs typeface="Courier" charset="0"/>
              </a:rPr>
              <a:t>     6.10. Addressing inside the ACP . . . . . . . . . . . . . . . .  25</a:t>
            </a:r>
          </a:p>
          <a:p>
            <a:pPr marL="0" indent="0">
              <a:spcBef>
                <a:spcPts val="0"/>
              </a:spcBef>
              <a:buNone/>
            </a:pPr>
            <a:r>
              <a:rPr lang="en-US" sz="1500" dirty="0">
                <a:latin typeface="Courier" charset="0"/>
                <a:ea typeface="Courier" charset="0"/>
                <a:cs typeface="Courier" charset="0"/>
              </a:rPr>
              <a:t>       6.10.1.  Fundamental Concepts of Autonomic Addressing . . . .  25</a:t>
            </a:r>
          </a:p>
          <a:p>
            <a:pPr marL="0" indent="0">
              <a:spcBef>
                <a:spcPts val="0"/>
              </a:spcBef>
              <a:buNone/>
            </a:pPr>
            <a:r>
              <a:rPr lang="en-US" sz="1500" dirty="0">
                <a:latin typeface="Courier" charset="0"/>
                <a:ea typeface="Courier" charset="0"/>
                <a:cs typeface="Courier" charset="0"/>
              </a:rPr>
              <a:t>       6.10.2.  The ACP Addressing Base Scheme . . . . . . . . . . .  26</a:t>
            </a:r>
          </a:p>
          <a:p>
            <a:pPr marL="0" indent="0">
              <a:spcBef>
                <a:spcPts val="0"/>
              </a:spcBef>
              <a:buNone/>
            </a:pPr>
            <a:r>
              <a:rPr lang="en-US" sz="1500" dirty="0">
                <a:latin typeface="Courier" charset="0"/>
                <a:ea typeface="Courier" charset="0"/>
                <a:cs typeface="Courier" charset="0"/>
              </a:rPr>
              <a:t>       6.10.3.  ACP Zone Addressing Sub-Scheme . . . . . . . . . . .  27</a:t>
            </a:r>
          </a:p>
          <a:p>
            <a:pPr marL="0" indent="0">
              <a:spcBef>
                <a:spcPts val="0"/>
              </a:spcBef>
              <a:buNone/>
            </a:pPr>
            <a:r>
              <a:rPr lang="en-US" sz="1500" dirty="0">
                <a:latin typeface="Courier" charset="0"/>
                <a:ea typeface="Courier" charset="0"/>
                <a:cs typeface="Courier" charset="0"/>
              </a:rPr>
              <a:t>       6.10.4.  </a:t>
            </a:r>
            <a:r>
              <a:rPr lang="en-US" sz="1500" dirty="0">
                <a:solidFill>
                  <a:srgbClr val="FF0000"/>
                </a:solidFill>
                <a:latin typeface="Courier" charset="0"/>
                <a:ea typeface="Courier" charset="0"/>
                <a:cs typeface="Courier" charset="0"/>
              </a:rPr>
              <a:t>ACP V8 Addressing Sub-Scheme </a:t>
            </a:r>
            <a:r>
              <a:rPr lang="en-US" sz="1500" dirty="0">
                <a:latin typeface="Courier" charset="0"/>
                <a:ea typeface="Courier" charset="0"/>
                <a:cs typeface="Courier" charset="0"/>
              </a:rPr>
              <a:t>. . . . . . . . . . . .  29</a:t>
            </a:r>
          </a:p>
          <a:p>
            <a:pPr marL="0" indent="0">
              <a:spcBef>
                <a:spcPts val="0"/>
              </a:spcBef>
              <a:buNone/>
            </a:pPr>
            <a:r>
              <a:rPr lang="en-US" sz="1500" dirty="0">
                <a:latin typeface="Courier" charset="0"/>
                <a:ea typeface="Courier" charset="0"/>
                <a:cs typeface="Courier" charset="0"/>
              </a:rPr>
              <a:t>       6.10.5.  Other ACP Addressing Sub-Schemes . . . . . . . . . .  29</a:t>
            </a:r>
          </a:p>
          <a:p>
            <a:pPr marL="0" indent="0">
              <a:spcBef>
                <a:spcPts val="0"/>
              </a:spcBef>
              <a:buNone/>
            </a:pPr>
            <a:r>
              <a:rPr lang="en-US" sz="1500" dirty="0">
                <a:latin typeface="Courier" charset="0"/>
                <a:ea typeface="Courier" charset="0"/>
                <a:cs typeface="Courier" charset="0"/>
              </a:rPr>
              <a:t>     6.11. Routing in the ACP  . . . . . . . . . . . . . . . . . . .  30</a:t>
            </a:r>
          </a:p>
          <a:p>
            <a:pPr marL="0" indent="0">
              <a:spcBef>
                <a:spcPts val="0"/>
              </a:spcBef>
              <a:buNone/>
            </a:pPr>
            <a:r>
              <a:rPr lang="de-DE" sz="1500" dirty="0">
                <a:latin typeface="Courier" charset="0"/>
                <a:ea typeface="Courier" charset="0"/>
                <a:cs typeface="Courier" charset="0"/>
              </a:rPr>
              <a:t>       6.11.1.  </a:t>
            </a:r>
            <a:r>
              <a:rPr lang="de-DE" sz="1500" dirty="0">
                <a:solidFill>
                  <a:srgbClr val="FF0000"/>
                </a:solidFill>
                <a:latin typeface="Courier" charset="0"/>
                <a:ea typeface="Courier" charset="0"/>
                <a:cs typeface="Courier" charset="0"/>
              </a:rPr>
              <a:t>RPL Profile  </a:t>
            </a:r>
            <a:r>
              <a:rPr lang="de-DE" sz="1500" dirty="0">
                <a:latin typeface="Courier" charset="0"/>
                <a:ea typeface="Courier" charset="0"/>
                <a:cs typeface="Courier" charset="0"/>
              </a:rPr>
              <a:t>. . . . . . . . . . . . . . . . . . . .  30</a:t>
            </a:r>
          </a:p>
          <a:p>
            <a:pPr marL="0" indent="0">
              <a:spcBef>
                <a:spcPts val="0"/>
              </a:spcBef>
              <a:buNone/>
            </a:pPr>
            <a:r>
              <a:rPr lang="de-DE" sz="1500" dirty="0">
                <a:latin typeface="Courier" charset="0"/>
                <a:ea typeface="Courier" charset="0"/>
                <a:cs typeface="Courier" charset="0"/>
              </a:rPr>
              <a:t>     6.12. General ACP </a:t>
            </a:r>
            <a:r>
              <a:rPr lang="de-DE" sz="1500" dirty="0" err="1">
                <a:latin typeface="Courier" charset="0"/>
                <a:ea typeface="Courier" charset="0"/>
                <a:cs typeface="Courier" charset="0"/>
              </a:rPr>
              <a:t>Considerations</a:t>
            </a:r>
            <a:r>
              <a:rPr lang="de-DE" sz="1500" dirty="0">
                <a:latin typeface="Courier" charset="0"/>
                <a:ea typeface="Courier" charset="0"/>
                <a:cs typeface="Courier" charset="0"/>
              </a:rPr>
              <a:t>  . . . . . . . . . . . . . . .  33</a:t>
            </a:r>
          </a:p>
          <a:p>
            <a:pPr marL="0" indent="0">
              <a:spcBef>
                <a:spcPts val="0"/>
              </a:spcBef>
              <a:buNone/>
            </a:pPr>
            <a:r>
              <a:rPr lang="de-DE" sz="1500" dirty="0">
                <a:latin typeface="Courier" charset="0"/>
                <a:ea typeface="Courier" charset="0"/>
                <a:cs typeface="Courier" charset="0"/>
              </a:rPr>
              <a:t>       6.12.1.  </a:t>
            </a:r>
            <a:r>
              <a:rPr lang="de-DE" sz="1500" dirty="0" err="1">
                <a:latin typeface="Courier" charset="0"/>
                <a:ea typeface="Courier" charset="0"/>
                <a:cs typeface="Courier" charset="0"/>
              </a:rPr>
              <a:t>Addressing</a:t>
            </a:r>
            <a:r>
              <a:rPr lang="de-DE" sz="1500" dirty="0">
                <a:latin typeface="Courier" charset="0"/>
                <a:ea typeface="Courier" charset="0"/>
                <a:cs typeface="Courier" charset="0"/>
              </a:rPr>
              <a:t> </a:t>
            </a:r>
            <a:r>
              <a:rPr lang="de-DE" sz="1500" dirty="0" err="1">
                <a:latin typeface="Courier" charset="0"/>
                <a:ea typeface="Courier" charset="0"/>
                <a:cs typeface="Courier" charset="0"/>
              </a:rPr>
              <a:t>of</a:t>
            </a:r>
            <a:r>
              <a:rPr lang="de-DE" sz="1500" dirty="0">
                <a:latin typeface="Courier" charset="0"/>
                <a:ea typeface="Courier" charset="0"/>
                <a:cs typeface="Courier" charset="0"/>
              </a:rPr>
              <a:t> Secure Channels in </a:t>
            </a:r>
            <a:r>
              <a:rPr lang="de-DE" sz="1500" dirty="0" err="1">
                <a:latin typeface="Courier" charset="0"/>
                <a:ea typeface="Courier" charset="0"/>
                <a:cs typeface="Courier" charset="0"/>
              </a:rPr>
              <a:t>the</a:t>
            </a:r>
            <a:r>
              <a:rPr lang="de-DE" sz="1500" dirty="0">
                <a:latin typeface="Courier" charset="0"/>
                <a:ea typeface="Courier" charset="0"/>
                <a:cs typeface="Courier" charset="0"/>
              </a:rPr>
              <a:t> </a:t>
            </a:r>
            <a:r>
              <a:rPr lang="de-DE" sz="1500" dirty="0" err="1">
                <a:latin typeface="Courier" charset="0"/>
                <a:ea typeface="Courier" charset="0"/>
                <a:cs typeface="Courier" charset="0"/>
              </a:rPr>
              <a:t>data</a:t>
            </a:r>
            <a:r>
              <a:rPr lang="de-DE" sz="1500" dirty="0">
                <a:latin typeface="Courier" charset="0"/>
                <a:ea typeface="Courier" charset="0"/>
                <a:cs typeface="Courier" charset="0"/>
              </a:rPr>
              <a:t> plane  . .  33</a:t>
            </a:r>
          </a:p>
          <a:p>
            <a:pPr marL="0" indent="0">
              <a:spcBef>
                <a:spcPts val="0"/>
              </a:spcBef>
              <a:buNone/>
            </a:pPr>
            <a:r>
              <a:rPr lang="de-DE" sz="1500" dirty="0">
                <a:latin typeface="Courier" charset="0"/>
                <a:ea typeface="Courier" charset="0"/>
                <a:cs typeface="Courier" charset="0"/>
              </a:rPr>
              <a:t>       6.12.2.  MTU  . . . . . . . . . . . . . . . . . . . . . . . .  33</a:t>
            </a:r>
          </a:p>
          <a:p>
            <a:pPr marL="0" indent="0">
              <a:spcBef>
                <a:spcPts val="0"/>
              </a:spcBef>
              <a:buNone/>
            </a:pPr>
            <a:r>
              <a:rPr lang="en-US" sz="1500" dirty="0">
                <a:latin typeface="Courier" charset="0"/>
                <a:ea typeface="Courier" charset="0"/>
                <a:cs typeface="Courier" charset="0"/>
              </a:rPr>
              <a:t>       6.12.3.  Multiple links between nodes . . . . . . . . . . . .  34</a:t>
            </a:r>
          </a:p>
          <a:p>
            <a:pPr marL="0" indent="0">
              <a:spcBef>
                <a:spcPts val="0"/>
              </a:spcBef>
              <a:buNone/>
            </a:pPr>
            <a:r>
              <a:rPr lang="de-DE" sz="1500" dirty="0">
                <a:latin typeface="Courier" charset="0"/>
                <a:ea typeface="Courier" charset="0"/>
                <a:cs typeface="Courier" charset="0"/>
              </a:rPr>
              <a:t>       6.12.4.  </a:t>
            </a:r>
            <a:r>
              <a:rPr lang="de-DE" sz="1500" dirty="0">
                <a:solidFill>
                  <a:srgbClr val="FF0000"/>
                </a:solidFill>
                <a:latin typeface="Courier" charset="0"/>
                <a:ea typeface="Courier" charset="0"/>
                <a:cs typeface="Courier" charset="0"/>
              </a:rPr>
              <a:t>ACP </a:t>
            </a:r>
            <a:r>
              <a:rPr lang="de-DE" sz="1500" dirty="0" err="1">
                <a:solidFill>
                  <a:srgbClr val="FF0000"/>
                </a:solidFill>
                <a:latin typeface="Courier" charset="0"/>
                <a:ea typeface="Courier" charset="0"/>
                <a:cs typeface="Courier" charset="0"/>
              </a:rPr>
              <a:t>interfaces</a:t>
            </a:r>
            <a:r>
              <a:rPr lang="de-DE" sz="1500" dirty="0">
                <a:solidFill>
                  <a:srgbClr val="FF0000"/>
                </a:solidFill>
                <a:latin typeface="Courier" charset="0"/>
                <a:ea typeface="Courier" charset="0"/>
                <a:cs typeface="Courier" charset="0"/>
              </a:rPr>
              <a:t> </a:t>
            </a:r>
            <a:r>
              <a:rPr lang="de-DE" sz="1500" dirty="0">
                <a:latin typeface="Courier" charset="0"/>
                <a:ea typeface="Courier" charset="0"/>
                <a:cs typeface="Courier" charset="0"/>
              </a:rPr>
              <a:t>. . . . . . . . . . . . . . . . . . .  </a:t>
            </a:r>
            <a:r>
              <a:rPr lang="de-DE" sz="1500" dirty="0" smtClean="0">
                <a:latin typeface="Courier" charset="0"/>
                <a:ea typeface="Courier" charset="0"/>
                <a:cs typeface="Courier" charset="0"/>
              </a:rPr>
              <a:t>34</a:t>
            </a:r>
            <a:endParaRPr lang="de-DE" sz="1500" dirty="0">
              <a:latin typeface="Courier" charset="0"/>
              <a:ea typeface="Courier" charset="0"/>
              <a:cs typeface="Courier" charset="0"/>
            </a:endParaRPr>
          </a:p>
        </p:txBody>
      </p:sp>
      <p:sp>
        <p:nvSpPr>
          <p:cNvPr id="4" name="Slide Number Placeholder 3"/>
          <p:cNvSpPr>
            <a:spLocks noGrp="1"/>
          </p:cNvSpPr>
          <p:nvPr>
            <p:ph type="sldNum" sz="quarter" idx="4"/>
          </p:nvPr>
        </p:nvSpPr>
        <p:spPr/>
        <p:txBody>
          <a:bodyPr/>
          <a:lstStyle/>
          <a:p>
            <a:fld id="{B2BA852E-B0A3-450B-89A0-8B2DDB14F358}" type="slidenum">
              <a:rPr lang="en-GB" smtClean="0"/>
              <a:t>8</a:t>
            </a:fld>
            <a:endParaRPr lang="en-GB"/>
          </a:p>
        </p:txBody>
      </p:sp>
    </p:spTree>
    <p:extLst>
      <p:ext uri="{BB962C8B-B14F-4D97-AF65-F5344CB8AC3E}">
        <p14:creationId xmlns:p14="http://schemas.microsoft.com/office/powerpoint/2010/main" val="614572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18869"/>
          </a:xfrm>
        </p:spPr>
        <p:txBody>
          <a:bodyPr>
            <a:normAutofit fontScale="90000"/>
          </a:bodyPr>
          <a:lstStyle/>
          <a:p>
            <a:r>
              <a:rPr lang="en-US" smtClean="0"/>
              <a:t>07-08:</a:t>
            </a:r>
            <a:endParaRPr lang="en-US"/>
          </a:p>
        </p:txBody>
      </p:sp>
      <p:sp>
        <p:nvSpPr>
          <p:cNvPr id="3" name="Content Placeholder 2"/>
          <p:cNvSpPr>
            <a:spLocks noGrp="1"/>
          </p:cNvSpPr>
          <p:nvPr>
            <p:ph idx="1"/>
          </p:nvPr>
        </p:nvSpPr>
        <p:spPr>
          <a:xfrm>
            <a:off x="1978492" y="250572"/>
            <a:ext cx="9375308" cy="5926391"/>
          </a:xfrm>
        </p:spPr>
        <p:txBody>
          <a:bodyPr>
            <a:noAutofit/>
          </a:bodyPr>
          <a:lstStyle/>
          <a:p>
            <a:pPr marL="0" indent="0">
              <a:spcBef>
                <a:spcPts val="0"/>
              </a:spcBef>
              <a:buNone/>
            </a:pPr>
            <a:r>
              <a:rPr lang="en-US" sz="1600" dirty="0" smtClean="0">
                <a:latin typeface="Courier" charset="0"/>
                <a:ea typeface="Courier" charset="0"/>
                <a:cs typeface="Courier" charset="0"/>
              </a:rPr>
              <a:t>   7</a:t>
            </a:r>
            <a:r>
              <a:rPr lang="en-US" sz="1600" dirty="0">
                <a:latin typeface="Courier" charset="0"/>
                <a:ea typeface="Courier" charset="0"/>
                <a:cs typeface="Courier" charset="0"/>
              </a:rPr>
              <a:t>.  </a:t>
            </a:r>
            <a:r>
              <a:rPr lang="en-US" sz="1600" dirty="0">
                <a:solidFill>
                  <a:srgbClr val="FF0000"/>
                </a:solidFill>
                <a:latin typeface="Courier" charset="0"/>
                <a:ea typeface="Courier" charset="0"/>
                <a:cs typeface="Courier" charset="0"/>
              </a:rPr>
              <a:t>ACP support on L2 switches/ports (Normative)  </a:t>
            </a:r>
            <a:r>
              <a:rPr lang="en-US" sz="1600" dirty="0">
                <a:latin typeface="Courier" charset="0"/>
                <a:ea typeface="Courier" charset="0"/>
                <a:cs typeface="Courier" charset="0"/>
              </a:rPr>
              <a:t>. . . . . . . .  36</a:t>
            </a:r>
          </a:p>
          <a:p>
            <a:pPr marL="0" indent="0">
              <a:spcBef>
                <a:spcPts val="0"/>
              </a:spcBef>
              <a:buNone/>
            </a:pPr>
            <a:r>
              <a:rPr lang="en-US" sz="1600" dirty="0">
                <a:latin typeface="Courier" charset="0"/>
                <a:ea typeface="Courier" charset="0"/>
                <a:cs typeface="Courier" charset="0"/>
              </a:rPr>
              <a:t>     7.1.  </a:t>
            </a:r>
            <a:r>
              <a:rPr lang="en-US" sz="1600" dirty="0">
                <a:solidFill>
                  <a:srgbClr val="FF0000"/>
                </a:solidFill>
                <a:latin typeface="Courier" charset="0"/>
                <a:ea typeface="Courier" charset="0"/>
                <a:cs typeface="Courier" charset="0"/>
              </a:rPr>
              <a:t>Why</a:t>
            </a:r>
            <a:r>
              <a:rPr lang="en-US" sz="1600" dirty="0">
                <a:latin typeface="Courier" charset="0"/>
                <a:ea typeface="Courier" charset="0"/>
                <a:cs typeface="Courier" charset="0"/>
              </a:rPr>
              <a:t> . . . . . . . . . . . . . . . . . . . . . . . . . . .  </a:t>
            </a:r>
            <a:r>
              <a:rPr lang="en-US" sz="1600" dirty="0" smtClean="0">
                <a:latin typeface="Courier" charset="0"/>
                <a:ea typeface="Courier" charset="0"/>
                <a:cs typeface="Courier" charset="0"/>
              </a:rPr>
              <a:t>36</a:t>
            </a:r>
            <a:endParaRPr lang="en-US" sz="1600" dirty="0">
              <a:latin typeface="Courier" charset="0"/>
              <a:ea typeface="Courier" charset="0"/>
              <a:cs typeface="Courier" charset="0"/>
            </a:endParaRPr>
          </a:p>
          <a:p>
            <a:pPr marL="0" indent="0">
              <a:spcBef>
                <a:spcPts val="0"/>
              </a:spcBef>
              <a:buNone/>
            </a:pPr>
            <a:r>
              <a:rPr lang="en-US" sz="1600" dirty="0">
                <a:latin typeface="Courier" charset="0"/>
                <a:ea typeface="Courier" charset="0"/>
                <a:cs typeface="Courier" charset="0"/>
              </a:rPr>
              <a:t>     7.2.  </a:t>
            </a:r>
            <a:r>
              <a:rPr lang="en-US" sz="1600" dirty="0">
                <a:solidFill>
                  <a:srgbClr val="FF0000"/>
                </a:solidFill>
                <a:latin typeface="Courier" charset="0"/>
                <a:ea typeface="Courier" charset="0"/>
                <a:cs typeface="Courier" charset="0"/>
              </a:rPr>
              <a:t>How (per L2 port DULL GRASP)  </a:t>
            </a:r>
            <a:r>
              <a:rPr lang="en-US" sz="1600" dirty="0">
                <a:latin typeface="Courier" charset="0"/>
                <a:ea typeface="Courier" charset="0"/>
                <a:cs typeface="Courier" charset="0"/>
              </a:rPr>
              <a:t>. . . . . . . . . . . . . .  37</a:t>
            </a:r>
          </a:p>
          <a:p>
            <a:pPr marL="0" indent="0">
              <a:spcBef>
                <a:spcPts val="0"/>
              </a:spcBef>
              <a:buNone/>
            </a:pPr>
            <a:r>
              <a:rPr lang="en-US" sz="1600" dirty="0">
                <a:latin typeface="Courier" charset="0"/>
                <a:ea typeface="Courier" charset="0"/>
                <a:cs typeface="Courier" charset="0"/>
              </a:rPr>
              <a:t>   8.  Workarounds for Non-Autonomic Nodes (Normative) . . . . . . .  38</a:t>
            </a:r>
          </a:p>
          <a:p>
            <a:pPr marL="0" indent="0">
              <a:spcBef>
                <a:spcPts val="0"/>
              </a:spcBef>
              <a:buNone/>
            </a:pPr>
            <a:r>
              <a:rPr lang="en-US" sz="1600" dirty="0">
                <a:latin typeface="Courier" charset="0"/>
                <a:ea typeface="Courier" charset="0"/>
                <a:cs typeface="Courier" charset="0"/>
              </a:rPr>
              <a:t>     8.1.  </a:t>
            </a:r>
            <a:r>
              <a:rPr lang="en-US" sz="1600" dirty="0">
                <a:solidFill>
                  <a:srgbClr val="FF0000"/>
                </a:solidFill>
                <a:latin typeface="Courier" charset="0"/>
                <a:ea typeface="Courier" charset="0"/>
                <a:cs typeface="Courier" charset="0"/>
              </a:rPr>
              <a:t>Non-Autonomic Controller / NMS system (ACP connect) </a:t>
            </a:r>
            <a:r>
              <a:rPr lang="en-US" sz="1600" dirty="0">
                <a:latin typeface="Courier" charset="0"/>
                <a:ea typeface="Courier" charset="0"/>
                <a:cs typeface="Courier" charset="0"/>
              </a:rPr>
              <a:t>. . .  38</a:t>
            </a:r>
          </a:p>
          <a:p>
            <a:pPr marL="0" indent="0">
              <a:spcBef>
                <a:spcPts val="0"/>
              </a:spcBef>
              <a:buNone/>
            </a:pPr>
            <a:r>
              <a:rPr lang="en-US" sz="1600" dirty="0">
                <a:latin typeface="Courier" charset="0"/>
                <a:ea typeface="Courier" charset="0"/>
                <a:cs typeface="Courier" charset="0"/>
              </a:rPr>
              <a:t>     8.2.  ACP through Non-Autonomic L3 Clouds (Remote ACP</a:t>
            </a:r>
          </a:p>
          <a:p>
            <a:pPr marL="0" indent="0">
              <a:spcBef>
                <a:spcPts val="0"/>
              </a:spcBef>
              <a:buNone/>
            </a:pPr>
            <a:r>
              <a:rPr lang="en-US" sz="1600" dirty="0">
                <a:latin typeface="Courier" charset="0"/>
                <a:ea typeface="Courier" charset="0"/>
                <a:cs typeface="Courier" charset="0"/>
              </a:rPr>
              <a:t>           neighbors)  . . . . . . . . . . . . . . . . . . . . . . .  40</a:t>
            </a:r>
          </a:p>
          <a:p>
            <a:pPr marL="0" indent="0">
              <a:spcBef>
                <a:spcPts val="0"/>
              </a:spcBef>
              <a:buNone/>
            </a:pPr>
            <a:r>
              <a:rPr lang="en-US" sz="1600" dirty="0">
                <a:latin typeface="Courier" charset="0"/>
                <a:ea typeface="Courier" charset="0"/>
                <a:cs typeface="Courier" charset="0"/>
              </a:rPr>
              <a:t>       8.2.1.  </a:t>
            </a:r>
            <a:r>
              <a:rPr lang="en-US" sz="1600" dirty="0">
                <a:solidFill>
                  <a:srgbClr val="FF0000"/>
                </a:solidFill>
                <a:latin typeface="Courier" charset="0"/>
                <a:ea typeface="Courier" charset="0"/>
                <a:cs typeface="Courier" charset="0"/>
              </a:rPr>
              <a:t>Configured Remote ACP neighbor  </a:t>
            </a:r>
            <a:r>
              <a:rPr lang="en-US" sz="1600" dirty="0">
                <a:latin typeface="Courier" charset="0"/>
                <a:ea typeface="Courier" charset="0"/>
                <a:cs typeface="Courier" charset="0"/>
              </a:rPr>
              <a:t>. . . . . . . . . . .  40</a:t>
            </a:r>
          </a:p>
          <a:p>
            <a:pPr marL="0" indent="0">
              <a:spcBef>
                <a:spcPts val="0"/>
              </a:spcBef>
              <a:buNone/>
            </a:pPr>
            <a:r>
              <a:rPr lang="en-US" sz="1600" dirty="0">
                <a:latin typeface="Courier" charset="0"/>
                <a:ea typeface="Courier" charset="0"/>
                <a:cs typeface="Courier" charset="0"/>
              </a:rPr>
              <a:t>       8.2.2.  </a:t>
            </a:r>
            <a:r>
              <a:rPr lang="en-US" sz="1600" dirty="0">
                <a:solidFill>
                  <a:srgbClr val="FF0000"/>
                </a:solidFill>
                <a:latin typeface="Courier" charset="0"/>
                <a:ea typeface="Courier" charset="0"/>
                <a:cs typeface="Courier" charset="0"/>
              </a:rPr>
              <a:t>Tunneled Remote ACP Neighbor  </a:t>
            </a:r>
            <a:r>
              <a:rPr lang="en-US" sz="1600" dirty="0">
                <a:latin typeface="Courier" charset="0"/>
                <a:ea typeface="Courier" charset="0"/>
                <a:cs typeface="Courier" charset="0"/>
              </a:rPr>
              <a:t>. . . . . . . . . . . .  41</a:t>
            </a:r>
          </a:p>
          <a:p>
            <a:pPr marL="0" indent="0">
              <a:spcBef>
                <a:spcPts val="0"/>
              </a:spcBef>
              <a:buNone/>
            </a:pPr>
            <a:r>
              <a:rPr lang="de-DE" sz="1600" dirty="0">
                <a:latin typeface="Courier" charset="0"/>
                <a:ea typeface="Courier" charset="0"/>
                <a:cs typeface="Courier" charset="0"/>
              </a:rPr>
              <a:t>       8.2.3.  Summary . . . . . . . . . . . . . . . . . . . . . . .  42</a:t>
            </a:r>
          </a:p>
          <a:p>
            <a:pPr marL="0" indent="0">
              <a:spcBef>
                <a:spcPts val="0"/>
              </a:spcBef>
              <a:buNone/>
            </a:pPr>
            <a:r>
              <a:rPr lang="en-US" sz="1600" dirty="0">
                <a:latin typeface="Courier" charset="0"/>
                <a:ea typeface="Courier" charset="0"/>
                <a:cs typeface="Courier" charset="0"/>
              </a:rPr>
              <a:t>   9.  Benefits (Informative)  . . . . . . . . . . . . . . . . . . .  42</a:t>
            </a:r>
          </a:p>
          <a:p>
            <a:pPr marL="0" indent="0">
              <a:spcBef>
                <a:spcPts val="0"/>
              </a:spcBef>
              <a:buNone/>
            </a:pPr>
            <a:r>
              <a:rPr lang="en-US" sz="1600" dirty="0">
                <a:latin typeface="Courier" charset="0"/>
                <a:ea typeface="Courier" charset="0"/>
                <a:cs typeface="Courier" charset="0"/>
              </a:rPr>
              <a:t>     9.1.  Self-Healing Properties . . . . . . . . . . . . . . . . .  42</a:t>
            </a:r>
          </a:p>
          <a:p>
            <a:pPr marL="0" indent="0">
              <a:spcBef>
                <a:spcPts val="0"/>
              </a:spcBef>
              <a:buNone/>
            </a:pPr>
            <a:r>
              <a:rPr lang="en-US" sz="1600" dirty="0">
                <a:latin typeface="Courier" charset="0"/>
                <a:ea typeface="Courier" charset="0"/>
                <a:cs typeface="Courier" charset="0"/>
              </a:rPr>
              <a:t>     9.2.  Self-Protection Properties  . . . . . . . . . . . . . . .  43</a:t>
            </a:r>
          </a:p>
          <a:p>
            <a:pPr marL="0" indent="0">
              <a:spcBef>
                <a:spcPts val="0"/>
              </a:spcBef>
              <a:buNone/>
            </a:pPr>
            <a:r>
              <a:rPr lang="en-US" sz="1600" dirty="0">
                <a:latin typeface="Courier" charset="0"/>
                <a:ea typeface="Courier" charset="0"/>
                <a:cs typeface="Courier" charset="0"/>
              </a:rPr>
              <a:t>       9.2.1.  From the outside  . . . . . . . . . . . . . . . . . .  43</a:t>
            </a:r>
          </a:p>
          <a:p>
            <a:pPr marL="0" indent="0">
              <a:spcBef>
                <a:spcPts val="0"/>
              </a:spcBef>
              <a:buNone/>
            </a:pPr>
            <a:r>
              <a:rPr lang="en-US" sz="1600" dirty="0">
                <a:latin typeface="Courier" charset="0"/>
                <a:ea typeface="Courier" charset="0"/>
                <a:cs typeface="Courier" charset="0"/>
              </a:rPr>
              <a:t>       9.2.2.  </a:t>
            </a:r>
            <a:r>
              <a:rPr lang="en-US" sz="1600" dirty="0">
                <a:solidFill>
                  <a:srgbClr val="FF0000"/>
                </a:solidFill>
                <a:latin typeface="Courier" charset="0"/>
                <a:ea typeface="Courier" charset="0"/>
                <a:cs typeface="Courier" charset="0"/>
              </a:rPr>
              <a:t>From the inside </a:t>
            </a:r>
            <a:r>
              <a:rPr lang="en-US" sz="1600" dirty="0">
                <a:latin typeface="Courier" charset="0"/>
                <a:ea typeface="Courier" charset="0"/>
                <a:cs typeface="Courier" charset="0"/>
              </a:rPr>
              <a:t>. . . . . . . . . . . . . . . . . . .  44</a:t>
            </a:r>
          </a:p>
          <a:p>
            <a:pPr marL="0" indent="0">
              <a:spcBef>
                <a:spcPts val="0"/>
              </a:spcBef>
              <a:buNone/>
            </a:pPr>
            <a:r>
              <a:rPr lang="de-DE" sz="1600" dirty="0">
                <a:latin typeface="Courier" charset="0"/>
                <a:ea typeface="Courier" charset="0"/>
                <a:cs typeface="Courier" charset="0"/>
              </a:rPr>
              <a:t>     9.3.  The Administrator View  . . . . . . . . . . . . . . . . .  45</a:t>
            </a:r>
          </a:p>
          <a:p>
            <a:pPr marL="0" indent="0">
              <a:spcBef>
                <a:spcPts val="0"/>
              </a:spcBef>
              <a:buNone/>
            </a:pPr>
            <a:r>
              <a:rPr lang="en-US" sz="1600" dirty="0">
                <a:latin typeface="Courier" charset="0"/>
                <a:ea typeface="Courier" charset="0"/>
                <a:cs typeface="Courier" charset="0"/>
              </a:rPr>
              <a:t>   10. </a:t>
            </a:r>
            <a:r>
              <a:rPr lang="en-US" sz="1600" dirty="0">
                <a:solidFill>
                  <a:srgbClr val="FF0000"/>
                </a:solidFill>
                <a:latin typeface="Courier" charset="0"/>
                <a:ea typeface="Courier" charset="0"/>
                <a:cs typeface="Courier" charset="0"/>
              </a:rPr>
              <a:t>Further Considerations (Informative</a:t>
            </a:r>
            <a:r>
              <a:rPr lang="en-US" sz="1600" dirty="0">
                <a:latin typeface="Courier" charset="0"/>
                <a:ea typeface="Courier" charset="0"/>
                <a:cs typeface="Courier" charset="0"/>
              </a:rPr>
              <a:t>)  . . . . . . . . . . . .  45</a:t>
            </a:r>
          </a:p>
          <a:p>
            <a:pPr marL="0" indent="0">
              <a:spcBef>
                <a:spcPts val="0"/>
              </a:spcBef>
              <a:buNone/>
            </a:pPr>
            <a:r>
              <a:rPr lang="en-US" sz="1600" dirty="0">
                <a:latin typeface="Courier" charset="0"/>
                <a:ea typeface="Courier" charset="0"/>
                <a:cs typeface="Courier" charset="0"/>
              </a:rPr>
              <a:t>     10.1.  </a:t>
            </a:r>
            <a:r>
              <a:rPr lang="en-US" sz="1600" dirty="0">
                <a:solidFill>
                  <a:srgbClr val="FF0000"/>
                </a:solidFill>
                <a:latin typeface="Courier" charset="0"/>
                <a:ea typeface="Courier" charset="0"/>
                <a:cs typeface="Courier" charset="0"/>
              </a:rPr>
              <a:t>Domain Certificate provisioning / enrollment </a:t>
            </a:r>
            <a:r>
              <a:rPr lang="en-US" sz="1600" dirty="0">
                <a:latin typeface="Courier" charset="0"/>
                <a:ea typeface="Courier" charset="0"/>
                <a:cs typeface="Courier" charset="0"/>
              </a:rPr>
              <a:t>. . . . . .  45</a:t>
            </a:r>
          </a:p>
          <a:p>
            <a:pPr marL="0" indent="0">
              <a:spcBef>
                <a:spcPts val="0"/>
              </a:spcBef>
              <a:buNone/>
            </a:pPr>
            <a:r>
              <a:rPr lang="en-US" sz="1600" dirty="0">
                <a:latin typeface="Courier" charset="0"/>
                <a:ea typeface="Courier" charset="0"/>
                <a:cs typeface="Courier" charset="0"/>
              </a:rPr>
              <a:t>     10.2.  </a:t>
            </a:r>
            <a:r>
              <a:rPr lang="en-US" sz="1600" dirty="0">
                <a:solidFill>
                  <a:srgbClr val="FF0000"/>
                </a:solidFill>
                <a:latin typeface="Courier" charset="0"/>
                <a:ea typeface="Courier" charset="0"/>
                <a:cs typeface="Courier" charset="0"/>
              </a:rPr>
              <a:t>ACP Neighbor discovery protocol selection  </a:t>
            </a:r>
            <a:r>
              <a:rPr lang="en-US" sz="1600" dirty="0">
                <a:latin typeface="Courier" charset="0"/>
                <a:ea typeface="Courier" charset="0"/>
                <a:cs typeface="Courier" charset="0"/>
              </a:rPr>
              <a:t>. . . . . . .  47</a:t>
            </a:r>
          </a:p>
          <a:p>
            <a:pPr marL="0" indent="0">
              <a:spcBef>
                <a:spcPts val="0"/>
              </a:spcBef>
              <a:buNone/>
            </a:pPr>
            <a:r>
              <a:rPr lang="de-DE" sz="1600" dirty="0">
                <a:latin typeface="Courier" charset="0"/>
                <a:ea typeface="Courier" charset="0"/>
                <a:cs typeface="Courier" charset="0"/>
              </a:rPr>
              <a:t>       </a:t>
            </a:r>
            <a:r>
              <a:rPr lang="de-DE" sz="1600" dirty="0">
                <a:solidFill>
                  <a:srgbClr val="FF0000"/>
                </a:solidFill>
                <a:latin typeface="Courier" charset="0"/>
                <a:ea typeface="Courier" charset="0"/>
                <a:cs typeface="Courier" charset="0"/>
              </a:rPr>
              <a:t>10.2.1.  LLDP . . . . . . . . . . . . . . . . . . . . . . . .  47</a:t>
            </a:r>
          </a:p>
          <a:p>
            <a:pPr marL="0" indent="0">
              <a:spcBef>
                <a:spcPts val="0"/>
              </a:spcBef>
              <a:buNone/>
            </a:pPr>
            <a:r>
              <a:rPr lang="de-DE" sz="1600" dirty="0">
                <a:solidFill>
                  <a:srgbClr val="FF0000"/>
                </a:solidFill>
                <a:latin typeface="Courier" charset="0"/>
                <a:ea typeface="Courier" charset="0"/>
                <a:cs typeface="Courier" charset="0"/>
              </a:rPr>
              <a:t>       10.2.2.  </a:t>
            </a:r>
            <a:r>
              <a:rPr lang="de-DE" sz="1600" dirty="0" err="1">
                <a:solidFill>
                  <a:srgbClr val="FF0000"/>
                </a:solidFill>
                <a:latin typeface="Courier" charset="0"/>
                <a:ea typeface="Courier" charset="0"/>
                <a:cs typeface="Courier" charset="0"/>
              </a:rPr>
              <a:t>mDNS</a:t>
            </a:r>
            <a:r>
              <a:rPr lang="de-DE" sz="1600" dirty="0">
                <a:solidFill>
                  <a:srgbClr val="FF0000"/>
                </a:solidFill>
                <a:latin typeface="Courier" charset="0"/>
                <a:ea typeface="Courier" charset="0"/>
                <a:cs typeface="Courier" charset="0"/>
              </a:rPr>
              <a:t> </a:t>
            </a:r>
            <a:r>
              <a:rPr lang="de-DE" sz="1600" dirty="0" err="1">
                <a:solidFill>
                  <a:srgbClr val="FF0000"/>
                </a:solidFill>
                <a:latin typeface="Courier" charset="0"/>
                <a:ea typeface="Courier" charset="0"/>
                <a:cs typeface="Courier" charset="0"/>
              </a:rPr>
              <a:t>and</a:t>
            </a:r>
            <a:r>
              <a:rPr lang="de-DE" sz="1600" dirty="0">
                <a:solidFill>
                  <a:srgbClr val="FF0000"/>
                </a:solidFill>
                <a:latin typeface="Courier" charset="0"/>
                <a:ea typeface="Courier" charset="0"/>
                <a:cs typeface="Courier" charset="0"/>
              </a:rPr>
              <a:t> L2 </a:t>
            </a:r>
            <a:r>
              <a:rPr lang="de-DE" sz="1600" dirty="0" err="1">
                <a:solidFill>
                  <a:srgbClr val="FF0000"/>
                </a:solidFill>
                <a:latin typeface="Courier" charset="0"/>
                <a:ea typeface="Courier" charset="0"/>
                <a:cs typeface="Courier" charset="0"/>
              </a:rPr>
              <a:t>support</a:t>
            </a:r>
            <a:r>
              <a:rPr lang="de-DE" sz="1600" dirty="0">
                <a:solidFill>
                  <a:srgbClr val="FF0000"/>
                </a:solidFill>
                <a:latin typeface="Courier" charset="0"/>
                <a:ea typeface="Courier" charset="0"/>
                <a:cs typeface="Courier" charset="0"/>
              </a:rPr>
              <a:t>  . . . . . . . . . . . . . . . .  47</a:t>
            </a:r>
          </a:p>
          <a:p>
            <a:pPr marL="0" indent="0">
              <a:spcBef>
                <a:spcPts val="0"/>
              </a:spcBef>
              <a:buNone/>
            </a:pPr>
            <a:r>
              <a:rPr lang="de-DE" sz="1600" dirty="0">
                <a:solidFill>
                  <a:srgbClr val="FF0000"/>
                </a:solidFill>
                <a:latin typeface="Courier" charset="0"/>
                <a:ea typeface="Courier" charset="0"/>
                <a:cs typeface="Courier" charset="0"/>
              </a:rPr>
              <a:t>       10.2.3.  </a:t>
            </a:r>
            <a:r>
              <a:rPr lang="de-DE" sz="1600" dirty="0" err="1">
                <a:solidFill>
                  <a:srgbClr val="FF0000"/>
                </a:solidFill>
                <a:latin typeface="Courier" charset="0"/>
                <a:ea typeface="Courier" charset="0"/>
                <a:cs typeface="Courier" charset="0"/>
              </a:rPr>
              <a:t>Why</a:t>
            </a:r>
            <a:r>
              <a:rPr lang="de-DE" sz="1600" dirty="0">
                <a:solidFill>
                  <a:srgbClr val="FF0000"/>
                </a:solidFill>
                <a:latin typeface="Courier" charset="0"/>
                <a:ea typeface="Courier" charset="0"/>
                <a:cs typeface="Courier" charset="0"/>
              </a:rPr>
              <a:t> DULL GRASP . . . . . . . . . . . . . . . . . . .  47</a:t>
            </a:r>
          </a:p>
          <a:p>
            <a:pPr marL="0" indent="0">
              <a:spcBef>
                <a:spcPts val="0"/>
              </a:spcBef>
              <a:buNone/>
            </a:pPr>
            <a:r>
              <a:rPr lang="en-US" sz="1600" dirty="0">
                <a:latin typeface="Courier" charset="0"/>
                <a:ea typeface="Courier" charset="0"/>
                <a:cs typeface="Courier" charset="0"/>
              </a:rPr>
              <a:t>     10.3.  Choice of routing protocol (RPL) . . . . . . . . . . . .  48</a:t>
            </a:r>
          </a:p>
          <a:p>
            <a:pPr marL="0" indent="0">
              <a:spcBef>
                <a:spcPts val="0"/>
              </a:spcBef>
              <a:buNone/>
            </a:pPr>
            <a:r>
              <a:rPr lang="en-US" sz="1600" dirty="0">
                <a:latin typeface="Courier" charset="0"/>
                <a:ea typeface="Courier" charset="0"/>
                <a:cs typeface="Courier" charset="0"/>
              </a:rPr>
              <a:t>     10.4.  </a:t>
            </a:r>
            <a:r>
              <a:rPr lang="en-US" sz="1600" dirty="0">
                <a:solidFill>
                  <a:srgbClr val="FF0000"/>
                </a:solidFill>
                <a:latin typeface="Courier" charset="0"/>
                <a:ea typeface="Courier" charset="0"/>
                <a:cs typeface="Courier" charset="0"/>
              </a:rPr>
              <a:t>Extending ACP channel negotiation (via GRASP)  </a:t>
            </a:r>
            <a:r>
              <a:rPr lang="en-US" sz="1600" dirty="0">
                <a:latin typeface="Courier" charset="0"/>
                <a:ea typeface="Courier" charset="0"/>
                <a:cs typeface="Courier" charset="0"/>
              </a:rPr>
              <a:t>. . . . .  49</a:t>
            </a:r>
          </a:p>
          <a:p>
            <a:pPr marL="0" indent="0">
              <a:spcBef>
                <a:spcPts val="0"/>
              </a:spcBef>
              <a:buNone/>
            </a:pPr>
            <a:r>
              <a:rPr lang="en-US" sz="1600" dirty="0">
                <a:latin typeface="Courier" charset="0"/>
                <a:ea typeface="Courier" charset="0"/>
                <a:cs typeface="Courier" charset="0"/>
              </a:rPr>
              <a:t>     10.5.  </a:t>
            </a:r>
            <a:r>
              <a:rPr lang="en-US" sz="1600" dirty="0">
                <a:solidFill>
                  <a:srgbClr val="FF0000"/>
                </a:solidFill>
                <a:latin typeface="Courier" charset="0"/>
                <a:ea typeface="Courier" charset="0"/>
                <a:cs typeface="Courier" charset="0"/>
              </a:rPr>
              <a:t>CAs, domains and routing subdomains considerations </a:t>
            </a:r>
            <a:r>
              <a:rPr lang="en-US" sz="1600" dirty="0">
                <a:latin typeface="Courier" charset="0"/>
                <a:ea typeface="Courier" charset="0"/>
                <a:cs typeface="Courier" charset="0"/>
              </a:rPr>
              <a:t>. . .  51</a:t>
            </a:r>
          </a:p>
          <a:p>
            <a:pPr>
              <a:spcBef>
                <a:spcPts val="0"/>
              </a:spcBef>
            </a:pPr>
            <a:endParaRPr lang="en-US" sz="1600" dirty="0" smtClean="0">
              <a:latin typeface="Courier" charset="0"/>
              <a:ea typeface="Courier" charset="0"/>
              <a:cs typeface="Courier" charset="0"/>
            </a:endParaRPr>
          </a:p>
        </p:txBody>
      </p:sp>
      <p:sp>
        <p:nvSpPr>
          <p:cNvPr id="4" name="Slide Number Placeholder 3"/>
          <p:cNvSpPr>
            <a:spLocks noGrp="1"/>
          </p:cNvSpPr>
          <p:nvPr>
            <p:ph type="sldNum" sz="quarter" idx="4"/>
          </p:nvPr>
        </p:nvSpPr>
        <p:spPr/>
        <p:txBody>
          <a:bodyPr/>
          <a:lstStyle/>
          <a:p>
            <a:fld id="{B2BA852E-B0A3-450B-89A0-8B2DDB14F358}" type="slidenum">
              <a:rPr lang="en-GB" smtClean="0"/>
              <a:t>9</a:t>
            </a:fld>
            <a:endParaRPr lang="en-GB"/>
          </a:p>
        </p:txBody>
      </p:sp>
    </p:spTree>
    <p:extLst>
      <p:ext uri="{BB962C8B-B14F-4D97-AF65-F5344CB8AC3E}">
        <p14:creationId xmlns:p14="http://schemas.microsoft.com/office/powerpoint/2010/main" val="1305777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29041</TotalTime>
  <Words>3245</Words>
  <Application>Microsoft Macintosh PowerPoint</Application>
  <PresentationFormat>Widescreen</PresentationFormat>
  <Paragraphs>282</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Calibri</vt:lpstr>
      <vt:lpstr>Calibri Light</vt:lpstr>
      <vt:lpstr>Courier</vt:lpstr>
      <vt:lpstr>ＭＳ Ｐゴシック</vt:lpstr>
      <vt:lpstr>Arial</vt:lpstr>
      <vt:lpstr>Office Theme</vt:lpstr>
      <vt:lpstr>An Autonomic Control Plane draft-ietf-anima-autonomic-control-plane-05 (ietf98:06 - ietf99:08) </vt:lpstr>
      <vt:lpstr>06-07:</vt:lpstr>
      <vt:lpstr>06-07:</vt:lpstr>
      <vt:lpstr>06-07:</vt:lpstr>
      <vt:lpstr>06-07:</vt:lpstr>
      <vt:lpstr>06-07:</vt:lpstr>
      <vt:lpstr>07-08:</vt:lpstr>
      <vt:lpstr>07-08:</vt:lpstr>
      <vt:lpstr>07-08:</vt:lpstr>
      <vt:lpstr>07-08:</vt:lpstr>
      <vt:lpstr>07-08:</vt:lpstr>
      <vt:lpstr>07-08:</vt:lpstr>
      <vt:lpstr>07-08:</vt:lpstr>
      <vt:lpstr>07-08:</vt:lpstr>
      <vt:lpstr>07-08:</vt:lpstr>
      <vt:lpstr>07-08:</vt:lpstr>
      <vt:lpstr>07-08:</vt:lpstr>
      <vt:lpstr>07-08:</vt:lpstr>
      <vt:lpstr>07-08:</vt:lpstr>
      <vt:lpstr>07-08:</vt:lpstr>
      <vt:lpstr>07-08:</vt:lpstr>
      <vt:lpstr>Next steps</vt:lpstr>
    </vt:vector>
  </TitlesOfParts>
  <Company>Cisco Systems</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Behringer (mbehring)</dc:creator>
  <cp:lastModifiedBy>Microsoft Office User</cp:lastModifiedBy>
  <cp:revision>181</cp:revision>
  <dcterms:created xsi:type="dcterms:W3CDTF">2016-07-17T15:16:08Z</dcterms:created>
  <dcterms:modified xsi:type="dcterms:W3CDTF">2017-07-19T06:50:08Z</dcterms:modified>
</cp:coreProperties>
</file>