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15" r:id="rId3"/>
    <p:sldId id="316" r:id="rId4"/>
    <p:sldId id="317" r:id="rId5"/>
    <p:sldId id="318" r:id="rId6"/>
    <p:sldId id="320" r:id="rId7"/>
    <p:sldId id="321" r:id="rId8"/>
    <p:sldId id="322" r:id="rId9"/>
    <p:sldId id="323" r:id="rId10"/>
    <p:sldId id="32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6" autoAdjust="0"/>
    <p:restoredTop sz="94660"/>
  </p:normalViewPr>
  <p:slideViewPr>
    <p:cSldViewPr>
      <p:cViewPr>
        <p:scale>
          <a:sx n="118" d="100"/>
          <a:sy n="118" d="100"/>
        </p:scale>
        <p:origin x="256" y="39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237" cy="72237"/>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DB3C70-FF07-4475-8978-4F6040CEDA80}" type="datetimeFigureOut">
              <a:rPr lang="en-GB" smtClean="0"/>
              <a:t>12/11/2017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7E87D5-C092-44A5-B0DB-54B38709BE2C}" type="slidenum">
              <a:rPr lang="en-GB" smtClean="0"/>
              <a:t>‹#›</a:t>
            </a:fld>
            <a:endParaRPr lang="en-GB"/>
          </a:p>
        </p:txBody>
      </p:sp>
    </p:spTree>
    <p:extLst>
      <p:ext uri="{BB962C8B-B14F-4D97-AF65-F5344CB8AC3E}">
        <p14:creationId xmlns:p14="http://schemas.microsoft.com/office/powerpoint/2010/main" val="2736806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9"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A852E-B0A3-450B-89A0-8B2DDB14F358}" type="slidenum">
              <a:rPr lang="en-GB" smtClean="0"/>
              <a:t>‹#›</a:t>
            </a:fld>
            <a:endParaRPr lang="en-GB"/>
          </a:p>
        </p:txBody>
      </p:sp>
    </p:spTree>
    <p:extLst>
      <p:ext uri="{BB962C8B-B14F-4D97-AF65-F5344CB8AC3E}">
        <p14:creationId xmlns:p14="http://schemas.microsoft.com/office/powerpoint/2010/main" val="201509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8"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9"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A852E-B0A3-450B-89A0-8B2DDB14F358}" type="slidenum">
              <a:rPr lang="en-GB" smtClean="0"/>
              <a:t>‹#›</a:t>
            </a:fld>
            <a:endParaRPr lang="en-GB"/>
          </a:p>
        </p:txBody>
      </p:sp>
    </p:spTree>
    <p:extLst>
      <p:ext uri="{BB962C8B-B14F-4D97-AF65-F5344CB8AC3E}">
        <p14:creationId xmlns:p14="http://schemas.microsoft.com/office/powerpoint/2010/main" val="2870980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8"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1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A852E-B0A3-450B-89A0-8B2DDB14F358}" type="slidenum">
              <a:rPr lang="en-GB" smtClean="0"/>
              <a:t>‹#›</a:t>
            </a:fld>
            <a:endParaRPr lang="en-GB"/>
          </a:p>
        </p:txBody>
      </p:sp>
    </p:spTree>
    <p:extLst>
      <p:ext uri="{BB962C8B-B14F-4D97-AF65-F5344CB8AC3E}">
        <p14:creationId xmlns:p14="http://schemas.microsoft.com/office/powerpoint/2010/main" val="1224744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6"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7"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8"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A852E-B0A3-450B-89A0-8B2DDB14F358}" type="slidenum">
              <a:rPr lang="en-GB" smtClean="0"/>
              <a:t>‹#›</a:t>
            </a:fld>
            <a:endParaRPr lang="en-GB"/>
          </a:p>
        </p:txBody>
      </p:sp>
    </p:spTree>
    <p:extLst>
      <p:ext uri="{BB962C8B-B14F-4D97-AF65-F5344CB8AC3E}">
        <p14:creationId xmlns:p14="http://schemas.microsoft.com/office/powerpoint/2010/main" val="523092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6"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7"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A852E-B0A3-450B-89A0-8B2DDB14F358}" type="slidenum">
              <a:rPr lang="en-GB" smtClean="0"/>
              <a:t>‹#›</a:t>
            </a:fld>
            <a:endParaRPr lang="en-GB"/>
          </a:p>
        </p:txBody>
      </p:sp>
    </p:spTree>
    <p:extLst>
      <p:ext uri="{BB962C8B-B14F-4D97-AF65-F5344CB8AC3E}">
        <p14:creationId xmlns:p14="http://schemas.microsoft.com/office/powerpoint/2010/main" val="7837262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A852E-B0A3-450B-89A0-8B2DDB14F358}" type="slidenum">
              <a:rPr lang="en-GB" smtClean="0"/>
              <a:t>‹#›</a:t>
            </a:fld>
            <a:endParaRPr lang="en-GB"/>
          </a:p>
        </p:txBody>
      </p:sp>
      <p:sp>
        <p:nvSpPr>
          <p:cNvPr id="9" name="TextBox 8"/>
          <p:cNvSpPr txBox="1"/>
          <p:nvPr userDrawn="1"/>
        </p:nvSpPr>
        <p:spPr>
          <a:xfrm>
            <a:off x="822699" y="6390717"/>
            <a:ext cx="1583382" cy="307777"/>
          </a:xfrm>
          <a:prstGeom prst="rect">
            <a:avLst/>
          </a:prstGeom>
          <a:noFill/>
        </p:spPr>
        <p:txBody>
          <a:bodyPr wrap="none" rtlCol="0">
            <a:spAutoFit/>
          </a:bodyPr>
          <a:lstStyle/>
          <a:p>
            <a:r>
              <a:rPr lang="en-GB" sz="1400" dirty="0" smtClean="0"/>
              <a:t>IETF 100, Nov 2017</a:t>
            </a:r>
            <a:endParaRPr lang="en-GB" sz="1400" dirty="0"/>
          </a:p>
        </p:txBody>
      </p:sp>
      <p:sp>
        <p:nvSpPr>
          <p:cNvPr id="10" name="Rectangle 9"/>
          <p:cNvSpPr/>
          <p:nvPr userDrawn="1"/>
        </p:nvSpPr>
        <p:spPr>
          <a:xfrm>
            <a:off x="4204181" y="6382570"/>
            <a:ext cx="3446264" cy="307777"/>
          </a:xfrm>
          <a:prstGeom prst="rect">
            <a:avLst/>
          </a:prstGeom>
        </p:spPr>
        <p:txBody>
          <a:bodyPr wrap="none">
            <a:spAutoFit/>
          </a:bodyPr>
          <a:lstStyle/>
          <a:p>
            <a:r>
              <a:rPr lang="en-GB" sz="1400" dirty="0" smtClean="0"/>
              <a:t>draft-ietf-anima-autonomic-control-plane-12</a:t>
            </a:r>
            <a:endParaRPr lang="en-GB" sz="1400" dirty="0"/>
          </a:p>
        </p:txBody>
      </p:sp>
    </p:spTree>
    <p:extLst>
      <p:ext uri="{BB962C8B-B14F-4D97-AF65-F5344CB8AC3E}">
        <p14:creationId xmlns:p14="http://schemas.microsoft.com/office/powerpoint/2010/main" val="688774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4936" y="1122363"/>
            <a:ext cx="10458864" cy="2387600"/>
          </a:xfrm>
        </p:spPr>
        <p:txBody>
          <a:bodyPr/>
          <a:lstStyle/>
          <a:p>
            <a:r>
              <a:rPr lang="en-GB" dirty="0" smtClean="0">
                <a:ea typeface="ＭＳ Ｐゴシック" charset="-128"/>
              </a:rPr>
              <a:t>An Autonomic Control Plane</a:t>
            </a:r>
            <a:r>
              <a:rPr lang="en-US" dirty="0" smtClean="0">
                <a:ea typeface="ＭＳ Ｐゴシック" charset="-128"/>
              </a:rPr>
              <a:t/>
            </a:r>
            <a:br>
              <a:rPr lang="en-US" dirty="0" smtClean="0">
                <a:ea typeface="ＭＳ Ｐゴシック" charset="-128"/>
              </a:rPr>
            </a:br>
            <a:r>
              <a:rPr lang="en-US" sz="4400" dirty="0" smtClean="0"/>
              <a:t>draft-ietf-anima-autonomic-control-plane </a:t>
            </a:r>
            <a:r>
              <a:rPr lang="en-US" sz="4400" dirty="0" smtClean="0"/>
              <a:t>update </a:t>
            </a:r>
            <a:r>
              <a:rPr lang="en-US" sz="4400" dirty="0" smtClean="0"/>
              <a:t>for ietf99:08 – ietf100:12</a:t>
            </a:r>
            <a:r>
              <a:rPr lang="en-US" sz="4400" dirty="0" smtClean="0">
                <a:ea typeface="ＭＳ Ｐゴシック" charset="-128"/>
              </a:rPr>
              <a:t> </a:t>
            </a:r>
            <a:endParaRPr lang="en-GB" dirty="0"/>
          </a:p>
        </p:txBody>
      </p:sp>
      <p:sp>
        <p:nvSpPr>
          <p:cNvPr id="3" name="Subtitle 2"/>
          <p:cNvSpPr>
            <a:spLocks noGrp="1"/>
          </p:cNvSpPr>
          <p:nvPr>
            <p:ph type="subTitle" idx="1"/>
          </p:nvPr>
        </p:nvSpPr>
        <p:spPr/>
        <p:txBody>
          <a:bodyPr/>
          <a:lstStyle/>
          <a:p>
            <a:r>
              <a:rPr lang="en-US" dirty="0" smtClean="0">
                <a:ea typeface="ＭＳ Ｐゴシック" charset="-128"/>
              </a:rPr>
              <a:t>100</a:t>
            </a:r>
            <a:r>
              <a:rPr lang="en-US" baseline="30000" dirty="0" smtClean="0">
                <a:ea typeface="ＭＳ Ｐゴシック" charset="-128"/>
              </a:rPr>
              <a:t>th</a:t>
            </a:r>
            <a:r>
              <a:rPr lang="en-US" dirty="0" smtClean="0">
                <a:ea typeface="ＭＳ Ｐゴシック" charset="-128"/>
              </a:rPr>
              <a:t> IETF, November 2017, Singapore</a:t>
            </a:r>
          </a:p>
          <a:p>
            <a:r>
              <a:rPr lang="en-US" dirty="0" smtClean="0">
                <a:ea typeface="ＭＳ Ｐゴシック" charset="-128"/>
              </a:rPr>
              <a:t>Michael Behringer (editor), Toerless Eckert (editor), </a:t>
            </a:r>
            <a:br>
              <a:rPr lang="en-US" dirty="0" smtClean="0">
                <a:ea typeface="ＭＳ Ｐゴシック" charset="-128"/>
              </a:rPr>
            </a:br>
            <a:r>
              <a:rPr lang="en-US" dirty="0" err="1" smtClean="0">
                <a:ea typeface="ＭＳ Ｐゴシック" charset="-128"/>
              </a:rPr>
              <a:t>Steinthor</a:t>
            </a:r>
            <a:r>
              <a:rPr lang="en-US" dirty="0" smtClean="0">
                <a:ea typeface="ＭＳ Ｐゴシック" charset="-128"/>
              </a:rPr>
              <a:t> </a:t>
            </a:r>
            <a:r>
              <a:rPr lang="en-US" dirty="0" err="1" smtClean="0">
                <a:ea typeface="ＭＳ Ｐゴシック" charset="-128"/>
              </a:rPr>
              <a:t>Bjarnasson</a:t>
            </a:r>
            <a:endParaRPr lang="en-US" dirty="0" smtClean="0">
              <a:ea typeface="ＭＳ Ｐゴシック" charset="-128"/>
            </a:endParaRPr>
          </a:p>
          <a:p>
            <a:endParaRPr lang="en-GB" dirty="0"/>
          </a:p>
        </p:txBody>
      </p:sp>
      <p:sp>
        <p:nvSpPr>
          <p:cNvPr id="4" name="Slide Number Placeholder 3"/>
          <p:cNvSpPr>
            <a:spLocks noGrp="1"/>
          </p:cNvSpPr>
          <p:nvPr>
            <p:ph type="sldNum" sz="quarter" idx="4"/>
          </p:nvPr>
        </p:nvSpPr>
        <p:spPr/>
        <p:txBody>
          <a:bodyPr/>
          <a:lstStyle/>
          <a:p>
            <a:fld id="{B2BA852E-B0A3-450B-89A0-8B2DDB14F358}" type="slidenum">
              <a:rPr lang="en-GB" smtClean="0"/>
              <a:t>1</a:t>
            </a:fld>
            <a:endParaRPr lang="en-GB"/>
          </a:p>
        </p:txBody>
      </p:sp>
    </p:spTree>
    <p:extLst>
      <p:ext uri="{BB962C8B-B14F-4D97-AF65-F5344CB8AC3E}">
        <p14:creationId xmlns:p14="http://schemas.microsoft.com/office/powerpoint/2010/main" val="417932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4528"/>
          </a:xfrm>
        </p:spPr>
        <p:txBody>
          <a:bodyPr/>
          <a:lstStyle/>
          <a:p>
            <a:r>
              <a:rPr lang="en-US" dirty="0" smtClean="0"/>
              <a:t>Changes since </a:t>
            </a:r>
            <a:r>
              <a:rPr lang="en-US" dirty="0" err="1" smtClean="0"/>
              <a:t>prague</a:t>
            </a:r>
            <a:r>
              <a:rPr lang="en-US" dirty="0" smtClean="0"/>
              <a:t> (ietf99)</a:t>
            </a:r>
            <a:endParaRPr lang="en-US" dirty="0"/>
          </a:p>
        </p:txBody>
      </p:sp>
      <p:sp>
        <p:nvSpPr>
          <p:cNvPr id="3" name="Content Placeholder 2"/>
          <p:cNvSpPr>
            <a:spLocks noGrp="1"/>
          </p:cNvSpPr>
          <p:nvPr>
            <p:ph idx="1"/>
          </p:nvPr>
        </p:nvSpPr>
        <p:spPr>
          <a:xfrm>
            <a:off x="838200" y="1334126"/>
            <a:ext cx="10515600" cy="5022223"/>
          </a:xfrm>
        </p:spPr>
        <p:txBody>
          <a:bodyPr>
            <a:normAutofit/>
          </a:bodyPr>
          <a:lstStyle/>
          <a:p>
            <a:r>
              <a:rPr lang="en-US" sz="2400" dirty="0" smtClean="0"/>
              <a:t>10.8 Adopting ACP for  other environments (informational)</a:t>
            </a:r>
          </a:p>
          <a:p>
            <a:pPr lvl="1"/>
            <a:r>
              <a:rPr lang="en-US" sz="1600" dirty="0" smtClean="0"/>
              <a:t>Discusses how environments where some aspects of ACP are not desirable could create variations with different approaches:</a:t>
            </a:r>
          </a:p>
          <a:p>
            <a:pPr lvl="2"/>
            <a:r>
              <a:rPr lang="en-US" sz="1600" dirty="0" smtClean="0"/>
              <a:t>Existing auto-addressing schemes for nodes (</a:t>
            </a:r>
            <a:r>
              <a:rPr lang="en-US" sz="1600" dirty="0" err="1" smtClean="0"/>
              <a:t>eg</a:t>
            </a:r>
            <a:r>
              <a:rPr lang="en-US" sz="1600" dirty="0" smtClean="0"/>
              <a:t>: from existing global unique device IDs).</a:t>
            </a:r>
          </a:p>
          <a:p>
            <a:pPr lvl="2"/>
            <a:r>
              <a:rPr lang="en-US" sz="1600" dirty="0" smtClean="0"/>
              <a:t>No separation between Data-Plane and ACP. Make ACP the data plane – for new networks ?!</a:t>
            </a:r>
          </a:p>
          <a:p>
            <a:pPr lvl="2"/>
            <a:r>
              <a:rPr lang="en-US" sz="1600" dirty="0" smtClean="0"/>
              <a:t>Use different routing protocols</a:t>
            </a:r>
          </a:p>
          <a:p>
            <a:pPr lvl="2"/>
            <a:r>
              <a:rPr lang="en-US" sz="1600" dirty="0" smtClean="0"/>
              <a:t>Use different encapsulation.</a:t>
            </a:r>
          </a:p>
          <a:p>
            <a:pPr lvl="3"/>
            <a:r>
              <a:rPr lang="en-US" sz="1400" dirty="0" smtClean="0"/>
              <a:t>E.g.: not via link local IPv6 but across L2 to remove data-plane dependency against link-local IPv6.</a:t>
            </a:r>
          </a:p>
          <a:p>
            <a:r>
              <a:rPr lang="en-US" sz="2400" dirty="0" smtClean="0"/>
              <a:t>More security considerations</a:t>
            </a:r>
          </a:p>
          <a:p>
            <a:r>
              <a:rPr lang="en-US" sz="2400" dirty="0" smtClean="0"/>
              <a:t>IANA considerations</a:t>
            </a:r>
          </a:p>
          <a:p>
            <a:r>
              <a:rPr lang="en-US" sz="2400" dirty="0" smtClean="0"/>
              <a:t>30 new references (thanks Brian ;-) </a:t>
            </a:r>
          </a:p>
          <a:p>
            <a:pPr lvl="2"/>
            <a:endParaRPr lang="en-US" sz="1200" dirty="0" smtClean="0"/>
          </a:p>
          <a:p>
            <a:pPr lvl="1"/>
            <a:endParaRPr lang="en-US" sz="1600" dirty="0"/>
          </a:p>
        </p:txBody>
      </p:sp>
      <p:sp>
        <p:nvSpPr>
          <p:cNvPr id="4" name="Slide Number Placeholder 3"/>
          <p:cNvSpPr>
            <a:spLocks noGrp="1"/>
          </p:cNvSpPr>
          <p:nvPr>
            <p:ph type="sldNum" sz="quarter" idx="4"/>
          </p:nvPr>
        </p:nvSpPr>
        <p:spPr/>
        <p:txBody>
          <a:bodyPr/>
          <a:lstStyle/>
          <a:p>
            <a:fld id="{B2BA852E-B0A3-450B-89A0-8B2DDB14F358}" type="slidenum">
              <a:rPr lang="en-GB" smtClean="0"/>
              <a:t>10</a:t>
            </a:fld>
            <a:endParaRPr lang="en-GB"/>
          </a:p>
        </p:txBody>
      </p:sp>
    </p:spTree>
    <p:extLst>
      <p:ext uri="{BB962C8B-B14F-4D97-AF65-F5344CB8AC3E}">
        <p14:creationId xmlns:p14="http://schemas.microsoft.com/office/powerpoint/2010/main" val="67011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4528"/>
          </a:xfrm>
        </p:spPr>
        <p:txBody>
          <a:bodyPr/>
          <a:lstStyle/>
          <a:p>
            <a:r>
              <a:rPr lang="en-US" dirty="0" smtClean="0"/>
              <a:t>Activity since </a:t>
            </a:r>
            <a:r>
              <a:rPr lang="en-US" dirty="0" err="1" smtClean="0"/>
              <a:t>prague</a:t>
            </a:r>
            <a:r>
              <a:rPr lang="en-US" dirty="0" smtClean="0"/>
              <a:t> (ietf99)</a:t>
            </a:r>
            <a:endParaRPr lang="en-US" dirty="0"/>
          </a:p>
        </p:txBody>
      </p:sp>
      <p:sp>
        <p:nvSpPr>
          <p:cNvPr id="3" name="Content Placeholder 2"/>
          <p:cNvSpPr>
            <a:spLocks noGrp="1"/>
          </p:cNvSpPr>
          <p:nvPr>
            <p:ph idx="1"/>
          </p:nvPr>
        </p:nvSpPr>
        <p:spPr>
          <a:xfrm>
            <a:off x="838200" y="1334127"/>
            <a:ext cx="10515600" cy="4842836"/>
          </a:xfrm>
        </p:spPr>
        <p:txBody>
          <a:bodyPr/>
          <a:lstStyle/>
          <a:p>
            <a:r>
              <a:rPr lang="en-US" dirty="0" smtClean="0"/>
              <a:t>Passed WG last call. </a:t>
            </a:r>
          </a:p>
          <a:p>
            <a:pPr lvl="1"/>
            <a:r>
              <a:rPr lang="en-US" dirty="0" smtClean="0"/>
              <a:t>Thorough reviews from Brian Carpenter, Sheng Jiang (shepherd),  Michael Richardson.</a:t>
            </a:r>
          </a:p>
          <a:p>
            <a:pPr lvl="2"/>
            <a:r>
              <a:rPr lang="en-US" dirty="0" smtClean="0"/>
              <a:t>Thanks!</a:t>
            </a:r>
          </a:p>
          <a:p>
            <a:pPr lvl="1"/>
            <a:r>
              <a:rPr lang="en-US" dirty="0" smtClean="0"/>
              <a:t>Discussion on mailing list.</a:t>
            </a:r>
          </a:p>
          <a:p>
            <a:pPr lvl="1"/>
            <a:r>
              <a:rPr lang="en-US" dirty="0" smtClean="0"/>
              <a:t>Waiting for revised shepherd </a:t>
            </a:r>
            <a:r>
              <a:rPr lang="en-US" dirty="0" err="1" smtClean="0"/>
              <a:t>writeup</a:t>
            </a:r>
            <a:r>
              <a:rPr lang="en-US" dirty="0" smtClean="0"/>
              <a:t> to get into IETF/IESG review.</a:t>
            </a:r>
            <a:endParaRPr lang="en-US" dirty="0"/>
          </a:p>
        </p:txBody>
      </p:sp>
      <p:sp>
        <p:nvSpPr>
          <p:cNvPr id="4" name="Slide Number Placeholder 3"/>
          <p:cNvSpPr>
            <a:spLocks noGrp="1"/>
          </p:cNvSpPr>
          <p:nvPr>
            <p:ph type="sldNum" sz="quarter" idx="4"/>
          </p:nvPr>
        </p:nvSpPr>
        <p:spPr/>
        <p:txBody>
          <a:bodyPr/>
          <a:lstStyle/>
          <a:p>
            <a:fld id="{B2BA852E-B0A3-450B-89A0-8B2DDB14F358}" type="slidenum">
              <a:rPr lang="en-GB" smtClean="0"/>
              <a:t>2</a:t>
            </a:fld>
            <a:endParaRPr lang="en-GB"/>
          </a:p>
        </p:txBody>
      </p:sp>
    </p:spTree>
    <p:extLst>
      <p:ext uri="{BB962C8B-B14F-4D97-AF65-F5344CB8AC3E}">
        <p14:creationId xmlns:p14="http://schemas.microsoft.com/office/powerpoint/2010/main" val="45016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4528"/>
          </a:xfrm>
        </p:spPr>
        <p:txBody>
          <a:bodyPr/>
          <a:lstStyle/>
          <a:p>
            <a:r>
              <a:rPr lang="en-US" dirty="0" smtClean="0"/>
              <a:t>Changes since </a:t>
            </a:r>
            <a:r>
              <a:rPr lang="en-US" dirty="0" err="1" smtClean="0"/>
              <a:t>prague</a:t>
            </a:r>
            <a:r>
              <a:rPr lang="en-US" dirty="0" smtClean="0"/>
              <a:t> (ietf99)</a:t>
            </a:r>
            <a:endParaRPr lang="en-US" dirty="0"/>
          </a:p>
        </p:txBody>
      </p:sp>
      <p:sp>
        <p:nvSpPr>
          <p:cNvPr id="3" name="Content Placeholder 2"/>
          <p:cNvSpPr>
            <a:spLocks noGrp="1"/>
          </p:cNvSpPr>
          <p:nvPr>
            <p:ph idx="1"/>
          </p:nvPr>
        </p:nvSpPr>
        <p:spPr>
          <a:xfrm>
            <a:off x="838200" y="1334127"/>
            <a:ext cx="10515600" cy="4842836"/>
          </a:xfrm>
        </p:spPr>
        <p:txBody>
          <a:bodyPr>
            <a:normAutofit fontScale="92500" lnSpcReduction="20000"/>
          </a:bodyPr>
          <a:lstStyle/>
          <a:p>
            <a:r>
              <a:rPr lang="en-US" dirty="0" smtClean="0"/>
              <a:t>Introduction:</a:t>
            </a:r>
          </a:p>
          <a:p>
            <a:pPr lvl="1"/>
            <a:r>
              <a:rPr lang="en-US" dirty="0" smtClean="0"/>
              <a:t>Mentions non-normative section content</a:t>
            </a:r>
          </a:p>
          <a:p>
            <a:pPr lvl="1"/>
            <a:r>
              <a:rPr lang="en-US" dirty="0" smtClean="0"/>
              <a:t>Defines ANI as BRSKI + ACP + ANI and how ANI itself is not a ”full” autonomic network, but enables it. But ANI also enables also non-autonomic network for stable connectivity.</a:t>
            </a:r>
          </a:p>
          <a:p>
            <a:r>
              <a:rPr lang="en-US" dirty="0" smtClean="0"/>
              <a:t>Terminology </a:t>
            </a:r>
            <a:r>
              <a:rPr lang="en-US" sz="1800" dirty="0" smtClean="0"/>
              <a:t>lots of improvements, e.g.:</a:t>
            </a:r>
          </a:p>
          <a:p>
            <a:pPr lvl="1"/>
            <a:r>
              <a:rPr lang="en-US" dirty="0" smtClean="0"/>
              <a:t>Replaced Autonomic/AN FOOBAR with ACP FOOBAR whenever appropriate</a:t>
            </a:r>
          </a:p>
          <a:p>
            <a:pPr lvl="2"/>
            <a:r>
              <a:rPr lang="en-US" dirty="0" smtClean="0"/>
              <a:t>Goal: make clear ACP is/can-be standalone, refer to AN/Autonomic only when referring to elements beyond ACP, </a:t>
            </a:r>
            <a:r>
              <a:rPr lang="en-US" dirty="0" err="1" smtClean="0"/>
              <a:t>eg</a:t>
            </a:r>
            <a:r>
              <a:rPr lang="en-US" dirty="0" smtClean="0"/>
              <a:t>: ANI (BRSKI), other ASA, Intent.</a:t>
            </a:r>
          </a:p>
          <a:p>
            <a:pPr lvl="1"/>
            <a:r>
              <a:rPr lang="en-US" dirty="0" smtClean="0"/>
              <a:t>device / host / .. -&gt; node. Includes core terms such as Device-ID -&gt; Node-ID.</a:t>
            </a:r>
          </a:p>
          <a:p>
            <a:pPr lvl="1"/>
            <a:r>
              <a:rPr lang="en-US" dirty="0" smtClean="0"/>
              <a:t>“physical” interface -&gt; “native” interface (also defined). This is uncommon in IETF documents, but IMHO (</a:t>
            </a:r>
            <a:r>
              <a:rPr lang="en-US" dirty="0" err="1" smtClean="0"/>
              <a:t>toerless</a:t>
            </a:r>
            <a:r>
              <a:rPr lang="en-US" dirty="0" smtClean="0"/>
              <a:t>) there are no </a:t>
            </a:r>
            <a:r>
              <a:rPr lang="en-US" dirty="0" err="1" smtClean="0"/>
              <a:t>physcial</a:t>
            </a:r>
            <a:r>
              <a:rPr lang="en-US" dirty="0" smtClean="0"/>
              <a:t> interfaces on virtual nodes and ACP can run there too.</a:t>
            </a:r>
          </a:p>
          <a:p>
            <a:pPr lvl="1"/>
            <a:r>
              <a:rPr lang="cs-CZ" dirty="0" smtClean="0"/>
              <a:t>RFC2119 text (MUST/SHOULD/..)</a:t>
            </a:r>
          </a:p>
          <a:p>
            <a:pPr lvl="1"/>
            <a:r>
              <a:rPr lang="cs-CZ" dirty="0" smtClean="0"/>
              <a:t>„</a:t>
            </a:r>
            <a:r>
              <a:rPr lang="cs-CZ" dirty="0" err="1" smtClean="0"/>
              <a:t>loopback</a:t>
            </a:r>
            <a:r>
              <a:rPr lang="cs-CZ" dirty="0" smtClean="0"/>
              <a:t> interface“ – </a:t>
            </a:r>
            <a:r>
              <a:rPr lang="cs-CZ" dirty="0" err="1" smtClean="0"/>
              <a:t>for</a:t>
            </a:r>
            <a:r>
              <a:rPr lang="cs-CZ" dirty="0" smtClean="0"/>
              <a:t> </a:t>
            </a:r>
            <a:r>
              <a:rPr lang="cs-CZ" dirty="0" err="1" smtClean="0"/>
              <a:t>the</a:t>
            </a:r>
            <a:r>
              <a:rPr lang="cs-CZ" dirty="0" smtClean="0"/>
              <a:t> interface holding </a:t>
            </a:r>
            <a:r>
              <a:rPr lang="cs-CZ" dirty="0" err="1" smtClean="0"/>
              <a:t>the</a:t>
            </a:r>
            <a:r>
              <a:rPr lang="cs-CZ" dirty="0" smtClean="0"/>
              <a:t> ACP </a:t>
            </a:r>
            <a:r>
              <a:rPr lang="cs-CZ" dirty="0" err="1" smtClean="0"/>
              <a:t>address</a:t>
            </a:r>
            <a:r>
              <a:rPr lang="cs-CZ" dirty="0" smtClean="0"/>
              <a:t>(es)</a:t>
            </a:r>
          </a:p>
          <a:p>
            <a:pPr lvl="1"/>
            <a:r>
              <a:rPr lang="cs-CZ" dirty="0" smtClean="0"/>
              <a:t>„</a:t>
            </a:r>
            <a:r>
              <a:rPr lang="cs-CZ" dirty="0" err="1" smtClean="0"/>
              <a:t>virtual</a:t>
            </a:r>
            <a:r>
              <a:rPr lang="cs-CZ" dirty="0" smtClean="0"/>
              <a:t> interface“ – </a:t>
            </a:r>
            <a:r>
              <a:rPr lang="cs-CZ" dirty="0" err="1" smtClean="0"/>
              <a:t>for</a:t>
            </a:r>
            <a:r>
              <a:rPr lang="cs-CZ" dirty="0" smtClean="0"/>
              <a:t> </a:t>
            </a:r>
            <a:r>
              <a:rPr lang="cs-CZ" dirty="0" err="1" smtClean="0"/>
              <a:t>the</a:t>
            </a:r>
            <a:r>
              <a:rPr lang="cs-CZ" dirty="0" smtClean="0"/>
              <a:t> interface </a:t>
            </a:r>
            <a:r>
              <a:rPr lang="cs-CZ" dirty="0" err="1" smtClean="0"/>
              <a:t>mapped</a:t>
            </a:r>
            <a:r>
              <a:rPr lang="cs-CZ" dirty="0" smtClean="0"/>
              <a:t> to „</a:t>
            </a:r>
            <a:r>
              <a:rPr lang="cs-CZ" dirty="0" err="1" smtClean="0"/>
              <a:t>secure</a:t>
            </a:r>
            <a:r>
              <a:rPr lang="cs-CZ" dirty="0" smtClean="0"/>
              <a:t> </a:t>
            </a:r>
            <a:r>
              <a:rPr lang="cs-CZ" dirty="0" err="1" smtClean="0"/>
              <a:t>channels</a:t>
            </a:r>
            <a:r>
              <a:rPr lang="cs-CZ" dirty="0" smtClean="0"/>
              <a:t>“ (to </a:t>
            </a:r>
            <a:r>
              <a:rPr lang="cs-CZ" dirty="0" err="1" smtClean="0"/>
              <a:t>other</a:t>
            </a:r>
            <a:r>
              <a:rPr lang="cs-CZ" dirty="0" smtClean="0"/>
              <a:t> ACP </a:t>
            </a:r>
            <a:r>
              <a:rPr lang="cs-CZ" dirty="0" err="1" smtClean="0"/>
              <a:t>nodes</a:t>
            </a:r>
            <a:r>
              <a:rPr lang="cs-CZ" dirty="0" smtClean="0"/>
              <a:t>)</a:t>
            </a:r>
            <a:endParaRPr lang="en-US" dirty="0"/>
          </a:p>
        </p:txBody>
      </p:sp>
      <p:sp>
        <p:nvSpPr>
          <p:cNvPr id="4" name="Slide Number Placeholder 3"/>
          <p:cNvSpPr>
            <a:spLocks noGrp="1"/>
          </p:cNvSpPr>
          <p:nvPr>
            <p:ph type="sldNum" sz="quarter" idx="4"/>
          </p:nvPr>
        </p:nvSpPr>
        <p:spPr/>
        <p:txBody>
          <a:bodyPr/>
          <a:lstStyle/>
          <a:p>
            <a:fld id="{B2BA852E-B0A3-450B-89A0-8B2DDB14F358}" type="slidenum">
              <a:rPr lang="en-GB" smtClean="0"/>
              <a:t>3</a:t>
            </a:fld>
            <a:endParaRPr lang="en-GB"/>
          </a:p>
        </p:txBody>
      </p:sp>
    </p:spTree>
    <p:extLst>
      <p:ext uri="{BB962C8B-B14F-4D97-AF65-F5344CB8AC3E}">
        <p14:creationId xmlns:p14="http://schemas.microsoft.com/office/powerpoint/2010/main" val="10698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4528"/>
          </a:xfrm>
        </p:spPr>
        <p:txBody>
          <a:bodyPr/>
          <a:lstStyle/>
          <a:p>
            <a:r>
              <a:rPr lang="en-US" dirty="0" smtClean="0"/>
              <a:t>Changes since </a:t>
            </a:r>
            <a:r>
              <a:rPr lang="en-US" dirty="0" err="1" smtClean="0"/>
              <a:t>prague</a:t>
            </a:r>
            <a:r>
              <a:rPr lang="en-US" dirty="0" smtClean="0"/>
              <a:t> (ietf99)</a:t>
            </a:r>
            <a:endParaRPr lang="en-US" dirty="0"/>
          </a:p>
        </p:txBody>
      </p:sp>
      <p:sp>
        <p:nvSpPr>
          <p:cNvPr id="3" name="Content Placeholder 2"/>
          <p:cNvSpPr>
            <a:spLocks noGrp="1"/>
          </p:cNvSpPr>
          <p:nvPr>
            <p:ph idx="1"/>
          </p:nvPr>
        </p:nvSpPr>
        <p:spPr>
          <a:xfrm>
            <a:off x="838200" y="1334127"/>
            <a:ext cx="10515600" cy="4842836"/>
          </a:xfrm>
        </p:spPr>
        <p:txBody>
          <a:bodyPr>
            <a:normAutofit fontScale="92500" lnSpcReduction="20000"/>
          </a:bodyPr>
          <a:lstStyle/>
          <a:p>
            <a:r>
              <a:rPr lang="en-US" dirty="0" smtClean="0"/>
              <a:t>6.1 domain certificate / keying material</a:t>
            </a:r>
          </a:p>
          <a:p>
            <a:pPr lvl="1"/>
            <a:r>
              <a:rPr lang="en-US" dirty="0" smtClean="0"/>
              <a:t>More explanation. relationship to rfc7575. Use of ACP without full autonomic network, Use Domain Cert for any domain authentication (not only ACP secure channels), </a:t>
            </a:r>
            <a:r>
              <a:rPr lang="is-IS" dirty="0" smtClean="0"/>
              <a:t>…</a:t>
            </a:r>
          </a:p>
          <a:p>
            <a:pPr lvl="1"/>
            <a:r>
              <a:rPr lang="en-US" dirty="0" smtClean="0"/>
              <a:t>D</a:t>
            </a:r>
            <a:r>
              <a:rPr lang="is-IS" dirty="0" smtClean="0"/>
              <a:t>efine ACP information field in cert earlier to make text easier readible.</a:t>
            </a:r>
          </a:p>
          <a:p>
            <a:pPr lvl="1"/>
            <a:r>
              <a:rPr lang="is-IS" dirty="0" smtClean="0"/>
              <a:t>6.1.2 – ACP domain membership</a:t>
            </a:r>
          </a:p>
          <a:p>
            <a:pPr lvl="2"/>
            <a:r>
              <a:rPr lang="en-US" dirty="0" smtClean="0"/>
              <a:t>W</a:t>
            </a:r>
            <a:r>
              <a:rPr lang="is-IS" dirty="0" smtClean="0"/>
              <a:t>as previously in section 6.6 (candidate ACP Neighbor verification) for authentication of ACP secure channels, moved here because it applies to any domain membership authentication (GRASP TLS connections or future outside ACP domain authentications by ASA).</a:t>
            </a:r>
          </a:p>
          <a:p>
            <a:pPr lvl="1"/>
            <a:r>
              <a:rPr lang="is-IS" dirty="0" smtClean="0"/>
              <a:t>Certificate maintenance (aka.: Cert Renewal)</a:t>
            </a:r>
          </a:p>
          <a:p>
            <a:pPr lvl="2"/>
            <a:r>
              <a:rPr lang="is-IS" dirty="0" smtClean="0"/>
              <a:t>ACP nodes must support cert renewal via EST (rfc7030).</a:t>
            </a:r>
          </a:p>
          <a:p>
            <a:pPr lvl="2"/>
            <a:r>
              <a:rPr lang="is-IS" dirty="0" smtClean="0"/>
              <a:t>GRASP objective name for EST server: SRV.est</a:t>
            </a:r>
          </a:p>
          <a:p>
            <a:pPr lvl="2"/>
            <a:r>
              <a:rPr lang="en-US" dirty="0" smtClean="0"/>
              <a:t>R</a:t>
            </a:r>
            <a:r>
              <a:rPr lang="is-IS" dirty="0" smtClean="0"/>
              <a:t>emoved option for “distance” based server selection. Now in separate draft as future update to GRASPs service discovery</a:t>
            </a:r>
          </a:p>
          <a:p>
            <a:r>
              <a:rPr lang="is-IS" sz="2400" dirty="0" smtClean="0"/>
              <a:t>6.3 Neighbor Discovery with DULL GRASP</a:t>
            </a:r>
          </a:p>
          <a:p>
            <a:pPr lvl="1"/>
            <a:r>
              <a:rPr lang="en-US" sz="2000" dirty="0" smtClean="0"/>
              <a:t>Explains need to use MLD for GRASP group (often not mentioned in other IETF RFCs using link-local multicast. No idea how often this leads to bad implementations. Mandated by MLD RFC).</a:t>
            </a:r>
            <a:endParaRPr lang="en-US" sz="2000" dirty="0"/>
          </a:p>
        </p:txBody>
      </p:sp>
      <p:sp>
        <p:nvSpPr>
          <p:cNvPr id="4" name="Slide Number Placeholder 3"/>
          <p:cNvSpPr>
            <a:spLocks noGrp="1"/>
          </p:cNvSpPr>
          <p:nvPr>
            <p:ph type="sldNum" sz="quarter" idx="4"/>
          </p:nvPr>
        </p:nvSpPr>
        <p:spPr/>
        <p:txBody>
          <a:bodyPr/>
          <a:lstStyle/>
          <a:p>
            <a:fld id="{B2BA852E-B0A3-450B-89A0-8B2DDB14F358}" type="slidenum">
              <a:rPr lang="en-GB" smtClean="0"/>
              <a:t>4</a:t>
            </a:fld>
            <a:endParaRPr lang="en-GB"/>
          </a:p>
        </p:txBody>
      </p:sp>
    </p:spTree>
    <p:extLst>
      <p:ext uri="{BB962C8B-B14F-4D97-AF65-F5344CB8AC3E}">
        <p14:creationId xmlns:p14="http://schemas.microsoft.com/office/powerpoint/2010/main" val="23484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4528"/>
          </a:xfrm>
        </p:spPr>
        <p:txBody>
          <a:bodyPr/>
          <a:lstStyle/>
          <a:p>
            <a:r>
              <a:rPr lang="en-US" dirty="0" smtClean="0"/>
              <a:t>Changes since </a:t>
            </a:r>
            <a:r>
              <a:rPr lang="en-US" dirty="0" err="1" smtClean="0"/>
              <a:t>prague</a:t>
            </a:r>
            <a:r>
              <a:rPr lang="en-US" dirty="0" smtClean="0"/>
              <a:t> (ietf99)</a:t>
            </a:r>
            <a:endParaRPr lang="en-US" dirty="0"/>
          </a:p>
        </p:txBody>
      </p:sp>
      <p:sp>
        <p:nvSpPr>
          <p:cNvPr id="3" name="Content Placeholder 2"/>
          <p:cNvSpPr>
            <a:spLocks noGrp="1"/>
          </p:cNvSpPr>
          <p:nvPr>
            <p:ph idx="1"/>
          </p:nvPr>
        </p:nvSpPr>
        <p:spPr>
          <a:xfrm>
            <a:off x="838200" y="1334127"/>
            <a:ext cx="10515600" cy="4842836"/>
          </a:xfrm>
        </p:spPr>
        <p:txBody>
          <a:bodyPr>
            <a:normAutofit/>
          </a:bodyPr>
          <a:lstStyle/>
          <a:p>
            <a:r>
              <a:rPr lang="en-US" sz="2400" dirty="0" smtClean="0"/>
              <a:t>6.7 Security association protocols</a:t>
            </a:r>
          </a:p>
          <a:p>
            <a:pPr lvl="1"/>
            <a:r>
              <a:rPr lang="en-US" sz="2000" dirty="0" smtClean="0"/>
              <a:t>IPsec tunnel mode required because ACP forwards packets from other nodes (was transport mode in 08). With GRE, IPsec transport mode is used because only the “locally generated” GRE packet (outer header) needs to be </a:t>
            </a:r>
            <a:r>
              <a:rPr lang="en-US" sz="2000" dirty="0" err="1" smtClean="0"/>
              <a:t>Ipsec</a:t>
            </a:r>
            <a:r>
              <a:rPr lang="en-US" sz="2000" dirty="0" smtClean="0"/>
              <a:t> encapsulated.</a:t>
            </a:r>
          </a:p>
          <a:p>
            <a:pPr lvl="1"/>
            <a:r>
              <a:rPr lang="en-US" sz="2000" dirty="0" smtClean="0"/>
              <a:t>Immediately terminate/re-negotiate ACP channels when neighbor/own certificate expire.</a:t>
            </a:r>
          </a:p>
          <a:p>
            <a:r>
              <a:rPr lang="en-US" sz="2400" dirty="0" smtClean="0"/>
              <a:t>6.8 GRASP in the ACP</a:t>
            </a:r>
          </a:p>
          <a:p>
            <a:pPr lvl="1"/>
            <a:r>
              <a:rPr lang="en-US" sz="2000" dirty="0" smtClean="0"/>
              <a:t>Explanation why ACP relies on GRASP and does not use IP multicast</a:t>
            </a:r>
            <a:r>
              <a:rPr lang="en-US" sz="2000" dirty="0">
                <a:sym typeface="Wingdings"/>
              </a:rPr>
              <a:t> </a:t>
            </a:r>
            <a:r>
              <a:rPr lang="en-US" sz="2000" dirty="0" smtClean="0">
                <a:sym typeface="Wingdings"/>
              </a:rPr>
              <a:t>(</a:t>
            </a:r>
            <a:r>
              <a:rPr lang="en-US" sz="2000" dirty="0" err="1" smtClean="0">
                <a:sym typeface="Wingdings"/>
              </a:rPr>
              <a:t>toerless</a:t>
            </a:r>
            <a:r>
              <a:rPr lang="en-US" sz="2000" dirty="0" smtClean="0">
                <a:sym typeface="Wingdings"/>
              </a:rPr>
              <a:t> pet peeve)</a:t>
            </a:r>
          </a:p>
          <a:p>
            <a:pPr lvl="2"/>
            <a:r>
              <a:rPr lang="en-US" sz="1600" dirty="0" smtClean="0">
                <a:sym typeface="Wingdings"/>
              </a:rPr>
              <a:t>Service discovery required as core service for Autonomic network/ANI</a:t>
            </a:r>
          </a:p>
          <a:p>
            <a:pPr lvl="3"/>
            <a:r>
              <a:rPr lang="en-US" sz="1400" dirty="0" smtClean="0">
                <a:sym typeface="Wingdings"/>
              </a:rPr>
              <a:t>Provided by ACP via ACP GRASP.  lightweight and fully autonomous/distributed</a:t>
            </a:r>
          </a:p>
          <a:p>
            <a:pPr lvl="2"/>
            <a:r>
              <a:rPr lang="en-US" sz="1600" dirty="0" smtClean="0">
                <a:sym typeface="Wingdings"/>
              </a:rPr>
              <a:t>IP multicast with PIM-SM or PIM-DM would be horrible and nobody has made this </a:t>
            </a:r>
            <a:r>
              <a:rPr lang="en-US" sz="1600" dirty="0" err="1" smtClean="0">
                <a:sym typeface="Wingdings"/>
              </a:rPr>
              <a:t>autnomous</a:t>
            </a:r>
            <a:r>
              <a:rPr lang="en-US" sz="1600" dirty="0" smtClean="0">
                <a:sym typeface="Wingdings"/>
              </a:rPr>
              <a:t> yet.</a:t>
            </a:r>
          </a:p>
          <a:p>
            <a:pPr lvl="3"/>
            <a:r>
              <a:rPr lang="en-US" sz="1400" dirty="0" smtClean="0">
                <a:sym typeface="Wingdings"/>
              </a:rPr>
              <a:t>Chicken &amp; egg problem</a:t>
            </a:r>
          </a:p>
          <a:p>
            <a:pPr lvl="2"/>
            <a:r>
              <a:rPr lang="en-US" sz="1600" dirty="0" smtClean="0">
                <a:sym typeface="Wingdings"/>
              </a:rPr>
              <a:t>Flooding via IGPs is alternative to GRASP but ACP choose RPL because it is more lightweight (less state flooded)</a:t>
            </a:r>
          </a:p>
          <a:p>
            <a:pPr lvl="2"/>
            <a:r>
              <a:rPr lang="en-US" sz="1600" dirty="0" smtClean="0">
                <a:sym typeface="Wingdings"/>
              </a:rPr>
              <a:t>Could in future ACP update define how to more efficiently do ACP GRASP M_FLOOD by relying on RPL DODAGs.</a:t>
            </a:r>
          </a:p>
          <a:p>
            <a:pPr lvl="3"/>
            <a:r>
              <a:rPr lang="en-US" sz="1400" dirty="0" smtClean="0">
                <a:sym typeface="Wingdings"/>
              </a:rPr>
              <a:t>ACP GRASP flooding right now floods on every link, not necessary to reach every node.</a:t>
            </a:r>
          </a:p>
          <a:p>
            <a:pPr lvl="2"/>
            <a:endParaRPr lang="en-US" sz="1600" dirty="0" smtClean="0">
              <a:sym typeface="Wingdings"/>
            </a:endParaRPr>
          </a:p>
          <a:p>
            <a:pPr lvl="2"/>
            <a:endParaRPr lang="en-US" sz="1600" dirty="0" smtClean="0"/>
          </a:p>
          <a:p>
            <a:pPr lvl="1"/>
            <a:endParaRPr lang="en-US" sz="2000" dirty="0"/>
          </a:p>
        </p:txBody>
      </p:sp>
      <p:sp>
        <p:nvSpPr>
          <p:cNvPr id="4" name="Slide Number Placeholder 3"/>
          <p:cNvSpPr>
            <a:spLocks noGrp="1"/>
          </p:cNvSpPr>
          <p:nvPr>
            <p:ph type="sldNum" sz="quarter" idx="4"/>
          </p:nvPr>
        </p:nvSpPr>
        <p:spPr/>
        <p:txBody>
          <a:bodyPr/>
          <a:lstStyle/>
          <a:p>
            <a:fld id="{B2BA852E-B0A3-450B-89A0-8B2DDB14F358}" type="slidenum">
              <a:rPr lang="en-GB" smtClean="0"/>
              <a:t>5</a:t>
            </a:fld>
            <a:endParaRPr lang="en-GB"/>
          </a:p>
        </p:txBody>
      </p:sp>
    </p:spTree>
    <p:extLst>
      <p:ext uri="{BB962C8B-B14F-4D97-AF65-F5344CB8AC3E}">
        <p14:creationId xmlns:p14="http://schemas.microsoft.com/office/powerpoint/2010/main" val="59184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514" y="178335"/>
            <a:ext cx="4246482" cy="1228030"/>
          </a:xfrm>
        </p:spPr>
        <p:txBody>
          <a:bodyPr>
            <a:normAutofit fontScale="90000"/>
          </a:bodyPr>
          <a:lstStyle/>
          <a:p>
            <a:r>
              <a:rPr lang="en-US" dirty="0" smtClean="0"/>
              <a:t>Changes since </a:t>
            </a:r>
            <a:r>
              <a:rPr lang="en-US" dirty="0" err="1" smtClean="0"/>
              <a:t>prague</a:t>
            </a:r>
            <a:r>
              <a:rPr lang="en-US" dirty="0" smtClean="0"/>
              <a:t> (ietf99)</a:t>
            </a:r>
            <a:endParaRPr lang="en-US" dirty="0"/>
          </a:p>
        </p:txBody>
      </p:sp>
      <p:sp>
        <p:nvSpPr>
          <p:cNvPr id="3" name="Content Placeholder 2"/>
          <p:cNvSpPr>
            <a:spLocks noGrp="1"/>
          </p:cNvSpPr>
          <p:nvPr>
            <p:ph idx="1"/>
          </p:nvPr>
        </p:nvSpPr>
        <p:spPr>
          <a:xfrm>
            <a:off x="5331567" y="0"/>
            <a:ext cx="6558066" cy="6462954"/>
          </a:xfrm>
          <a:solidFill>
            <a:schemeClr val="bg2"/>
          </a:solidFill>
        </p:spPr>
        <p:txBody>
          <a:bodyPr>
            <a:noAutofit/>
          </a:bodyPr>
          <a:lstStyle/>
          <a:p>
            <a:pPr marL="0" indent="0">
              <a:lnSpc>
                <a:spcPct val="70000"/>
              </a:lnSpc>
              <a:spcBef>
                <a:spcPts val="0"/>
              </a:spcBef>
              <a:buNone/>
            </a:pPr>
            <a:r>
              <a:rPr lang="de-DE" sz="1300" dirty="0" smtClean="0">
                <a:latin typeface="Courier" charset="0"/>
                <a:ea typeface="Courier" charset="0"/>
                <a:cs typeface="Courier" charset="0"/>
              </a:rPr>
              <a:t>...............................................................</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/-GRASP-</a:t>
            </a:r>
            <a:r>
              <a:rPr lang="de-DE" sz="1300" dirty="0" err="1">
                <a:latin typeface="Courier" charset="0"/>
                <a:ea typeface="Courier" charset="0"/>
                <a:cs typeface="Courier" charset="0"/>
              </a:rPr>
              <a:t>flooding</a:t>
            </a:r>
            <a:r>
              <a:rPr lang="de-DE" sz="1300" dirty="0">
                <a:latin typeface="Courier" charset="0"/>
                <a:ea typeface="Courier" charset="0"/>
                <a:cs typeface="Courier" charset="0"/>
              </a:rPr>
              <a:t>-\         ACP GRASP </a:t>
            </a:r>
            <a:r>
              <a:rPr lang="de-DE" sz="1300" dirty="0" err="1">
                <a:latin typeface="Courier" charset="0"/>
                <a:ea typeface="Courier" charset="0"/>
                <a:cs typeface="Courier" charset="0"/>
              </a:rPr>
              <a:t>instance</a:t>
            </a:r>
            <a:r>
              <a:rPr lang="de-DE" sz="1300" dirty="0">
                <a:latin typeface="Courier" charset="0"/>
                <a:ea typeface="Courier" charset="0"/>
                <a:cs typeface="Courier" charset="0"/>
              </a:rPr>
              <a:t>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                  \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GRASP      GRASP      GRASP                              .</a:t>
            </a:r>
          </a:p>
          <a:p>
            <a:pPr marL="0" indent="0">
              <a:lnSpc>
                <a:spcPct val="70000"/>
              </a:lnSpc>
              <a:spcBef>
                <a:spcPts val="0"/>
              </a:spcBef>
              <a:buNone/>
            </a:pPr>
            <a:r>
              <a:rPr lang="ro-RO" sz="1300" dirty="0" smtClean="0">
                <a:latin typeface="Courier" charset="0"/>
                <a:ea typeface="Courier" charset="0"/>
                <a:cs typeface="Courier" charset="0"/>
              </a:rPr>
              <a:t>.  </a:t>
            </a:r>
            <a:r>
              <a:rPr lang="ro-RO" sz="1300" dirty="0">
                <a:latin typeface="Courier" charset="0"/>
                <a:ea typeface="Courier" charset="0"/>
                <a:cs typeface="Courier" charset="0"/>
              </a:rPr>
              <a:t>link-local   </a:t>
            </a:r>
            <a:r>
              <a:rPr lang="ro-RO" sz="1300" dirty="0" err="1">
                <a:latin typeface="Courier" charset="0"/>
                <a:ea typeface="Courier" charset="0"/>
                <a:cs typeface="Courier" charset="0"/>
              </a:rPr>
              <a:t>unicast</a:t>
            </a:r>
            <a:r>
              <a:rPr lang="ro-RO" sz="1300" dirty="0">
                <a:latin typeface="Courier" charset="0"/>
                <a:ea typeface="Courier" charset="0"/>
                <a:cs typeface="Courier" charset="0"/>
              </a:rPr>
              <a:t>  link-local                           .</a:t>
            </a:r>
          </a:p>
          <a:p>
            <a:pPr marL="0" indent="0">
              <a:lnSpc>
                <a:spcPct val="70000"/>
              </a:lnSpc>
              <a:spcBef>
                <a:spcPts val="0"/>
              </a:spcBef>
              <a:buNone/>
            </a:pPr>
            <a:r>
              <a:rPr lang="ro-RO" sz="1300" dirty="0" smtClean="0">
                <a:latin typeface="Courier" charset="0"/>
                <a:ea typeface="Courier" charset="0"/>
                <a:cs typeface="Courier" charset="0"/>
              </a:rPr>
              <a:t>.   </a:t>
            </a:r>
            <a:r>
              <a:rPr lang="ro-RO" sz="1300" dirty="0" err="1">
                <a:latin typeface="Courier" charset="0"/>
                <a:ea typeface="Courier" charset="0"/>
                <a:cs typeface="Courier" charset="0"/>
              </a:rPr>
              <a:t>multicast</a:t>
            </a:r>
            <a:r>
              <a:rPr lang="ro-RO" sz="1300" dirty="0">
                <a:latin typeface="Courier" charset="0"/>
                <a:ea typeface="Courier" charset="0"/>
                <a:cs typeface="Courier" charset="0"/>
              </a:rPr>
              <a:t>  </a:t>
            </a:r>
            <a:r>
              <a:rPr lang="ro-RO" sz="1300" dirty="0" err="1">
                <a:latin typeface="Courier" charset="0"/>
                <a:ea typeface="Courier" charset="0"/>
                <a:cs typeface="Courier" charset="0"/>
              </a:rPr>
              <a:t>messages</a:t>
            </a:r>
            <a:r>
              <a:rPr lang="ro-RO" sz="1300" dirty="0">
                <a:latin typeface="Courier" charset="0"/>
                <a:ea typeface="Courier" charset="0"/>
                <a:cs typeface="Courier" charset="0"/>
              </a:rPr>
              <a:t>   </a:t>
            </a:r>
            <a:r>
              <a:rPr lang="ro-RO" sz="1300" dirty="0" err="1">
                <a:latin typeface="Courier" charset="0"/>
                <a:ea typeface="Courier" charset="0"/>
                <a:cs typeface="Courier" charset="0"/>
              </a:rPr>
              <a:t>multicast</a:t>
            </a:r>
            <a:r>
              <a:rPr lang="ro-RO" sz="1300" dirty="0">
                <a:latin typeface="Courier" charset="0"/>
                <a:ea typeface="Courier" charset="0"/>
                <a:cs typeface="Courier" charset="0"/>
              </a:rPr>
              <a:t>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err="1">
                <a:latin typeface="Courier" charset="0"/>
                <a:ea typeface="Courier" charset="0"/>
                <a:cs typeface="Courier" charset="0"/>
              </a:rPr>
              <a:t>messages</a:t>
            </a:r>
            <a:r>
              <a:rPr lang="de-DE" sz="1300" dirty="0">
                <a:latin typeface="Courier" charset="0"/>
                <a:ea typeface="Courier" charset="0"/>
                <a:cs typeface="Courier" charset="0"/>
              </a:rPr>
              <a:t>      |       </a:t>
            </a:r>
            <a:r>
              <a:rPr lang="de-DE" sz="1300" dirty="0" err="1">
                <a:latin typeface="Courier" charset="0"/>
                <a:ea typeface="Courier" charset="0"/>
                <a:cs typeface="Courier" charset="0"/>
              </a:rPr>
              <a:t>messages</a:t>
            </a:r>
            <a:r>
              <a:rPr lang="de-DE" sz="1300" dirty="0">
                <a:latin typeface="Courier" charset="0"/>
                <a:ea typeface="Courier" charset="0"/>
                <a:cs typeface="Courier" charset="0"/>
              </a:rPr>
              <a:t>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          |          |                                .</a:t>
            </a:r>
          </a:p>
          <a:p>
            <a:pPr marL="0" indent="0">
              <a:lnSpc>
                <a:spcPct val="70000"/>
              </a:lnSpc>
              <a:spcBef>
                <a:spcPts val="0"/>
              </a:spcBef>
              <a:buNone/>
            </a:pPr>
            <a:r>
              <a:rPr lang="de-DE" sz="1300" dirty="0" smtClean="0">
                <a:latin typeface="Courier" charset="0"/>
                <a:ea typeface="Courier" charset="0"/>
                <a:cs typeface="Courier" charset="0"/>
              </a:rPr>
              <a:t>...............................................................</a:t>
            </a:r>
            <a:endParaRPr lang="de-DE" sz="1300" dirty="0">
              <a:latin typeface="Courier" charset="0"/>
              <a:ea typeface="Courier" charset="0"/>
              <a:cs typeface="Courier" charset="0"/>
            </a:endParaRPr>
          </a:p>
          <a:p>
            <a:pPr marL="0" indent="0">
              <a:lnSpc>
                <a:spcPct val="70000"/>
              </a:lnSpc>
              <a:spcBef>
                <a:spcPts val="0"/>
              </a:spcBef>
              <a:buNone/>
            </a:pPr>
            <a:r>
              <a:rPr lang="en-US" sz="1300" dirty="0" smtClean="0">
                <a:latin typeface="Courier" charset="0"/>
                <a:ea typeface="Courier" charset="0"/>
                <a:cs typeface="Courier" charset="0"/>
              </a:rPr>
              <a:t>.      </a:t>
            </a:r>
            <a:r>
              <a:rPr lang="en-US" sz="1300" dirty="0">
                <a:latin typeface="Courier" charset="0"/>
                <a:ea typeface="Courier" charset="0"/>
                <a:cs typeface="Courier" charset="0"/>
              </a:rPr>
              <a:t>v          v          v    ACP security and transport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          |          |    </a:t>
            </a:r>
            <a:r>
              <a:rPr lang="de-DE" sz="1300" dirty="0" err="1">
                <a:latin typeface="Courier" charset="0"/>
                <a:ea typeface="Courier" charset="0"/>
                <a:cs typeface="Courier" charset="0"/>
              </a:rPr>
              <a:t>substrate</a:t>
            </a:r>
            <a:r>
              <a:rPr lang="de-DE" sz="1300" dirty="0">
                <a:latin typeface="Courier" charset="0"/>
                <a:ea typeface="Courier" charset="0"/>
                <a:cs typeface="Courier" charset="0"/>
              </a:rPr>
              <a:t> </a:t>
            </a:r>
            <a:r>
              <a:rPr lang="de-DE" sz="1300" dirty="0" err="1">
                <a:latin typeface="Courier" charset="0"/>
                <a:ea typeface="Courier" charset="0"/>
                <a:cs typeface="Courier" charset="0"/>
              </a:rPr>
              <a:t>for</a:t>
            </a:r>
            <a:r>
              <a:rPr lang="de-DE" sz="1300" dirty="0">
                <a:latin typeface="Courier" charset="0"/>
                <a:ea typeface="Courier" charset="0"/>
                <a:cs typeface="Courier" charset="0"/>
              </a:rPr>
              <a:t> GRASP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          |          |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       ACP GRASP     |       - ACP GRASP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       </a:t>
            </a:r>
            <a:r>
              <a:rPr lang="de-DE" sz="1300" dirty="0" err="1">
                <a:latin typeface="Courier" charset="0"/>
                <a:ea typeface="Courier" charset="0"/>
                <a:cs typeface="Courier" charset="0"/>
              </a:rPr>
              <a:t>loopback</a:t>
            </a:r>
            <a:r>
              <a:rPr lang="de-DE" sz="1300" dirty="0">
                <a:latin typeface="Courier" charset="0"/>
                <a:ea typeface="Courier" charset="0"/>
                <a:cs typeface="Courier" charset="0"/>
              </a:rPr>
              <a:t>      |         </a:t>
            </a:r>
            <a:r>
              <a:rPr lang="de-DE" sz="1300" dirty="0" err="1">
                <a:latin typeface="Courier" charset="0"/>
                <a:ea typeface="Courier" charset="0"/>
                <a:cs typeface="Courier" charset="0"/>
              </a:rPr>
              <a:t>loopback</a:t>
            </a:r>
            <a:r>
              <a:rPr lang="de-DE" sz="1300" dirty="0">
                <a:latin typeface="Courier" charset="0"/>
                <a:ea typeface="Courier" charset="0"/>
                <a:cs typeface="Courier" charset="0"/>
              </a:rPr>
              <a:t> </a:t>
            </a:r>
            <a:r>
              <a:rPr lang="de-DE" sz="1300" dirty="0" err="1">
                <a:latin typeface="Courier" charset="0"/>
                <a:ea typeface="Courier" charset="0"/>
                <a:cs typeface="Courier" charset="0"/>
              </a:rPr>
              <a:t>interface</a:t>
            </a:r>
            <a:r>
              <a:rPr lang="de-DE" sz="1300" dirty="0">
                <a:latin typeface="Courier" charset="0"/>
                <a:ea typeface="Courier" charset="0"/>
                <a:cs typeface="Courier" charset="0"/>
              </a:rPr>
              <a:t>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       </a:t>
            </a:r>
            <a:r>
              <a:rPr lang="de-DE" sz="1300" dirty="0" err="1">
                <a:latin typeface="Courier" charset="0"/>
                <a:ea typeface="Courier" charset="0"/>
                <a:cs typeface="Courier" charset="0"/>
              </a:rPr>
              <a:t>interface</a:t>
            </a:r>
            <a:r>
              <a:rPr lang="de-DE" sz="1300" dirty="0">
                <a:latin typeface="Courier" charset="0"/>
                <a:ea typeface="Courier" charset="0"/>
                <a:cs typeface="Courier" charset="0"/>
              </a:rPr>
              <a:t>     |       - AN-</a:t>
            </a:r>
            <a:r>
              <a:rPr lang="de-DE" sz="1300" dirty="0" err="1">
                <a:latin typeface="Courier" charset="0"/>
                <a:ea typeface="Courier" charset="0"/>
                <a:cs typeface="Courier" charset="0"/>
              </a:rPr>
              <a:t>cert</a:t>
            </a:r>
            <a:r>
              <a:rPr lang="de-DE" sz="1300" dirty="0">
                <a:latin typeface="Courier" charset="0"/>
                <a:ea typeface="Courier" charset="0"/>
                <a:cs typeface="Courier" charset="0"/>
              </a:rPr>
              <a:t> </a:t>
            </a:r>
            <a:r>
              <a:rPr lang="de-DE" sz="1300" dirty="0" err="1">
                <a:latin typeface="Courier" charset="0"/>
                <a:ea typeface="Courier" charset="0"/>
                <a:cs typeface="Courier" charset="0"/>
              </a:rPr>
              <a:t>auth</a:t>
            </a:r>
            <a:r>
              <a:rPr lang="de-DE" sz="1300" dirty="0">
                <a:latin typeface="Courier" charset="0"/>
                <a:ea typeface="Courier" charset="0"/>
                <a:cs typeface="Courier" charset="0"/>
              </a:rPr>
              <a:t>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         TLS         |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ACP GRASP     |       ACP GRASP  - ACP GRASP </a:t>
            </a:r>
            <a:r>
              <a:rPr lang="de-DE" sz="1300" dirty="0" err="1">
                <a:latin typeface="Courier" charset="0"/>
                <a:ea typeface="Courier" charset="0"/>
                <a:cs typeface="Courier" charset="0"/>
              </a:rPr>
              <a:t>virtual</a:t>
            </a:r>
            <a:r>
              <a:rPr lang="de-DE" sz="1300" dirty="0">
                <a:latin typeface="Courier" charset="0"/>
                <a:ea typeface="Courier" charset="0"/>
                <a:cs typeface="Courier" charset="0"/>
              </a:rPr>
              <a:t>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subnet1       |       subnet2      </a:t>
            </a:r>
            <a:r>
              <a:rPr lang="de-DE" sz="1300" dirty="0" err="1">
                <a:latin typeface="Courier" charset="0"/>
                <a:ea typeface="Courier" charset="0"/>
                <a:cs typeface="Courier" charset="0"/>
              </a:rPr>
              <a:t>virtual</a:t>
            </a:r>
            <a:r>
              <a:rPr lang="de-DE" sz="1300" dirty="0">
                <a:latin typeface="Courier" charset="0"/>
                <a:ea typeface="Courier" charset="0"/>
                <a:cs typeface="Courier" charset="0"/>
              </a:rPr>
              <a:t> </a:t>
            </a:r>
            <a:r>
              <a:rPr lang="de-DE" sz="1300" dirty="0" err="1">
                <a:latin typeface="Courier" charset="0"/>
                <a:ea typeface="Courier" charset="0"/>
                <a:cs typeface="Courier" charset="0"/>
              </a:rPr>
              <a:t>interfaces</a:t>
            </a:r>
            <a:r>
              <a:rPr lang="de-DE" sz="1300" dirty="0">
                <a:latin typeface="Courier" charset="0"/>
                <a:ea typeface="Courier" charset="0"/>
                <a:cs typeface="Courier" charset="0"/>
              </a:rPr>
              <a:t>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TCP         |         TCP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          |          |                                .</a:t>
            </a:r>
          </a:p>
          <a:p>
            <a:pPr marL="0" indent="0">
              <a:lnSpc>
                <a:spcPct val="70000"/>
              </a:lnSpc>
              <a:spcBef>
                <a:spcPts val="0"/>
              </a:spcBef>
              <a:buNone/>
            </a:pPr>
            <a:r>
              <a:rPr lang="de-DE" sz="1300" dirty="0" smtClean="0">
                <a:latin typeface="Courier" charset="0"/>
                <a:ea typeface="Courier" charset="0"/>
                <a:cs typeface="Courier" charset="0"/>
              </a:rPr>
              <a:t>...............................................................</a:t>
            </a:r>
            <a:endParaRPr lang="de-DE" sz="1300" dirty="0">
              <a:latin typeface="Courier" charset="0"/>
              <a:ea typeface="Courier" charset="0"/>
              <a:cs typeface="Courier" charset="0"/>
            </a:endParaRP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          |          |   ^^^ Users </a:t>
            </a:r>
            <a:r>
              <a:rPr lang="de-DE" sz="1300" dirty="0" err="1">
                <a:latin typeface="Courier" charset="0"/>
                <a:ea typeface="Courier" charset="0"/>
                <a:cs typeface="Courier" charset="0"/>
              </a:rPr>
              <a:t>of</a:t>
            </a:r>
            <a:r>
              <a:rPr lang="de-DE" sz="1300" dirty="0">
                <a:latin typeface="Courier" charset="0"/>
                <a:ea typeface="Courier" charset="0"/>
                <a:cs typeface="Courier" charset="0"/>
              </a:rPr>
              <a:t> ACP (GRASP/ASA)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          |          |   ACP </a:t>
            </a:r>
            <a:r>
              <a:rPr lang="de-DE" sz="1300" dirty="0" err="1">
                <a:latin typeface="Courier" charset="0"/>
                <a:ea typeface="Courier" charset="0"/>
                <a:cs typeface="Courier" charset="0"/>
              </a:rPr>
              <a:t>interfaces</a:t>
            </a:r>
            <a:r>
              <a:rPr lang="de-DE" sz="1300" dirty="0">
                <a:latin typeface="Courier" charset="0"/>
                <a:ea typeface="Courier" charset="0"/>
                <a:cs typeface="Courier" charset="0"/>
              </a:rPr>
              <a:t>/</a:t>
            </a:r>
            <a:r>
              <a:rPr lang="de-DE" sz="1300" dirty="0" err="1">
                <a:latin typeface="Courier" charset="0"/>
                <a:ea typeface="Courier" charset="0"/>
                <a:cs typeface="Courier" charset="0"/>
              </a:rPr>
              <a:t>addressing</a:t>
            </a:r>
            <a:r>
              <a:rPr lang="de-DE" sz="1300" dirty="0">
                <a:latin typeface="Courier" charset="0"/>
                <a:ea typeface="Courier" charset="0"/>
                <a:cs typeface="Courier" charset="0"/>
              </a:rPr>
              <a:t>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          |          |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          |          |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 ACP-</a:t>
            </a:r>
            <a:r>
              <a:rPr lang="de-DE" sz="1300" dirty="0" err="1">
                <a:latin typeface="Courier" charset="0"/>
                <a:ea typeface="Courier" charset="0"/>
                <a:cs typeface="Courier" charset="0"/>
              </a:rPr>
              <a:t>loopback</a:t>
            </a:r>
            <a:r>
              <a:rPr lang="de-DE" sz="1300" dirty="0">
                <a:latin typeface="Courier" charset="0"/>
                <a:ea typeface="Courier" charset="0"/>
                <a:cs typeface="Courier" charset="0"/>
              </a:rPr>
              <a:t> </a:t>
            </a:r>
            <a:r>
              <a:rPr lang="de-DE" sz="1300" dirty="0" err="1">
                <a:latin typeface="Courier" charset="0"/>
                <a:ea typeface="Courier" charset="0"/>
                <a:cs typeface="Courier" charset="0"/>
              </a:rPr>
              <a:t>Interf</a:t>
            </a:r>
            <a:r>
              <a:rPr lang="de-DE" sz="1300" dirty="0">
                <a:latin typeface="Courier" charset="0"/>
                <a:ea typeface="Courier" charset="0"/>
                <a:cs typeface="Courier" charset="0"/>
              </a:rPr>
              <a:t>.|      &lt;</a:t>
            </a:r>
            <a:r>
              <a:rPr lang="de-DE" sz="1300" dirty="0" smtClean="0">
                <a:latin typeface="Courier" charset="0"/>
                <a:ea typeface="Courier" charset="0"/>
                <a:cs typeface="Courier" charset="0"/>
              </a:rPr>
              <a:t>- </a:t>
            </a:r>
            <a:r>
              <a:rPr lang="de-DE" sz="1300" dirty="0">
                <a:latin typeface="Courier" charset="0"/>
                <a:ea typeface="Courier" charset="0"/>
                <a:cs typeface="Courier" charset="0"/>
              </a:rPr>
              <a:t>ACP </a:t>
            </a:r>
            <a:r>
              <a:rPr lang="de-DE" sz="1300" dirty="0" err="1">
                <a:latin typeface="Courier" charset="0"/>
                <a:ea typeface="Courier" charset="0"/>
                <a:cs typeface="Courier" charset="0"/>
              </a:rPr>
              <a:t>loopback</a:t>
            </a:r>
            <a:r>
              <a:rPr lang="de-DE" sz="1300" dirty="0">
                <a:latin typeface="Courier" charset="0"/>
                <a:ea typeface="Courier" charset="0"/>
                <a:cs typeface="Courier" charset="0"/>
              </a:rPr>
              <a:t> </a:t>
            </a:r>
            <a:r>
              <a:rPr lang="de-DE" sz="1300" dirty="0" err="1">
                <a:latin typeface="Courier" charset="0"/>
                <a:ea typeface="Courier" charset="0"/>
                <a:cs typeface="Courier" charset="0"/>
              </a:rPr>
              <a:t>interface</a:t>
            </a:r>
            <a:r>
              <a:rPr lang="de-DE" sz="1300" dirty="0">
                <a:latin typeface="Courier" charset="0"/>
                <a:ea typeface="Courier" charset="0"/>
                <a:cs typeface="Courier" charset="0"/>
              </a:rPr>
              <a:t>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      ACP-</a:t>
            </a:r>
            <a:r>
              <a:rPr lang="de-DE" sz="1300" dirty="0" err="1">
                <a:latin typeface="Courier" charset="0"/>
                <a:ea typeface="Courier" charset="0"/>
                <a:cs typeface="Courier" charset="0"/>
              </a:rPr>
              <a:t>address</a:t>
            </a:r>
            <a:r>
              <a:rPr lang="de-DE" sz="1300" dirty="0">
                <a:latin typeface="Courier" charset="0"/>
                <a:ea typeface="Courier" charset="0"/>
                <a:cs typeface="Courier" charset="0"/>
              </a:rPr>
              <a:t>    |       - </a:t>
            </a:r>
            <a:r>
              <a:rPr lang="de-DE" sz="1300" dirty="0" err="1">
                <a:latin typeface="Courier" charset="0"/>
                <a:ea typeface="Courier" charset="0"/>
                <a:cs typeface="Courier" charset="0"/>
              </a:rPr>
              <a:t>address</a:t>
            </a:r>
            <a:r>
              <a:rPr lang="de-DE" sz="1300" dirty="0">
                <a:latin typeface="Courier" charset="0"/>
                <a:ea typeface="Courier" charset="0"/>
                <a:cs typeface="Courier" charset="0"/>
              </a:rPr>
              <a:t> (global ULA)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subnet1      |        subnet2  &lt;</a:t>
            </a:r>
            <a:r>
              <a:rPr lang="de-DE" sz="1300" dirty="0" smtClean="0">
                <a:latin typeface="Courier" charset="0"/>
                <a:ea typeface="Courier" charset="0"/>
                <a:cs typeface="Courier" charset="0"/>
              </a:rPr>
              <a:t>- </a:t>
            </a:r>
            <a:r>
              <a:rPr lang="de-DE" sz="1300" dirty="0">
                <a:latin typeface="Courier" charset="0"/>
                <a:ea typeface="Courier" charset="0"/>
                <a:cs typeface="Courier" charset="0"/>
              </a:rPr>
              <a:t>ACP </a:t>
            </a:r>
            <a:r>
              <a:rPr lang="de-DE" sz="1300" dirty="0" err="1">
                <a:latin typeface="Courier" charset="0"/>
                <a:ea typeface="Courier" charset="0"/>
                <a:cs typeface="Courier" charset="0"/>
              </a:rPr>
              <a:t>virtual</a:t>
            </a:r>
            <a:r>
              <a:rPr lang="de-DE" sz="1300" dirty="0">
                <a:latin typeface="Courier" charset="0"/>
                <a:ea typeface="Courier" charset="0"/>
                <a:cs typeface="Courier" charset="0"/>
              </a:rPr>
              <a:t> </a:t>
            </a:r>
            <a:r>
              <a:rPr lang="de-DE" sz="1300" dirty="0" err="1">
                <a:latin typeface="Courier" charset="0"/>
                <a:ea typeface="Courier" charset="0"/>
                <a:cs typeface="Courier" charset="0"/>
              </a:rPr>
              <a:t>interfaces</a:t>
            </a:r>
            <a:r>
              <a:rPr lang="de-DE" sz="1300" dirty="0">
                <a:latin typeface="Courier" charset="0"/>
                <a:ea typeface="Courier" charset="0"/>
                <a:cs typeface="Courier" charset="0"/>
              </a:rPr>
              <a:t>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link-</a:t>
            </a:r>
            <a:r>
              <a:rPr lang="de-DE" sz="1300" dirty="0" err="1">
                <a:latin typeface="Courier" charset="0"/>
                <a:ea typeface="Courier" charset="0"/>
                <a:cs typeface="Courier" charset="0"/>
              </a:rPr>
              <a:t>local</a:t>
            </a:r>
            <a:r>
              <a:rPr lang="de-DE" sz="1300" dirty="0">
                <a:latin typeface="Courier" charset="0"/>
                <a:ea typeface="Courier" charset="0"/>
                <a:cs typeface="Courier" charset="0"/>
              </a:rPr>
              <a:t>     |      link-</a:t>
            </a:r>
            <a:r>
              <a:rPr lang="de-DE" sz="1300" dirty="0" err="1">
                <a:latin typeface="Courier" charset="0"/>
                <a:ea typeface="Courier" charset="0"/>
                <a:cs typeface="Courier" charset="0"/>
              </a:rPr>
              <a:t>local</a:t>
            </a:r>
            <a:r>
              <a:rPr lang="de-DE" sz="1300" dirty="0">
                <a:latin typeface="Courier" charset="0"/>
                <a:ea typeface="Courier" charset="0"/>
                <a:cs typeface="Courier" charset="0"/>
              </a:rPr>
              <a:t>  - link-</a:t>
            </a:r>
            <a:r>
              <a:rPr lang="de-DE" sz="1300" dirty="0" err="1">
                <a:latin typeface="Courier" charset="0"/>
                <a:ea typeface="Courier" charset="0"/>
                <a:cs typeface="Courier" charset="0"/>
              </a:rPr>
              <a:t>local</a:t>
            </a:r>
            <a:r>
              <a:rPr lang="de-DE" sz="1300" dirty="0">
                <a:latin typeface="Courier" charset="0"/>
                <a:ea typeface="Courier" charset="0"/>
                <a:cs typeface="Courier" charset="0"/>
              </a:rPr>
              <a:t> </a:t>
            </a:r>
            <a:r>
              <a:rPr lang="de-DE" sz="1300" dirty="0" err="1">
                <a:latin typeface="Courier" charset="0"/>
                <a:ea typeface="Courier" charset="0"/>
                <a:cs typeface="Courier" charset="0"/>
              </a:rPr>
              <a:t>addresses</a:t>
            </a:r>
            <a:r>
              <a:rPr lang="de-DE" sz="1300" dirty="0">
                <a:latin typeface="Courier" charset="0"/>
                <a:ea typeface="Courier" charset="0"/>
                <a:cs typeface="Courier" charset="0"/>
              </a:rPr>
              <a:t>   .</a:t>
            </a:r>
          </a:p>
          <a:p>
            <a:pPr marL="0" indent="0">
              <a:lnSpc>
                <a:spcPct val="70000"/>
              </a:lnSpc>
              <a:spcBef>
                <a:spcPts val="0"/>
              </a:spcBef>
              <a:buNone/>
            </a:pPr>
            <a:r>
              <a:rPr lang="de-DE" sz="1300" dirty="0" smtClean="0">
                <a:latin typeface="Courier" charset="0"/>
                <a:ea typeface="Courier" charset="0"/>
                <a:cs typeface="Courier" charset="0"/>
              </a:rPr>
              <a:t>...............................................................</a:t>
            </a:r>
            <a:endParaRPr lang="de-DE" sz="1300" dirty="0">
              <a:latin typeface="Courier" charset="0"/>
              <a:ea typeface="Courier" charset="0"/>
              <a:cs typeface="Courier" charset="0"/>
            </a:endParaRP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          |          |   ACP </a:t>
            </a:r>
            <a:r>
              <a:rPr lang="de-DE" sz="1300" dirty="0" err="1">
                <a:latin typeface="Courier" charset="0"/>
                <a:ea typeface="Courier" charset="0"/>
                <a:cs typeface="Courier" charset="0"/>
              </a:rPr>
              <a:t>routing</a:t>
            </a:r>
            <a:r>
              <a:rPr lang="de-DE" sz="1300" dirty="0">
                <a:latin typeface="Courier" charset="0"/>
                <a:ea typeface="Courier" charset="0"/>
                <a:cs typeface="Courier" charset="0"/>
              </a:rPr>
              <a:t> </a:t>
            </a:r>
            <a:r>
              <a:rPr lang="de-DE" sz="1300" dirty="0" err="1">
                <a:latin typeface="Courier" charset="0"/>
                <a:ea typeface="Courier" charset="0"/>
                <a:cs typeface="Courier" charset="0"/>
              </a:rPr>
              <a:t>and</a:t>
            </a:r>
            <a:r>
              <a:rPr lang="de-DE" sz="1300" dirty="0">
                <a:latin typeface="Courier" charset="0"/>
                <a:ea typeface="Courier" charset="0"/>
                <a:cs typeface="Courier" charset="0"/>
              </a:rPr>
              <a:t> </a:t>
            </a:r>
            <a:r>
              <a:rPr lang="de-DE" sz="1300" dirty="0" err="1">
                <a:latin typeface="Courier" charset="0"/>
                <a:ea typeface="Courier" charset="0"/>
                <a:cs typeface="Courier" charset="0"/>
              </a:rPr>
              <a:t>forwarding</a:t>
            </a:r>
            <a:r>
              <a:rPr lang="de-DE" sz="1300" dirty="0">
                <a:latin typeface="Courier" charset="0"/>
                <a:ea typeface="Courier" charset="0"/>
                <a:cs typeface="Courier" charset="0"/>
              </a:rPr>
              <a:t>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     RPL-routing     |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   /IP-</a:t>
            </a:r>
            <a:r>
              <a:rPr lang="de-DE" sz="1300" dirty="0" err="1">
                <a:latin typeface="Courier" charset="0"/>
                <a:ea typeface="Courier" charset="0"/>
                <a:cs typeface="Courier" charset="0"/>
              </a:rPr>
              <a:t>Forwarding</a:t>
            </a:r>
            <a:r>
              <a:rPr lang="de-DE" sz="1300" dirty="0">
                <a:latin typeface="Courier" charset="0"/>
                <a:ea typeface="Courier" charset="0"/>
                <a:cs typeface="Courier" charset="0"/>
              </a:rPr>
              <a:t>\   |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  /               \  |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ACP IPv6 </a:t>
            </a:r>
            <a:r>
              <a:rPr lang="de-DE" sz="1300" dirty="0" err="1">
                <a:latin typeface="Courier" charset="0"/>
                <a:ea typeface="Courier" charset="0"/>
                <a:cs typeface="Courier" charset="0"/>
              </a:rPr>
              <a:t>packets</a:t>
            </a:r>
            <a:r>
              <a:rPr lang="de-DE" sz="1300" dirty="0">
                <a:latin typeface="Courier" charset="0"/>
                <a:ea typeface="Courier" charset="0"/>
                <a:cs typeface="Courier" charset="0"/>
              </a:rPr>
              <a:t>   ACP IPv6 </a:t>
            </a:r>
            <a:r>
              <a:rPr lang="de-DE" sz="1300" dirty="0" err="1">
                <a:latin typeface="Courier" charset="0"/>
                <a:ea typeface="Courier" charset="0"/>
                <a:cs typeface="Courier" charset="0"/>
              </a:rPr>
              <a:t>packets</a:t>
            </a:r>
            <a:r>
              <a:rPr lang="de-DE" sz="1300" dirty="0">
                <a:latin typeface="Courier" charset="0"/>
                <a:ea typeface="Courier" charset="0"/>
                <a:cs typeface="Courier" charset="0"/>
              </a:rPr>
              <a:t>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a:latin typeface="Courier" charset="0"/>
                <a:ea typeface="Courier" charset="0"/>
                <a:cs typeface="Courier" charset="0"/>
              </a:rPr>
              <a:t>|/                   \|                                .</a:t>
            </a:r>
          </a:p>
          <a:p>
            <a:pPr marL="0" indent="0">
              <a:lnSpc>
                <a:spcPct val="70000"/>
              </a:lnSpc>
              <a:spcBef>
                <a:spcPts val="0"/>
              </a:spcBef>
              <a:buNone/>
            </a:pPr>
            <a:r>
              <a:rPr lang="de-DE" sz="1300" dirty="0" smtClean="0">
                <a:latin typeface="Courier" charset="0"/>
                <a:ea typeface="Courier" charset="0"/>
                <a:cs typeface="Courier" charset="0"/>
              </a:rPr>
              <a:t>.    </a:t>
            </a:r>
            <a:r>
              <a:rPr lang="de-DE" sz="1300" dirty="0" err="1">
                <a:latin typeface="Courier" charset="0"/>
                <a:ea typeface="Courier" charset="0"/>
                <a:cs typeface="Courier" charset="0"/>
              </a:rPr>
              <a:t>IPsec</a:t>
            </a:r>
            <a:r>
              <a:rPr lang="de-DE" sz="1300" dirty="0">
                <a:latin typeface="Courier" charset="0"/>
                <a:ea typeface="Courier" charset="0"/>
                <a:cs typeface="Courier" charset="0"/>
              </a:rPr>
              <a:t>/dTLS        </a:t>
            </a:r>
            <a:r>
              <a:rPr lang="de-DE" sz="1300" dirty="0" err="1">
                <a:latin typeface="Courier" charset="0"/>
                <a:ea typeface="Courier" charset="0"/>
                <a:cs typeface="Courier" charset="0"/>
              </a:rPr>
              <a:t>IPsec</a:t>
            </a:r>
            <a:r>
              <a:rPr lang="de-DE" sz="1300" dirty="0">
                <a:latin typeface="Courier" charset="0"/>
                <a:ea typeface="Courier" charset="0"/>
                <a:cs typeface="Courier" charset="0"/>
              </a:rPr>
              <a:t>/dTLS  - AN-</a:t>
            </a:r>
            <a:r>
              <a:rPr lang="de-DE" sz="1300" dirty="0" err="1">
                <a:latin typeface="Courier" charset="0"/>
                <a:ea typeface="Courier" charset="0"/>
                <a:cs typeface="Courier" charset="0"/>
              </a:rPr>
              <a:t>cert</a:t>
            </a:r>
            <a:r>
              <a:rPr lang="de-DE" sz="1300" dirty="0">
                <a:latin typeface="Courier" charset="0"/>
                <a:ea typeface="Courier" charset="0"/>
                <a:cs typeface="Courier" charset="0"/>
              </a:rPr>
              <a:t> </a:t>
            </a:r>
            <a:r>
              <a:rPr lang="de-DE" sz="1300" dirty="0" err="1">
                <a:latin typeface="Courier" charset="0"/>
                <a:ea typeface="Courier" charset="0"/>
                <a:cs typeface="Courier" charset="0"/>
              </a:rPr>
              <a:t>auth</a:t>
            </a:r>
            <a:r>
              <a:rPr lang="de-DE" sz="1300" dirty="0">
                <a:latin typeface="Courier" charset="0"/>
                <a:ea typeface="Courier" charset="0"/>
                <a:cs typeface="Courier" charset="0"/>
              </a:rPr>
              <a:t>             .</a:t>
            </a:r>
          </a:p>
          <a:p>
            <a:pPr marL="0" indent="0">
              <a:lnSpc>
                <a:spcPct val="70000"/>
              </a:lnSpc>
              <a:spcBef>
                <a:spcPts val="0"/>
              </a:spcBef>
              <a:buNone/>
            </a:pPr>
            <a:r>
              <a:rPr lang="de-DE" sz="1300" dirty="0" smtClean="0">
                <a:latin typeface="Courier" charset="0"/>
                <a:ea typeface="Courier" charset="0"/>
                <a:cs typeface="Courier" charset="0"/>
              </a:rPr>
              <a:t>...............................................................</a:t>
            </a:r>
            <a:endParaRPr lang="de-DE" sz="1300" dirty="0">
              <a:latin typeface="Courier" charset="0"/>
              <a:ea typeface="Courier" charset="0"/>
              <a:cs typeface="Courier" charset="0"/>
            </a:endParaRPr>
          </a:p>
          <a:p>
            <a:pPr marL="0" indent="0">
              <a:lnSpc>
                <a:spcPct val="70000"/>
              </a:lnSpc>
              <a:spcBef>
                <a:spcPts val="0"/>
              </a:spcBef>
              <a:buNone/>
            </a:pPr>
            <a:r>
              <a:rPr lang="de-DE" sz="1300" dirty="0" smtClean="0">
                <a:latin typeface="Courier" charset="0"/>
                <a:ea typeface="Courier" charset="0"/>
                <a:cs typeface="Courier" charset="0"/>
              </a:rPr>
              <a:t>       |                     </a:t>
            </a:r>
            <a:r>
              <a:rPr lang="de-DE" sz="1300" dirty="0">
                <a:latin typeface="Courier" charset="0"/>
                <a:ea typeface="Courier" charset="0"/>
                <a:cs typeface="Courier" charset="0"/>
              </a:rPr>
              <a:t>|   </a:t>
            </a:r>
            <a:r>
              <a:rPr lang="de-DE" sz="1300" dirty="0" err="1">
                <a:latin typeface="Courier" charset="0"/>
                <a:ea typeface="Courier" charset="0"/>
                <a:cs typeface="Courier" charset="0"/>
              </a:rPr>
              <a:t>data</a:t>
            </a:r>
            <a:r>
              <a:rPr lang="de-DE" sz="1300" dirty="0">
                <a:latin typeface="Courier" charset="0"/>
                <a:ea typeface="Courier" charset="0"/>
                <a:cs typeface="Courier" charset="0"/>
              </a:rPr>
              <a:t>-plane</a:t>
            </a:r>
          </a:p>
          <a:p>
            <a:pPr marL="0" indent="0">
              <a:lnSpc>
                <a:spcPct val="70000"/>
              </a:lnSpc>
              <a:spcBef>
                <a:spcPts val="0"/>
              </a:spcBef>
              <a:buNone/>
            </a:pPr>
            <a:r>
              <a:rPr lang="de-DE" sz="1300" dirty="0">
                <a:latin typeface="Courier" charset="0"/>
                <a:ea typeface="Courier" charset="0"/>
                <a:cs typeface="Courier" charset="0"/>
              </a:rPr>
              <a:t>     </a:t>
            </a:r>
            <a:r>
              <a:rPr lang="de-DE" sz="1300" dirty="0" smtClean="0">
                <a:latin typeface="Courier" charset="0"/>
                <a:ea typeface="Courier" charset="0"/>
                <a:cs typeface="Courier" charset="0"/>
              </a:rPr>
              <a:t>  </a:t>
            </a:r>
            <a:r>
              <a:rPr lang="de-DE" sz="1300" dirty="0">
                <a:latin typeface="Courier" charset="0"/>
                <a:ea typeface="Courier" charset="0"/>
                <a:cs typeface="Courier" charset="0"/>
              </a:rPr>
              <a:t>| </a:t>
            </a:r>
            <a:r>
              <a:rPr lang="de-DE" sz="1300" dirty="0" smtClean="0">
                <a:latin typeface="Courier" charset="0"/>
                <a:ea typeface="Courier" charset="0"/>
                <a:cs typeface="Courier" charset="0"/>
              </a:rPr>
              <a:t>                    </a:t>
            </a:r>
            <a:r>
              <a:rPr lang="de-DE" sz="1300" dirty="0">
                <a:latin typeface="Courier" charset="0"/>
                <a:ea typeface="Courier" charset="0"/>
                <a:cs typeface="Courier" charset="0"/>
              </a:rPr>
              <a:t>|</a:t>
            </a:r>
          </a:p>
          <a:p>
            <a:pPr marL="0" indent="0">
              <a:lnSpc>
                <a:spcPct val="70000"/>
              </a:lnSpc>
              <a:spcBef>
                <a:spcPts val="0"/>
              </a:spcBef>
              <a:buNone/>
            </a:pPr>
            <a:r>
              <a:rPr lang="de-DE" sz="1300" dirty="0">
                <a:latin typeface="Courier" charset="0"/>
                <a:ea typeface="Courier" charset="0"/>
                <a:cs typeface="Courier" charset="0"/>
              </a:rPr>
              <a:t>     </a:t>
            </a:r>
            <a:r>
              <a:rPr lang="de-DE" sz="1300" dirty="0" smtClean="0">
                <a:latin typeface="Courier" charset="0"/>
                <a:ea typeface="Courier" charset="0"/>
                <a:cs typeface="Courier" charset="0"/>
              </a:rPr>
              <a:t>  </a:t>
            </a:r>
            <a:r>
              <a:rPr lang="de-DE" sz="1300" dirty="0">
                <a:latin typeface="Courier" charset="0"/>
                <a:ea typeface="Courier" charset="0"/>
                <a:cs typeface="Courier" charset="0"/>
              </a:rPr>
              <a:t>| </a:t>
            </a:r>
            <a:r>
              <a:rPr lang="de-DE" sz="1300" dirty="0" smtClean="0">
                <a:latin typeface="Courier" charset="0"/>
                <a:ea typeface="Courier" charset="0"/>
                <a:cs typeface="Courier" charset="0"/>
              </a:rPr>
              <a:t>                    </a:t>
            </a:r>
            <a:r>
              <a:rPr lang="de-DE" sz="1300" dirty="0">
                <a:latin typeface="Courier" charset="0"/>
                <a:ea typeface="Courier" charset="0"/>
                <a:cs typeface="Courier" charset="0"/>
              </a:rPr>
              <a:t>|     - ACP </a:t>
            </a:r>
            <a:r>
              <a:rPr lang="de-DE" sz="1300" dirty="0" err="1">
                <a:latin typeface="Courier" charset="0"/>
                <a:ea typeface="Courier" charset="0"/>
                <a:cs typeface="Courier" charset="0"/>
              </a:rPr>
              <a:t>secure</a:t>
            </a:r>
            <a:r>
              <a:rPr lang="de-DE" sz="1300" dirty="0">
                <a:latin typeface="Courier" charset="0"/>
                <a:ea typeface="Courier" charset="0"/>
                <a:cs typeface="Courier" charset="0"/>
              </a:rPr>
              <a:t> </a:t>
            </a:r>
            <a:r>
              <a:rPr lang="de-DE" sz="1300" dirty="0" err="1">
                <a:latin typeface="Courier" charset="0"/>
                <a:ea typeface="Courier" charset="0"/>
                <a:cs typeface="Courier" charset="0"/>
              </a:rPr>
              <a:t>channel</a:t>
            </a:r>
            <a:endParaRPr lang="de-DE" sz="1300" dirty="0">
              <a:latin typeface="Courier" charset="0"/>
              <a:ea typeface="Courier" charset="0"/>
              <a:cs typeface="Courier" charset="0"/>
            </a:endParaRPr>
          </a:p>
          <a:p>
            <a:pPr marL="0" indent="0">
              <a:lnSpc>
                <a:spcPct val="70000"/>
              </a:lnSpc>
              <a:spcBef>
                <a:spcPts val="0"/>
              </a:spcBef>
              <a:buNone/>
            </a:pPr>
            <a:r>
              <a:rPr lang="de-DE" sz="1300" dirty="0">
                <a:latin typeface="Courier" charset="0"/>
                <a:ea typeface="Courier" charset="0"/>
                <a:cs typeface="Courier" charset="0"/>
              </a:rPr>
              <a:t>  </a:t>
            </a:r>
            <a:r>
              <a:rPr lang="de-DE" sz="1300" dirty="0" smtClean="0">
                <a:latin typeface="Courier" charset="0"/>
                <a:ea typeface="Courier" charset="0"/>
                <a:cs typeface="Courier" charset="0"/>
              </a:rPr>
              <a:t>   </a:t>
            </a:r>
            <a:r>
              <a:rPr lang="de-DE" sz="1300" dirty="0">
                <a:latin typeface="Courier" charset="0"/>
                <a:ea typeface="Courier" charset="0"/>
                <a:cs typeface="Courier" charset="0"/>
              </a:rPr>
              <a:t>link-</a:t>
            </a:r>
            <a:r>
              <a:rPr lang="de-DE" sz="1300" dirty="0" err="1">
                <a:latin typeface="Courier" charset="0"/>
                <a:ea typeface="Courier" charset="0"/>
                <a:cs typeface="Courier" charset="0"/>
              </a:rPr>
              <a:t>local</a:t>
            </a:r>
            <a:r>
              <a:rPr lang="de-DE" sz="1300" dirty="0">
                <a:latin typeface="Courier" charset="0"/>
                <a:ea typeface="Courier" charset="0"/>
                <a:cs typeface="Courier" charset="0"/>
              </a:rPr>
              <a:t>        link-</a:t>
            </a:r>
            <a:r>
              <a:rPr lang="de-DE" sz="1300" dirty="0" err="1">
                <a:latin typeface="Courier" charset="0"/>
                <a:ea typeface="Courier" charset="0"/>
                <a:cs typeface="Courier" charset="0"/>
              </a:rPr>
              <a:t>local</a:t>
            </a:r>
            <a:r>
              <a:rPr lang="de-DE" sz="1300" dirty="0">
                <a:latin typeface="Courier" charset="0"/>
                <a:ea typeface="Courier" charset="0"/>
                <a:cs typeface="Courier" charset="0"/>
              </a:rPr>
              <a:t>  - encap </a:t>
            </a:r>
            <a:r>
              <a:rPr lang="de-DE" sz="1300" dirty="0" err="1" smtClean="0">
                <a:latin typeface="Courier" charset="0"/>
                <a:ea typeface="Courier" charset="0"/>
                <a:cs typeface="Courier" charset="0"/>
              </a:rPr>
              <a:t>addresses</a:t>
            </a:r>
            <a:endParaRPr lang="de-DE" sz="1300" dirty="0" smtClean="0">
              <a:latin typeface="Courier" charset="0"/>
              <a:ea typeface="Courier" charset="0"/>
              <a:cs typeface="Courier" charset="0"/>
            </a:endParaRPr>
          </a:p>
          <a:p>
            <a:pPr marL="0" indent="0">
              <a:lnSpc>
                <a:spcPct val="70000"/>
              </a:lnSpc>
              <a:spcBef>
                <a:spcPts val="0"/>
              </a:spcBef>
              <a:buNone/>
            </a:pPr>
            <a:r>
              <a:rPr lang="en-US" sz="1300" dirty="0" smtClean="0">
                <a:latin typeface="Courier" charset="0"/>
                <a:ea typeface="Courier" charset="0"/>
                <a:cs typeface="Courier" charset="0"/>
              </a:rPr>
              <a:t>     subnet1              </a:t>
            </a:r>
            <a:r>
              <a:rPr lang="en-US" sz="1300" dirty="0">
                <a:latin typeface="Courier" charset="0"/>
                <a:ea typeface="Courier" charset="0"/>
                <a:cs typeface="Courier" charset="0"/>
              </a:rPr>
              <a:t>subnet2  - data-plane interfaces</a:t>
            </a:r>
          </a:p>
          <a:p>
            <a:pPr marL="0" indent="0">
              <a:lnSpc>
                <a:spcPct val="70000"/>
              </a:lnSpc>
              <a:spcBef>
                <a:spcPts val="0"/>
              </a:spcBef>
              <a:buNone/>
            </a:pPr>
            <a:r>
              <a:rPr lang="de-DE" sz="1300" dirty="0">
                <a:latin typeface="Courier" charset="0"/>
                <a:ea typeface="Courier" charset="0"/>
                <a:cs typeface="Courier" charset="0"/>
              </a:rPr>
              <a:t>      </a:t>
            </a:r>
            <a:r>
              <a:rPr lang="de-DE" sz="1300" dirty="0" smtClean="0">
                <a:latin typeface="Courier" charset="0"/>
                <a:ea typeface="Courier" charset="0"/>
                <a:cs typeface="Courier" charset="0"/>
              </a:rPr>
              <a:t> |                     </a:t>
            </a:r>
            <a:r>
              <a:rPr lang="de-DE" sz="1300" dirty="0">
                <a:latin typeface="Courier" charset="0"/>
                <a:ea typeface="Courier" charset="0"/>
                <a:cs typeface="Courier" charset="0"/>
              </a:rPr>
              <a:t>|</a:t>
            </a:r>
          </a:p>
          <a:p>
            <a:pPr marL="0" indent="0">
              <a:lnSpc>
                <a:spcPct val="70000"/>
              </a:lnSpc>
              <a:spcBef>
                <a:spcPts val="0"/>
              </a:spcBef>
              <a:buNone/>
            </a:pPr>
            <a:r>
              <a:rPr lang="de-DE" sz="1300" dirty="0">
                <a:latin typeface="Courier" charset="0"/>
                <a:ea typeface="Courier" charset="0"/>
                <a:cs typeface="Courier" charset="0"/>
              </a:rPr>
              <a:t>    </a:t>
            </a:r>
            <a:r>
              <a:rPr lang="de-DE" sz="1300" dirty="0" smtClean="0">
                <a:latin typeface="Courier" charset="0"/>
                <a:ea typeface="Courier" charset="0"/>
                <a:cs typeface="Courier" charset="0"/>
              </a:rPr>
              <a:t>ACP-Nbr1            </a:t>
            </a:r>
            <a:r>
              <a:rPr lang="de-DE" sz="1300" dirty="0">
                <a:latin typeface="Courier" charset="0"/>
                <a:ea typeface="Courier" charset="0"/>
                <a:cs typeface="Courier" charset="0"/>
              </a:rPr>
              <a:t>ACP-Nbr2</a:t>
            </a:r>
            <a:endParaRPr lang="en-US" sz="1300" dirty="0" smtClean="0">
              <a:latin typeface="Courier" charset="0"/>
              <a:ea typeface="Courier" charset="0"/>
              <a:cs typeface="Courier" charset="0"/>
            </a:endParaRPr>
          </a:p>
        </p:txBody>
      </p:sp>
      <p:sp>
        <p:nvSpPr>
          <p:cNvPr id="4" name="Slide Number Placeholder 3"/>
          <p:cNvSpPr>
            <a:spLocks noGrp="1"/>
          </p:cNvSpPr>
          <p:nvPr>
            <p:ph type="sldNum" sz="quarter" idx="4"/>
          </p:nvPr>
        </p:nvSpPr>
        <p:spPr/>
        <p:txBody>
          <a:bodyPr/>
          <a:lstStyle/>
          <a:p>
            <a:fld id="{B2BA852E-B0A3-450B-89A0-8B2DDB14F358}" type="slidenum">
              <a:rPr lang="en-GB" smtClean="0"/>
              <a:t>6</a:t>
            </a:fld>
            <a:endParaRPr lang="en-GB"/>
          </a:p>
        </p:txBody>
      </p:sp>
      <p:sp>
        <p:nvSpPr>
          <p:cNvPr id="5" name="Content Placeholder 2"/>
          <p:cNvSpPr txBox="1">
            <a:spLocks/>
          </p:cNvSpPr>
          <p:nvPr/>
        </p:nvSpPr>
        <p:spPr>
          <a:xfrm>
            <a:off x="461514" y="1422075"/>
            <a:ext cx="4870053" cy="48428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6.8.3 ACP as security and transport</a:t>
            </a:r>
            <a:br>
              <a:rPr lang="en-US" sz="2400" dirty="0" smtClean="0"/>
            </a:br>
            <a:r>
              <a:rPr lang="en-US" sz="2400" dirty="0" smtClean="0"/>
              <a:t>substrate for GRASP</a:t>
            </a:r>
          </a:p>
          <a:p>
            <a:pPr lvl="1"/>
            <a:r>
              <a:rPr lang="en-US" sz="2000" dirty="0" smtClean="0"/>
              <a:t>Graphic (requested by sec AD review</a:t>
            </a:r>
            <a:br>
              <a:rPr lang="en-US" sz="2000" dirty="0" smtClean="0"/>
            </a:br>
            <a:r>
              <a:rPr lang="en-US" sz="2000" dirty="0" smtClean="0"/>
              <a:t>for GRASP security)</a:t>
            </a:r>
          </a:p>
          <a:p>
            <a:pPr lvl="1"/>
            <a:r>
              <a:rPr lang="en-US" sz="2000" dirty="0" smtClean="0"/>
              <a:t>Use TLS for GRASP in ACP (was TCP):</a:t>
            </a:r>
          </a:p>
          <a:p>
            <a:pPr lvl="1"/>
            <a:r>
              <a:rPr lang="en-US" sz="2000" dirty="0"/>
              <a:t>P</a:t>
            </a:r>
            <a:r>
              <a:rPr lang="en-US" sz="2000" dirty="0" smtClean="0"/>
              <a:t>rovides “some” protection against </a:t>
            </a:r>
            <a:r>
              <a:rPr lang="en-US" sz="2000" dirty="0" err="1" smtClean="0"/>
              <a:t>onpath</a:t>
            </a:r>
            <a:r>
              <a:rPr lang="en-US" sz="2000" dirty="0" smtClean="0"/>
              <a:t> rogue ACP member.</a:t>
            </a:r>
          </a:p>
          <a:p>
            <a:pPr lvl="1"/>
            <a:r>
              <a:rPr lang="en-US" sz="1600" dirty="0" smtClean="0"/>
              <a:t>Without TLS, IETF sec recommendations could be that ASA using ACP GRASP would need to encrypt sensitive data negotiated via GRASP between them. ?!</a:t>
            </a:r>
          </a:p>
          <a:p>
            <a:pPr lvl="1"/>
            <a:r>
              <a:rPr lang="en-US" sz="1600" dirty="0" smtClean="0"/>
              <a:t>But also describe that protection against rogue ACP members is difficult when ASA peer was discovered via GRASP M_FLOOD</a:t>
            </a:r>
          </a:p>
          <a:p>
            <a:pPr lvl="2"/>
            <a:r>
              <a:rPr lang="en-US" sz="1400" dirty="0" smtClean="0"/>
              <a:t>No unique secure identities of individual nodes currently provided / considered in selecting a GRASP peer</a:t>
            </a:r>
          </a:p>
        </p:txBody>
      </p:sp>
    </p:spTree>
    <p:extLst>
      <p:ext uri="{BB962C8B-B14F-4D97-AF65-F5344CB8AC3E}">
        <p14:creationId xmlns:p14="http://schemas.microsoft.com/office/powerpoint/2010/main" val="1643280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4528"/>
          </a:xfrm>
        </p:spPr>
        <p:txBody>
          <a:bodyPr/>
          <a:lstStyle/>
          <a:p>
            <a:r>
              <a:rPr lang="en-US" dirty="0" smtClean="0"/>
              <a:t>Changes since </a:t>
            </a:r>
            <a:r>
              <a:rPr lang="en-US" dirty="0" err="1" smtClean="0"/>
              <a:t>prague</a:t>
            </a:r>
            <a:r>
              <a:rPr lang="en-US" dirty="0" smtClean="0"/>
              <a:t> (ietf99)</a:t>
            </a:r>
            <a:endParaRPr lang="en-US" dirty="0"/>
          </a:p>
        </p:txBody>
      </p:sp>
      <p:sp>
        <p:nvSpPr>
          <p:cNvPr id="3" name="Content Placeholder 2"/>
          <p:cNvSpPr>
            <a:spLocks noGrp="1"/>
          </p:cNvSpPr>
          <p:nvPr>
            <p:ph idx="1"/>
          </p:nvPr>
        </p:nvSpPr>
        <p:spPr>
          <a:xfrm>
            <a:off x="838200" y="1334127"/>
            <a:ext cx="10515600" cy="4842836"/>
          </a:xfrm>
        </p:spPr>
        <p:txBody>
          <a:bodyPr>
            <a:normAutofit lnSpcReduction="10000"/>
          </a:bodyPr>
          <a:lstStyle/>
          <a:p>
            <a:r>
              <a:rPr lang="en-US" sz="2400" dirty="0" smtClean="0"/>
              <a:t>6.10 Addressing inside ACP</a:t>
            </a:r>
          </a:p>
          <a:p>
            <a:pPr lvl="1"/>
            <a:r>
              <a:rPr lang="en-US" sz="2000" dirty="0" smtClean="0"/>
              <a:t>6.10.4 Added “Manual” addressing sub-scheme. </a:t>
            </a:r>
            <a:r>
              <a:rPr lang="en-US" sz="2000" dirty="0"/>
              <a:t>P</a:t>
            </a:r>
            <a:r>
              <a:rPr lang="en-US" sz="2000" dirty="0" smtClean="0"/>
              <a:t>rimarily for “ACP connect” interfaces</a:t>
            </a:r>
          </a:p>
          <a:p>
            <a:pPr lvl="2"/>
            <a:r>
              <a:rPr lang="en-US" sz="1600" dirty="0" smtClean="0"/>
              <a:t>Can be used in ACP certs provided to devices that can not participate in ACP secure channels.</a:t>
            </a:r>
          </a:p>
          <a:p>
            <a:pPr lvl="1"/>
            <a:r>
              <a:rPr lang="en-US" dirty="0" smtClean="0"/>
              <a:t>ACP V8 -&gt; ACP Vlong scheme</a:t>
            </a:r>
          </a:p>
          <a:p>
            <a:pPr lvl="2"/>
            <a:r>
              <a:rPr lang="en-US" dirty="0" smtClean="0"/>
              <a:t>Now allows to give ACP node 8 or 16 bits of addresses it can use. </a:t>
            </a:r>
            <a:r>
              <a:rPr lang="en-US" dirty="0" err="1" smtClean="0"/>
              <a:t>Eg</a:t>
            </a:r>
            <a:r>
              <a:rPr lang="en-US" dirty="0" smtClean="0"/>
              <a:t>: Brian/Michael discus that required many addresses</a:t>
            </a:r>
          </a:p>
          <a:p>
            <a:r>
              <a:rPr lang="en-US" sz="2400" dirty="0" smtClean="0"/>
              <a:t>6.11 RPL / routing in ACP</a:t>
            </a:r>
          </a:p>
          <a:p>
            <a:pPr lvl="1"/>
            <a:r>
              <a:rPr lang="en-US" sz="2000" dirty="0" smtClean="0"/>
              <a:t>Explain how profile uses no data-plane artefacts. Results in just “single” DODAG, non-ideal routing when multiple NOCs are used. But data-plane artefacts would require a lot more novel forwarding plane support for all nodes.</a:t>
            </a:r>
          </a:p>
          <a:p>
            <a:pPr lvl="1"/>
            <a:r>
              <a:rPr lang="en-US" sz="2000" dirty="0" smtClean="0"/>
              <a:t>Establishment of </a:t>
            </a:r>
            <a:r>
              <a:rPr lang="en-US" sz="2000" dirty="0" smtClean="0"/>
              <a:t>black-hole </a:t>
            </a:r>
            <a:r>
              <a:rPr lang="en-US" sz="2000" dirty="0" smtClean="0"/>
              <a:t>route for unassigned addresses on each node</a:t>
            </a:r>
          </a:p>
          <a:p>
            <a:pPr lvl="1"/>
            <a:r>
              <a:rPr lang="en-US" sz="2000" dirty="0" smtClean="0"/>
              <a:t>Logging of packets to unknown destinations at RPL root (NOC).</a:t>
            </a:r>
          </a:p>
          <a:p>
            <a:r>
              <a:rPr lang="en-US" sz="2400" dirty="0" smtClean="0"/>
              <a:t>6.12.1 No performance requirements defined</a:t>
            </a:r>
          </a:p>
          <a:p>
            <a:pPr lvl="1"/>
            <a:r>
              <a:rPr lang="en-US" sz="2000" dirty="0" smtClean="0"/>
              <a:t>Because of wide range of possible deployment options..</a:t>
            </a:r>
            <a:endParaRPr lang="en-US" sz="2000" dirty="0"/>
          </a:p>
        </p:txBody>
      </p:sp>
      <p:sp>
        <p:nvSpPr>
          <p:cNvPr id="4" name="Slide Number Placeholder 3"/>
          <p:cNvSpPr>
            <a:spLocks noGrp="1"/>
          </p:cNvSpPr>
          <p:nvPr>
            <p:ph type="sldNum" sz="quarter" idx="4"/>
          </p:nvPr>
        </p:nvSpPr>
        <p:spPr/>
        <p:txBody>
          <a:bodyPr/>
          <a:lstStyle/>
          <a:p>
            <a:fld id="{B2BA852E-B0A3-450B-89A0-8B2DDB14F358}" type="slidenum">
              <a:rPr lang="en-GB" smtClean="0"/>
              <a:t>7</a:t>
            </a:fld>
            <a:endParaRPr lang="en-GB"/>
          </a:p>
        </p:txBody>
      </p:sp>
    </p:spTree>
    <p:extLst>
      <p:ext uri="{BB962C8B-B14F-4D97-AF65-F5344CB8AC3E}">
        <p14:creationId xmlns:p14="http://schemas.microsoft.com/office/powerpoint/2010/main" val="756419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4528"/>
          </a:xfrm>
        </p:spPr>
        <p:txBody>
          <a:bodyPr/>
          <a:lstStyle/>
          <a:p>
            <a:r>
              <a:rPr lang="en-US" dirty="0" smtClean="0"/>
              <a:t>Changes since </a:t>
            </a:r>
            <a:r>
              <a:rPr lang="en-US" dirty="0" err="1" smtClean="0"/>
              <a:t>prague</a:t>
            </a:r>
            <a:r>
              <a:rPr lang="en-US" dirty="0" smtClean="0"/>
              <a:t> (ietf99)</a:t>
            </a:r>
            <a:endParaRPr lang="en-US" dirty="0"/>
          </a:p>
        </p:txBody>
      </p:sp>
      <p:sp>
        <p:nvSpPr>
          <p:cNvPr id="3" name="Content Placeholder 2"/>
          <p:cNvSpPr>
            <a:spLocks noGrp="1"/>
          </p:cNvSpPr>
          <p:nvPr>
            <p:ph idx="1"/>
          </p:nvPr>
        </p:nvSpPr>
        <p:spPr>
          <a:xfrm>
            <a:off x="838200" y="1334127"/>
            <a:ext cx="10515600" cy="4842836"/>
          </a:xfrm>
        </p:spPr>
        <p:txBody>
          <a:bodyPr>
            <a:normAutofit lnSpcReduction="10000"/>
          </a:bodyPr>
          <a:lstStyle/>
          <a:p>
            <a:r>
              <a:rPr lang="en-US" sz="2400" dirty="0" smtClean="0"/>
              <a:t>6.12.5 ACP interfaces</a:t>
            </a:r>
          </a:p>
          <a:p>
            <a:pPr lvl="1"/>
            <a:r>
              <a:rPr lang="en-US" sz="1800" dirty="0" smtClean="0"/>
              <a:t>ACP loopback interfaces – hold the ACP addresses</a:t>
            </a:r>
          </a:p>
          <a:p>
            <a:pPr lvl="1"/>
            <a:r>
              <a:rPr lang="en-US" sz="1800" dirty="0" smtClean="0"/>
              <a:t>ACP virtual interfaces: p2p and </a:t>
            </a:r>
            <a:r>
              <a:rPr lang="en-US" sz="1800" dirty="0" err="1" smtClean="0"/>
              <a:t>multiaccess</a:t>
            </a:r>
            <a:r>
              <a:rPr lang="en-US" sz="1800" dirty="0" smtClean="0"/>
              <a:t> – map ACP secure channels to ACP VRF (for forwarding of ACP packets)</a:t>
            </a:r>
          </a:p>
          <a:p>
            <a:pPr lvl="2"/>
            <a:r>
              <a:rPr lang="en-US" sz="1800" dirty="0" smtClean="0"/>
              <a:t>Explains how to do link-local addressing , IPv6 ND on </a:t>
            </a:r>
            <a:r>
              <a:rPr lang="en-US" sz="1800" dirty="0" smtClean="0"/>
              <a:t>multi-access </a:t>
            </a:r>
            <a:r>
              <a:rPr lang="en-US" sz="1800" dirty="0" smtClean="0"/>
              <a:t>ACP virtual interfaces</a:t>
            </a:r>
          </a:p>
          <a:p>
            <a:pPr lvl="2"/>
            <a:r>
              <a:rPr lang="en-US" sz="1800" dirty="0" smtClean="0"/>
              <a:t>Could not find any good RFC reference describing how to map multiple p2p “tunnels” to a </a:t>
            </a:r>
            <a:r>
              <a:rPr lang="en-US" sz="1800" dirty="0" err="1" smtClean="0"/>
              <a:t>multpoint</a:t>
            </a:r>
            <a:r>
              <a:rPr lang="en-US" sz="1800" dirty="0" smtClean="0"/>
              <a:t> interface</a:t>
            </a:r>
          </a:p>
          <a:p>
            <a:pPr lvl="2"/>
            <a:r>
              <a:rPr lang="en-US" sz="1800" dirty="0" smtClean="0"/>
              <a:t>Explains how multipoint interface provides more efficient operations (e.g.: flooding).</a:t>
            </a:r>
          </a:p>
          <a:p>
            <a:r>
              <a:rPr lang="en-US" sz="2400" dirty="0" smtClean="0"/>
              <a:t>8.1 ACP connect</a:t>
            </a:r>
          </a:p>
          <a:p>
            <a:pPr lvl="1"/>
            <a:r>
              <a:rPr lang="en-US" sz="2000" dirty="0" smtClean="0"/>
              <a:t>Added sub-sections explaining how it can not only be used as a short term workaround when ACP secure channels are not supported, but also as a way to </a:t>
            </a:r>
            <a:r>
              <a:rPr lang="en-US" sz="2000" dirty="0" smtClean="0"/>
              <a:t>modular </a:t>
            </a:r>
            <a:r>
              <a:rPr lang="en-US" sz="2000" dirty="0" smtClean="0"/>
              <a:t>build next-gen NOC devices: Add VM/container supporting ACP, ACP connect interface is virtual internal to the device.</a:t>
            </a:r>
          </a:p>
          <a:p>
            <a:pPr lvl="1"/>
            <a:r>
              <a:rPr lang="en-US" sz="2000" dirty="0" smtClean="0"/>
              <a:t>Auto-configuration across ACP connect: use SLAAC. Use RFC4191 prefix announcement so that ACP node on ACP connect interface will not become default router but only route ACP prefix.</a:t>
            </a:r>
            <a:endParaRPr lang="en-US" sz="2000" dirty="0"/>
          </a:p>
        </p:txBody>
      </p:sp>
      <p:sp>
        <p:nvSpPr>
          <p:cNvPr id="4" name="Slide Number Placeholder 3"/>
          <p:cNvSpPr>
            <a:spLocks noGrp="1"/>
          </p:cNvSpPr>
          <p:nvPr>
            <p:ph type="sldNum" sz="quarter" idx="4"/>
          </p:nvPr>
        </p:nvSpPr>
        <p:spPr/>
        <p:txBody>
          <a:bodyPr/>
          <a:lstStyle/>
          <a:p>
            <a:fld id="{B2BA852E-B0A3-450B-89A0-8B2DDB14F358}" type="slidenum">
              <a:rPr lang="en-GB" smtClean="0"/>
              <a:t>8</a:t>
            </a:fld>
            <a:endParaRPr lang="en-GB"/>
          </a:p>
        </p:txBody>
      </p:sp>
    </p:spTree>
    <p:extLst>
      <p:ext uri="{BB962C8B-B14F-4D97-AF65-F5344CB8AC3E}">
        <p14:creationId xmlns:p14="http://schemas.microsoft.com/office/powerpoint/2010/main" val="112453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4528"/>
          </a:xfrm>
        </p:spPr>
        <p:txBody>
          <a:bodyPr/>
          <a:lstStyle/>
          <a:p>
            <a:r>
              <a:rPr lang="en-US" dirty="0" smtClean="0"/>
              <a:t>Changes since </a:t>
            </a:r>
            <a:r>
              <a:rPr lang="en-US" dirty="0" err="1" smtClean="0"/>
              <a:t>prague</a:t>
            </a:r>
            <a:r>
              <a:rPr lang="en-US" dirty="0" smtClean="0"/>
              <a:t> (ietf99)</a:t>
            </a:r>
            <a:endParaRPr lang="en-US" dirty="0"/>
          </a:p>
        </p:txBody>
      </p:sp>
      <p:sp>
        <p:nvSpPr>
          <p:cNvPr id="3" name="Content Placeholder 2"/>
          <p:cNvSpPr>
            <a:spLocks noGrp="1"/>
          </p:cNvSpPr>
          <p:nvPr>
            <p:ph idx="1"/>
          </p:nvPr>
        </p:nvSpPr>
        <p:spPr>
          <a:xfrm>
            <a:off x="838200" y="1334126"/>
            <a:ext cx="10515600" cy="5022223"/>
          </a:xfrm>
        </p:spPr>
        <p:txBody>
          <a:bodyPr>
            <a:normAutofit fontScale="92500" lnSpcReduction="10000"/>
          </a:bodyPr>
          <a:lstStyle/>
          <a:p>
            <a:r>
              <a:rPr lang="en-US" sz="2400" dirty="0" smtClean="0"/>
              <a:t>10.2 New: Diagnostics (informational)</a:t>
            </a:r>
          </a:p>
          <a:p>
            <a:pPr lvl="1"/>
            <a:r>
              <a:rPr lang="en-US" sz="1600" dirty="0" smtClean="0"/>
              <a:t>Overview of diagnostic (operational Yang model of all components)</a:t>
            </a:r>
          </a:p>
          <a:p>
            <a:pPr lvl="1"/>
            <a:r>
              <a:rPr lang="en-US" sz="1600" dirty="0" smtClean="0"/>
              <a:t>Proposal to support easier root cause analysis by having step-by-step data-model elements allowing to easier find first problem.</a:t>
            </a:r>
          </a:p>
          <a:p>
            <a:pPr lvl="1"/>
            <a:r>
              <a:rPr lang="en-US" sz="1600" dirty="0" smtClean="0"/>
              <a:t>Discuss that future work should add more diagnostics to neighbor discovery because as currently defined it is very secure but difficult to diagnose. Argues that certificate is not secret. If announced for diagnostics via DULL GRASP it could easier help diagnostics. (This discussion may not be ideal in ACP but maybe more so in BRSKI.. ?)</a:t>
            </a:r>
          </a:p>
          <a:p>
            <a:r>
              <a:rPr lang="en-US" sz="2000" dirty="0" smtClean="0"/>
              <a:t>10.3 enabling/disabling ACP (informational)</a:t>
            </a:r>
          </a:p>
          <a:p>
            <a:pPr lvl="1"/>
            <a:r>
              <a:rPr lang="en-US" sz="1600" dirty="0" smtClean="0"/>
              <a:t>Filter/drop non-ACP packets by default (make device protected until configured differently)</a:t>
            </a:r>
          </a:p>
          <a:p>
            <a:pPr lvl="1"/>
            <a:r>
              <a:rPr lang="en-US" sz="1600" dirty="0" smtClean="0"/>
              <a:t>Introduce “admin down” != “</a:t>
            </a:r>
            <a:r>
              <a:rPr lang="en-US" sz="1600" dirty="0" err="1" smtClean="0"/>
              <a:t>physcial</a:t>
            </a:r>
            <a:r>
              <a:rPr lang="en-US" sz="1600" dirty="0" smtClean="0"/>
              <a:t> down” state to permit running ACP even if data plane is “admin down”</a:t>
            </a:r>
          </a:p>
          <a:p>
            <a:pPr lvl="2"/>
            <a:r>
              <a:rPr lang="en-US" sz="1600" dirty="0" smtClean="0"/>
              <a:t>Arguing that </a:t>
            </a:r>
            <a:r>
              <a:rPr lang="en-US" sz="1600" dirty="0" err="1" smtClean="0"/>
              <a:t>filtering+admin</a:t>
            </a:r>
            <a:r>
              <a:rPr lang="en-US" sz="1600" dirty="0" smtClean="0"/>
              <a:t> down is good replacement for </a:t>
            </a:r>
            <a:r>
              <a:rPr lang="en-US" sz="1600" dirty="0" err="1" smtClean="0"/>
              <a:t>physcial</a:t>
            </a:r>
            <a:r>
              <a:rPr lang="en-US" sz="1600" dirty="0" smtClean="0"/>
              <a:t> down with better survivability/diagnostics</a:t>
            </a:r>
          </a:p>
          <a:p>
            <a:pPr lvl="2"/>
            <a:r>
              <a:rPr lang="en-US" sz="1600" dirty="0" smtClean="0"/>
              <a:t>Discussing impact on various </a:t>
            </a:r>
            <a:r>
              <a:rPr lang="en-US" sz="1600" dirty="0" err="1" smtClean="0"/>
              <a:t>esablished</a:t>
            </a:r>
            <a:r>
              <a:rPr lang="en-US" sz="1600" dirty="0" smtClean="0"/>
              <a:t> diagnostics (</a:t>
            </a:r>
            <a:r>
              <a:rPr lang="en-US" sz="1600" dirty="0" err="1" smtClean="0"/>
              <a:t>physcial</a:t>
            </a:r>
            <a:r>
              <a:rPr lang="en-US" sz="1600" dirty="0" smtClean="0"/>
              <a:t> down to detect remote device)</a:t>
            </a:r>
          </a:p>
          <a:p>
            <a:pPr lvl="2"/>
            <a:r>
              <a:rPr lang="en-US" sz="1600" dirty="0" smtClean="0"/>
              <a:t>Power level impacts,</a:t>
            </a:r>
            <a:r>
              <a:rPr lang="is-IS" sz="1600" dirty="0" smtClean="0"/>
              <a:t>…</a:t>
            </a:r>
            <a:endParaRPr lang="en-US" sz="1600" dirty="0" smtClean="0"/>
          </a:p>
          <a:p>
            <a:pPr lvl="1"/>
            <a:r>
              <a:rPr lang="en-US" sz="1600" dirty="0" smtClean="0"/>
              <a:t>Brownfield vs. Greenfield node discussion</a:t>
            </a:r>
          </a:p>
          <a:p>
            <a:pPr lvl="2"/>
            <a:r>
              <a:rPr lang="en-US" sz="1700" dirty="0" smtClean="0"/>
              <a:t>Global enabling of ACP via explicit </a:t>
            </a:r>
            <a:r>
              <a:rPr lang="en-US" sz="1700" dirty="0" err="1" smtClean="0"/>
              <a:t>config</a:t>
            </a:r>
            <a:r>
              <a:rPr lang="en-US" sz="1700" dirty="0" smtClean="0"/>
              <a:t> required for brownfield devices</a:t>
            </a:r>
          </a:p>
          <a:p>
            <a:pPr lvl="2"/>
            <a:r>
              <a:rPr lang="en-US" sz="1700" dirty="0" smtClean="0"/>
              <a:t>Greenfield node: real interesting ANI nodes: only case where ACP globally enabled automatically</a:t>
            </a:r>
            <a:endParaRPr lang="en-US" sz="1200" dirty="0" smtClean="0"/>
          </a:p>
          <a:p>
            <a:pPr lvl="1"/>
            <a:r>
              <a:rPr lang="en-US" sz="1600" dirty="0" smtClean="0"/>
              <a:t>Interface level ACP enable/disable:</a:t>
            </a:r>
          </a:p>
          <a:p>
            <a:pPr lvl="2"/>
            <a:r>
              <a:rPr lang="en-US" sz="1600" dirty="0" smtClean="0"/>
              <a:t>Auto-enable “native” (aka: </a:t>
            </a:r>
            <a:r>
              <a:rPr lang="en-US" sz="1600" dirty="0" err="1" smtClean="0"/>
              <a:t>physcial</a:t>
            </a:r>
            <a:r>
              <a:rPr lang="en-US" sz="1600" dirty="0" smtClean="0"/>
              <a:t> interface) only “automatically”</a:t>
            </a:r>
          </a:p>
          <a:p>
            <a:pPr lvl="2"/>
            <a:r>
              <a:rPr lang="en-US" sz="1600" dirty="0" smtClean="0"/>
              <a:t>Tunnel interfaces etc. should have explicit “ACP enable” </a:t>
            </a:r>
            <a:r>
              <a:rPr lang="en-US" sz="1600" dirty="0" err="1" smtClean="0"/>
              <a:t>config</a:t>
            </a:r>
            <a:r>
              <a:rPr lang="en-US" sz="1600" dirty="0" smtClean="0"/>
              <a:t>. Does not introduce another operational step because tunnel interface needs to be created/configured by operator anyhow.</a:t>
            </a:r>
          </a:p>
          <a:p>
            <a:pPr lvl="1"/>
            <a:endParaRPr lang="en-US" sz="1600" dirty="0"/>
          </a:p>
        </p:txBody>
      </p:sp>
      <p:sp>
        <p:nvSpPr>
          <p:cNvPr id="4" name="Slide Number Placeholder 3"/>
          <p:cNvSpPr>
            <a:spLocks noGrp="1"/>
          </p:cNvSpPr>
          <p:nvPr>
            <p:ph type="sldNum" sz="quarter" idx="4"/>
          </p:nvPr>
        </p:nvSpPr>
        <p:spPr/>
        <p:txBody>
          <a:bodyPr/>
          <a:lstStyle/>
          <a:p>
            <a:fld id="{B2BA852E-B0A3-450B-89A0-8B2DDB14F358}" type="slidenum">
              <a:rPr lang="en-GB" smtClean="0"/>
              <a:t>9</a:t>
            </a:fld>
            <a:endParaRPr lang="en-GB"/>
          </a:p>
        </p:txBody>
      </p:sp>
    </p:spTree>
    <p:extLst>
      <p:ext uri="{BB962C8B-B14F-4D97-AF65-F5344CB8AC3E}">
        <p14:creationId xmlns:p14="http://schemas.microsoft.com/office/powerpoint/2010/main" val="742005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29771</TotalTime>
  <Words>1608</Words>
  <Application>Microsoft Macintosh PowerPoint</Application>
  <PresentationFormat>Widescreen</PresentationFormat>
  <Paragraphs>161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Calibri Light</vt:lpstr>
      <vt:lpstr>Courier</vt:lpstr>
      <vt:lpstr>ＭＳ Ｐゴシック</vt:lpstr>
      <vt:lpstr>Wingdings</vt:lpstr>
      <vt:lpstr>Arial</vt:lpstr>
      <vt:lpstr>Office Theme</vt:lpstr>
      <vt:lpstr>An Autonomic Control Plane draft-ietf-anima-autonomic-control-plane update for ietf99:08 – ietf100:12 </vt:lpstr>
      <vt:lpstr>Activity since prague (ietf99)</vt:lpstr>
      <vt:lpstr>Changes since prague (ietf99)</vt:lpstr>
      <vt:lpstr>Changes since prague (ietf99)</vt:lpstr>
      <vt:lpstr>Changes since prague (ietf99)</vt:lpstr>
      <vt:lpstr>Changes since prague (ietf99)</vt:lpstr>
      <vt:lpstr>Changes since prague (ietf99)</vt:lpstr>
      <vt:lpstr>Changes since prague (ietf99)</vt:lpstr>
      <vt:lpstr>Changes since prague (ietf99)</vt:lpstr>
      <vt:lpstr>Changes since prague (ietf99)</vt:lpstr>
    </vt:vector>
  </TitlesOfParts>
  <Company>Cisco Systems</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Behringer (mbehring)</dc:creator>
  <cp:lastModifiedBy>Microsoft Office User</cp:lastModifiedBy>
  <cp:revision>199</cp:revision>
  <cp:lastPrinted>2017-11-12T09:04:38Z</cp:lastPrinted>
  <dcterms:created xsi:type="dcterms:W3CDTF">2016-07-17T15:16:08Z</dcterms:created>
  <dcterms:modified xsi:type="dcterms:W3CDTF">2017-11-12T09:07:10Z</dcterms:modified>
</cp:coreProperties>
</file>