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8" r:id="rId4"/>
    <p:sldId id="269" r:id="rId5"/>
    <p:sldId id="260" r:id="rId6"/>
    <p:sldId id="259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4"/>
    <p:restoredTop sz="94643"/>
  </p:normalViewPr>
  <p:slideViewPr>
    <p:cSldViewPr snapToGrid="0" snapToObjects="1">
      <p:cViewPr varScale="1">
        <p:scale>
          <a:sx n="116" d="100"/>
          <a:sy n="116" d="100"/>
        </p:scale>
        <p:origin x="22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4EB9-FB6B-E741-877A-F33C41A2A998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F883-9EDF-CA4D-8368-F32B79FC1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41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4EB9-FB6B-E741-877A-F33C41A2A998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F883-9EDF-CA4D-8368-F32B79FC1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57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4EB9-FB6B-E741-877A-F33C41A2A998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F883-9EDF-CA4D-8368-F32B79FC1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9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4EB9-FB6B-E741-877A-F33C41A2A998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F883-9EDF-CA4D-8368-F32B79FC1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76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4EB9-FB6B-E741-877A-F33C41A2A998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F883-9EDF-CA4D-8368-F32B79FC1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9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4EB9-FB6B-E741-877A-F33C41A2A998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F883-9EDF-CA4D-8368-F32B79FC1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33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4EB9-FB6B-E741-877A-F33C41A2A998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F883-9EDF-CA4D-8368-F32B79FC1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65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4EB9-FB6B-E741-877A-F33C41A2A998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F883-9EDF-CA4D-8368-F32B79FC1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15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4EB9-FB6B-E741-877A-F33C41A2A998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F883-9EDF-CA4D-8368-F32B79FC1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43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4EB9-FB6B-E741-877A-F33C41A2A998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F883-9EDF-CA4D-8368-F32B79FC1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65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4EB9-FB6B-E741-877A-F33C41A2A998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F883-9EDF-CA4D-8368-F32B79FC1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55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04EB9-FB6B-E741-877A-F33C41A2A998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9F883-9EDF-CA4D-8368-F32B79FC1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16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471" y="1122363"/>
            <a:ext cx="11314323" cy="1642871"/>
          </a:xfrm>
        </p:spPr>
        <p:txBody>
          <a:bodyPr>
            <a:normAutofit/>
          </a:bodyPr>
          <a:lstStyle/>
          <a:p>
            <a:r>
              <a:rPr lang="en-US" b="1" dirty="0"/>
              <a:t>draft-eckert-anima-grasp-dnssd-00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910866"/>
          </a:xfrm>
        </p:spPr>
        <p:txBody>
          <a:bodyPr>
            <a:normAutofit fontScale="70000" lnSpcReduction="20000"/>
          </a:bodyPr>
          <a:lstStyle/>
          <a:p>
            <a:r>
              <a:rPr lang="en-US" sz="3200" dirty="0" smtClean="0"/>
              <a:t>IETF’100 Singapore, November </a:t>
            </a:r>
            <a:r>
              <a:rPr lang="en-US" sz="3200" dirty="0" smtClean="0"/>
              <a:t>2017</a:t>
            </a:r>
          </a:p>
          <a:p>
            <a:r>
              <a:rPr lang="en-US" sz="3200" dirty="0" smtClean="0"/>
              <a:t>DNSSD WG</a:t>
            </a:r>
            <a:r>
              <a:rPr lang="en-US" sz="3200" smtClean="0"/>
              <a:t>, version 2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Toerless Eckert, Huawei (</a:t>
            </a:r>
            <a:r>
              <a:rPr lang="en-US" sz="3200" dirty="0" err="1" smtClean="0"/>
              <a:t>Futurewei</a:t>
            </a:r>
            <a:r>
              <a:rPr lang="en-US" sz="3200" dirty="0" smtClean="0"/>
              <a:t> Technologies USA)</a:t>
            </a:r>
          </a:p>
          <a:p>
            <a:r>
              <a:rPr lang="en-US" sz="3200" dirty="0" err="1"/>
              <a:t>t</a:t>
            </a:r>
            <a:r>
              <a:rPr lang="en-US" sz="3200" dirty="0" err="1" smtClean="0"/>
              <a:t>te+ietf@cs.fau.de</a:t>
            </a:r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89179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1905"/>
            <a:ext cx="10515600" cy="814318"/>
          </a:xfrm>
        </p:spPr>
        <p:txBody>
          <a:bodyPr/>
          <a:lstStyle/>
          <a:p>
            <a:r>
              <a:rPr lang="en-US" dirty="0" smtClean="0"/>
              <a:t>ANIMA WG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573" y="663566"/>
            <a:ext cx="11512627" cy="5946554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ANI/ACP: Autonomic - Network Infrastructure / Autonomic Control Plane</a:t>
            </a:r>
          </a:p>
          <a:p>
            <a:pPr lvl="1"/>
            <a:r>
              <a:rPr lang="en-US" dirty="0" smtClean="0"/>
              <a:t>Automatically built, hop-by-hop encrypted VRF (VRF-lite) – to manage/control networks:</a:t>
            </a:r>
          </a:p>
          <a:p>
            <a:pPr lvl="2"/>
            <a:r>
              <a:rPr lang="en-US" dirty="0" smtClean="0"/>
              <a:t>Autonomic: between autonomic software in network</a:t>
            </a:r>
          </a:p>
          <a:p>
            <a:pPr lvl="3"/>
            <a:r>
              <a:rPr lang="en-US" dirty="0"/>
              <a:t>M</a:t>
            </a:r>
            <a:r>
              <a:rPr lang="en-US" dirty="0" smtClean="0"/>
              <a:t>anagement/service agents, distributed protocol instances, </a:t>
            </a:r>
            <a:r>
              <a:rPr lang="is-IS" dirty="0" smtClean="0"/>
              <a:t>…</a:t>
            </a:r>
            <a:endParaRPr lang="en-US" dirty="0" smtClean="0"/>
          </a:p>
          <a:p>
            <a:pPr lvl="2"/>
            <a:r>
              <a:rPr lang="en-US" dirty="0" smtClean="0"/>
              <a:t>Classical/SDN: network-devices &lt;-&gt; NOC </a:t>
            </a:r>
            <a:r>
              <a:rPr lang="en-US" dirty="0"/>
              <a:t>(</a:t>
            </a:r>
            <a:r>
              <a:rPr lang="en-US" dirty="0" smtClean="0"/>
              <a:t>NMS/controller/orchestrator/provisioning)</a:t>
            </a:r>
          </a:p>
          <a:p>
            <a:pPr lvl="2"/>
            <a:endParaRPr lang="en-US" dirty="0"/>
          </a:p>
          <a:p>
            <a:r>
              <a:rPr lang="en-US" dirty="0" smtClean="0"/>
              <a:t>ACP/ANI: Only IPv6 unicast routing/forwarding </a:t>
            </a:r>
          </a:p>
          <a:p>
            <a:pPr lvl="1"/>
            <a:r>
              <a:rPr lang="en-US" dirty="0" smtClean="0"/>
              <a:t>No definition/requirement for DNS names – AND NO IP multicast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GRASP: protocol for discovery, synchronization, negotiation</a:t>
            </a:r>
          </a:p>
          <a:p>
            <a:pPr lvl="1"/>
            <a:r>
              <a:rPr lang="en-US" dirty="0" smtClean="0"/>
              <a:t>Discovery: Announcement and Request messages: (M_FLOOD, M_DISCOVERY)</a:t>
            </a:r>
          </a:p>
          <a:p>
            <a:pPr lvl="2"/>
            <a:r>
              <a:rPr lang="en-US" dirty="0"/>
              <a:t>Network wide hop-by-hop reliable </a:t>
            </a:r>
            <a:r>
              <a:rPr lang="en-US" dirty="0" smtClean="0"/>
              <a:t>flooded </a:t>
            </a:r>
            <a:r>
              <a:rPr lang="en-US" dirty="0"/>
              <a:t>across </a:t>
            </a:r>
            <a:r>
              <a:rPr lang="en-US" dirty="0" smtClean="0"/>
              <a:t>ANI/ACP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Header: objective-name (string), hop-count, sequence number (loop-prevention)</a:t>
            </a:r>
          </a:p>
          <a:p>
            <a:pPr lvl="2"/>
            <a:r>
              <a:rPr lang="en-US" dirty="0"/>
              <a:t>objective-name” is </a:t>
            </a:r>
            <a:r>
              <a:rPr lang="en-US" dirty="0" smtClean="0"/>
              <a:t>the “address” </a:t>
            </a:r>
            <a:r>
              <a:rPr lang="en-US" dirty="0"/>
              <a:t>for </a:t>
            </a:r>
            <a:r>
              <a:rPr lang="en-US" dirty="0" smtClean="0"/>
              <a:t>logical endpoints sending/receiving flooded GRASP messages..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Payload: undefined – up to each application (per “objective”)</a:t>
            </a:r>
          </a:p>
          <a:p>
            <a:pPr lvl="2"/>
            <a:r>
              <a:rPr lang="en-US" dirty="0" smtClean="0"/>
              <a:t>Encoding mandatory though: </a:t>
            </a:r>
            <a:r>
              <a:rPr lang="en-US" dirty="0"/>
              <a:t>CBOR (message header and payload)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676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1905"/>
            <a:ext cx="10515600" cy="814318"/>
          </a:xfrm>
        </p:spPr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63566"/>
            <a:ext cx="10515600" cy="6194434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Autonomic, required by ANI/ACP itself:</a:t>
            </a:r>
          </a:p>
          <a:p>
            <a:pPr lvl="1"/>
            <a:r>
              <a:rPr lang="en-US" dirty="0" smtClean="0"/>
              <a:t>Bootstrap servers (“BRSKI”). </a:t>
            </a:r>
          </a:p>
          <a:p>
            <a:pPr lvl="2"/>
            <a:r>
              <a:rPr lang="en-US" dirty="0" smtClean="0"/>
              <a:t>ANI network devices provide bootstrap helper functionality. Connect to bootstrap servers.</a:t>
            </a:r>
          </a:p>
          <a:p>
            <a:pPr lvl="1"/>
            <a:r>
              <a:rPr lang="en-US" dirty="0" smtClean="0"/>
              <a:t>Servers for renewal of keying material used to protect ANI/ACP (“EST” – RFC7030).</a:t>
            </a:r>
          </a:p>
          <a:p>
            <a:pPr lvl="1"/>
            <a:r>
              <a:rPr lang="is-IS" dirty="0" smtClean="0"/>
              <a:t>… more in future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Traditional OAM model:</a:t>
            </a:r>
          </a:p>
          <a:p>
            <a:pPr lvl="1"/>
            <a:r>
              <a:rPr lang="en-US" dirty="0" smtClean="0"/>
              <a:t>Variety of services in NOC to be discovered by (all or many) network devices to auto-configure those services – and provide automatic server failover:</a:t>
            </a:r>
          </a:p>
          <a:p>
            <a:pPr lvl="2"/>
            <a:r>
              <a:rPr lang="en-US" dirty="0" smtClean="0"/>
              <a:t>Syslog</a:t>
            </a:r>
          </a:p>
          <a:p>
            <a:pPr lvl="2"/>
            <a:r>
              <a:rPr lang="en-US" dirty="0" smtClean="0"/>
              <a:t>Time (NTP)</a:t>
            </a:r>
          </a:p>
          <a:p>
            <a:pPr lvl="2"/>
            <a:r>
              <a:rPr lang="en-US" dirty="0" err="1" smtClean="0"/>
              <a:t>Netconf</a:t>
            </a:r>
            <a:r>
              <a:rPr lang="en-US" dirty="0" smtClean="0"/>
              <a:t> (call-home)</a:t>
            </a:r>
          </a:p>
          <a:p>
            <a:pPr lvl="2"/>
            <a:r>
              <a:rPr lang="en-US" dirty="0" smtClean="0"/>
              <a:t>DHCP server, DNS server</a:t>
            </a:r>
          </a:p>
          <a:p>
            <a:pPr lvl="2"/>
            <a:r>
              <a:rPr lang="en-US" dirty="0" smtClean="0"/>
              <a:t>Radius, Diameter, </a:t>
            </a:r>
            <a:r>
              <a:rPr lang="en-US" dirty="0" err="1" smtClean="0"/>
              <a:t>Tacacs</a:t>
            </a:r>
            <a:r>
              <a:rPr lang="en-US" dirty="0" smtClean="0"/>
              <a:t> (authentication servers)</a:t>
            </a:r>
          </a:p>
          <a:p>
            <a:pPr lvl="2"/>
            <a:r>
              <a:rPr lang="en-US" dirty="0" smtClean="0"/>
              <a:t>WiFi controller (for AP devices)</a:t>
            </a:r>
          </a:p>
          <a:p>
            <a:pPr lvl="2"/>
            <a:r>
              <a:rPr lang="en-US" dirty="0" err="1" smtClean="0"/>
              <a:t>IPfix</a:t>
            </a:r>
            <a:r>
              <a:rPr lang="en-US" dirty="0" smtClean="0"/>
              <a:t>, any other data collection export</a:t>
            </a:r>
            <a:endParaRPr lang="en-US" dirty="0"/>
          </a:p>
          <a:p>
            <a:pPr lvl="2"/>
            <a:r>
              <a:rPr lang="en-US" dirty="0" err="1" smtClean="0"/>
              <a:t>tftp</a:t>
            </a:r>
            <a:r>
              <a:rPr lang="en-US" dirty="0" smtClean="0"/>
              <a:t> (“yuck”)</a:t>
            </a:r>
          </a:p>
          <a:p>
            <a:pPr lvl="2"/>
            <a:r>
              <a:rPr lang="en-US" dirty="0" smtClean="0"/>
              <a:t>List goes on</a:t>
            </a:r>
            <a:r>
              <a:rPr lang="is-IS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2705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1905"/>
            <a:ext cx="10515600" cy="814318"/>
          </a:xfrm>
        </p:spPr>
        <p:txBody>
          <a:bodyPr/>
          <a:lstStyle/>
          <a:p>
            <a:r>
              <a:rPr lang="en-US" dirty="0" smtClean="0"/>
              <a:t>OK, sounds great</a:t>
            </a:r>
            <a:r>
              <a:rPr lang="is-IS" dirty="0" smtClean="0"/>
              <a:t>… </a:t>
            </a:r>
            <a:r>
              <a:rPr lang="is-IS" sz="3600" dirty="0" smtClean="0"/>
              <a:t>why this draft again 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63566"/>
            <a:ext cx="10515600" cy="619443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Do not re-invent for ANI/ACP GRASP aspects of service discovery we already know (and love) from DNS-SD</a:t>
            </a:r>
          </a:p>
          <a:p>
            <a:pPr lvl="1"/>
            <a:r>
              <a:rPr lang="en-US" dirty="0" smtClean="0"/>
              <a:t>Page 1: </a:t>
            </a:r>
            <a:r>
              <a:rPr lang="en-US" dirty="0"/>
              <a:t>Payload: undefined – up to each application (per “objective</a:t>
            </a:r>
            <a:r>
              <a:rPr lang="en-US" dirty="0" smtClean="0"/>
              <a:t>”)</a:t>
            </a:r>
            <a:endParaRPr lang="en-US" i="1" dirty="0" smtClean="0"/>
          </a:p>
          <a:p>
            <a:pPr lvl="2"/>
            <a:r>
              <a:rPr lang="en-US" i="1" dirty="0" smtClean="0"/>
              <a:t>Not every flooded GRASP objective is a service (announce/request), but if it is, then reuse common definitions!</a:t>
            </a:r>
          </a:p>
          <a:p>
            <a:pPr lvl="1"/>
            <a:r>
              <a:rPr lang="en-US" dirty="0"/>
              <a:t>But keep as simple as </a:t>
            </a:r>
            <a:r>
              <a:rPr lang="en-US" dirty="0" smtClean="0"/>
              <a:t>possible</a:t>
            </a:r>
          </a:p>
          <a:p>
            <a:pPr lvl="2"/>
            <a:r>
              <a:rPr lang="en-US" dirty="0"/>
              <a:t>D</a:t>
            </a:r>
            <a:r>
              <a:rPr lang="en-US" dirty="0" smtClean="0"/>
              <a:t>o </a:t>
            </a:r>
            <a:r>
              <a:rPr lang="en-US" dirty="0"/>
              <a:t>not inherit historic crud (e.g.: _</a:t>
            </a:r>
            <a:r>
              <a:rPr lang="en-US" dirty="0" err="1"/>
              <a:t>udp</a:t>
            </a:r>
            <a:r>
              <a:rPr lang="en-US" dirty="0"/>
              <a:t>, _</a:t>
            </a:r>
            <a:r>
              <a:rPr lang="en-US" dirty="0" err="1"/>
              <a:t>tcp</a:t>
            </a:r>
            <a:r>
              <a:rPr lang="en-US" dirty="0"/>
              <a:t>)</a:t>
            </a:r>
          </a:p>
          <a:p>
            <a:pPr lvl="2"/>
            <a:r>
              <a:rPr lang="en-US" dirty="0" smtClean="0"/>
              <a:t>Difference in functionality to unicast DNS – GRASP flooding more like mDNS and .local  </a:t>
            </a:r>
          </a:p>
          <a:p>
            <a:r>
              <a:rPr lang="en-US" dirty="0" smtClean="0"/>
              <a:t>So, what do we have with DNS-SD ?</a:t>
            </a:r>
          </a:p>
          <a:p>
            <a:pPr lvl="1"/>
            <a:r>
              <a:rPr lang="en-US" dirty="0" smtClean="0"/>
              <a:t>Service name space – RFC6335  (e.g.: “</a:t>
            </a:r>
            <a:r>
              <a:rPr lang="en-US" dirty="0" err="1" smtClean="0"/>
              <a:t>brski</a:t>
            </a:r>
            <a:r>
              <a:rPr lang="en-US" dirty="0" smtClean="0"/>
              <a:t>”, “</a:t>
            </a:r>
            <a:r>
              <a:rPr lang="en-US" dirty="0" err="1" smtClean="0"/>
              <a:t>est</a:t>
            </a:r>
            <a:r>
              <a:rPr lang="en-US" dirty="0" smtClean="0"/>
              <a:t>”, </a:t>
            </a:r>
            <a:r>
              <a:rPr lang="is-IS" dirty="0" smtClean="0"/>
              <a:t>…)</a:t>
            </a:r>
            <a:endParaRPr lang="en-US" dirty="0" smtClean="0"/>
          </a:p>
          <a:p>
            <a:pPr lvl="1"/>
            <a:r>
              <a:rPr lang="en-US" dirty="0" smtClean="0"/>
              <a:t>Service selection criteria (</a:t>
            </a:r>
            <a:r>
              <a:rPr lang="en-US" dirty="0" err="1" smtClean="0"/>
              <a:t>prio</a:t>
            </a:r>
            <a:r>
              <a:rPr lang="en-US" dirty="0" smtClean="0"/>
              <a:t>, weight)</a:t>
            </a:r>
          </a:p>
          <a:p>
            <a:pPr lvl="1"/>
            <a:r>
              <a:rPr lang="en-US" dirty="0" smtClean="0"/>
              <a:t>Service instance names (for browsing</a:t>
            </a:r>
            <a:r>
              <a:rPr lang="is-IS" dirty="0" smtClean="0"/>
              <a:t>… how useful without human selection)</a:t>
            </a:r>
          </a:p>
          <a:p>
            <a:pPr lvl="1"/>
            <a:r>
              <a:rPr lang="en-US" dirty="0" smtClean="0"/>
              <a:t>“H</a:t>
            </a:r>
            <a:r>
              <a:rPr lang="is-IS" dirty="0" smtClean="0"/>
              <a:t>ost-names” of service instances – </a:t>
            </a:r>
            <a:r>
              <a:rPr lang="en-US" dirty="0" smtClean="0"/>
              <a:t>not needed ?!</a:t>
            </a:r>
          </a:p>
          <a:p>
            <a:pPr lvl="1"/>
            <a:r>
              <a:rPr lang="is-IS" dirty="0" smtClean="0"/>
              <a:t>… (draft-00 has hopfully mapped the 90% important parameters)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0524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11" y="221456"/>
            <a:ext cx="10515600" cy="714528"/>
          </a:xfrm>
        </p:spPr>
        <p:txBody>
          <a:bodyPr>
            <a:normAutofit/>
          </a:bodyPr>
          <a:lstStyle/>
          <a:p>
            <a:r>
              <a:rPr lang="en-US" dirty="0" smtClean="0"/>
              <a:t>DNS-SD compatible GRASP objectives </a:t>
            </a:r>
            <a:r>
              <a:rPr lang="en-US" sz="3600" dirty="0" smtClean="0"/>
              <a:t>(CDDL)</a:t>
            </a:r>
            <a:r>
              <a:rPr lang="en-US" dirty="0" smtClean="0"/>
              <a:t>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11" y="935984"/>
            <a:ext cx="11775989" cy="585546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300" dirty="0">
                <a:latin typeface="Courier" charset="0"/>
                <a:ea typeface="Courier" charset="0"/>
                <a:cs typeface="Courier" charset="0"/>
              </a:rPr>
              <a:t>o</a:t>
            </a:r>
            <a:r>
              <a:rPr lang="en-US" sz="3300" dirty="0" smtClean="0">
                <a:latin typeface="Courier" charset="0"/>
                <a:ea typeface="Courier" charset="0"/>
                <a:cs typeface="Courier" charset="0"/>
              </a:rPr>
              <a:t>bjective-name   //= SRV.&lt;rfc6335-service-name&gt;</a:t>
            </a:r>
          </a:p>
          <a:p>
            <a:pPr marL="0" indent="0">
              <a:buNone/>
            </a:pPr>
            <a:r>
              <a:rPr lang="en-US" sz="3300" dirty="0" smtClean="0">
                <a:latin typeface="Courier" charset="0"/>
                <a:ea typeface="Courier" charset="0"/>
                <a:cs typeface="Courier" charset="0"/>
              </a:rPr>
              <a:t>objective-name   //= NAME.&lt;hostname&gt;    </a:t>
            </a:r>
            <a:r>
              <a:rPr lang="is-IS" sz="3300" dirty="0" smtClean="0">
                <a:latin typeface="Courier" charset="0"/>
                <a:ea typeface="Courier" charset="0"/>
                <a:cs typeface="Courier" charset="0"/>
              </a:rPr>
              <a:t>….......... </a:t>
            </a:r>
            <a:r>
              <a:rPr lang="en-US" sz="3300" dirty="0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is-IS" sz="3300" dirty="0" smtClean="0">
                <a:latin typeface="Courier" charset="0"/>
                <a:ea typeface="Courier" charset="0"/>
                <a:cs typeface="Courier" charset="0"/>
              </a:rPr>
              <a:t>f we ever need them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service-element 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  {</a:t>
            </a:r>
          </a:p>
          <a:p>
            <a:pPr marL="0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        ?( &amp;(private:0)      =&gt;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any</a:t>
            </a:r>
            <a:r>
              <a:rPr lang="de-DE" dirty="0" smtClean="0">
                <a:latin typeface="Courier" charset="0"/>
                <a:ea typeface="Courier" charset="0"/>
                <a:cs typeface="Courier" charset="0"/>
              </a:rPr>
              <a:t>), ............. </a:t>
            </a:r>
            <a:r>
              <a:rPr lang="de-DE" dirty="0" smtClean="0">
                <a:latin typeface="Courier" charset="0"/>
                <a:ea typeface="Courier" charset="0"/>
                <a:cs typeface="Courier" charset="0"/>
              </a:rPr>
              <a:t>Non-</a:t>
            </a:r>
            <a:r>
              <a:rPr lang="de-DE" dirty="0" err="1" smtClean="0">
                <a:latin typeface="Courier" charset="0"/>
                <a:ea typeface="Courier" charset="0"/>
                <a:cs typeface="Courier" charset="0"/>
              </a:rPr>
              <a:t>standardized</a:t>
            </a:r>
            <a:r>
              <a:rPr lang="de-DE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dirty="0" err="1" smtClean="0">
                <a:latin typeface="Courier" charset="0"/>
                <a:ea typeface="Courier" charset="0"/>
                <a:cs typeface="Courier" charset="0"/>
              </a:rPr>
              <a:t>extensions</a:t>
            </a:r>
            <a:endParaRPr lang="de-DE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        ?( &amp;(msg-type:1      =&gt; </a:t>
            </a:r>
            <a:r>
              <a:rPr lang="de-DE" dirty="0" err="1" smtClean="0"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de-DE" dirty="0" smtClean="0">
                <a:latin typeface="Courier" charset="0"/>
                <a:ea typeface="Courier" charset="0"/>
                <a:cs typeface="Courier" charset="0"/>
              </a:rPr>
              <a:t>-type</a:t>
            </a:r>
            <a:endParaRPr lang="de-DE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        ?( &amp;(service:2)      =&gt;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tstr</a:t>
            </a:r>
            <a:r>
              <a:rPr lang="de-DE" dirty="0" smtClean="0">
                <a:latin typeface="Courier" charset="0"/>
                <a:ea typeface="Courier" charset="0"/>
                <a:cs typeface="Courier" charset="0"/>
              </a:rPr>
              <a:t>),............. Service Name (“</a:t>
            </a:r>
            <a:r>
              <a:rPr lang="de-DE" dirty="0" err="1" smtClean="0">
                <a:latin typeface="Courier" charset="0"/>
                <a:ea typeface="Courier" charset="0"/>
                <a:cs typeface="Courier" charset="0"/>
              </a:rPr>
              <a:t>printer</a:t>
            </a:r>
            <a:r>
              <a:rPr lang="de-DE" dirty="0" smtClean="0">
                <a:latin typeface="Courier" charset="0"/>
                <a:ea typeface="Courier" charset="0"/>
                <a:cs typeface="Courier" charset="0"/>
              </a:rPr>
              <a:t>“)</a:t>
            </a:r>
            <a:endParaRPr lang="de-DE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        *( &amp;(instance:3)     =&gt;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tstr</a:t>
            </a:r>
            <a:r>
              <a:rPr lang="de-DE" dirty="0" smtClean="0">
                <a:latin typeface="Courier" charset="0"/>
                <a:ea typeface="Courier" charset="0"/>
                <a:cs typeface="Courier" charset="0"/>
              </a:rPr>
              <a:t>),............. Instance Name („</a:t>
            </a:r>
            <a:r>
              <a:rPr lang="de-DE" dirty="0" err="1" smtClean="0">
                <a:latin typeface="Courier" charset="0"/>
                <a:ea typeface="Courier" charset="0"/>
                <a:cs typeface="Courier" charset="0"/>
              </a:rPr>
              <a:t>my</a:t>
            </a:r>
            <a:r>
              <a:rPr lang="de-DE" dirty="0" smtClean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de-DE" dirty="0" err="1" smtClean="0">
                <a:latin typeface="Courier" charset="0"/>
                <a:ea typeface="Courier" charset="0"/>
                <a:cs typeface="Courier" charset="0"/>
              </a:rPr>
              <a:t>kitchen</a:t>
            </a:r>
            <a:r>
              <a:rPr lang="de-DE" dirty="0" smtClean="0">
                <a:latin typeface="Courier" charset="0"/>
                <a:ea typeface="Courier" charset="0"/>
                <a:cs typeface="Courier" charset="0"/>
              </a:rPr>
              <a:t>-printer“)</a:t>
            </a:r>
            <a:endParaRPr lang="de-DE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        ?( &amp;(domain:4)       =&gt;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tstr</a:t>
            </a:r>
            <a:r>
              <a:rPr lang="de-DE" dirty="0" smtClean="0">
                <a:latin typeface="Courier" charset="0"/>
                <a:ea typeface="Courier" charset="0"/>
                <a:cs typeface="Courier" charset="0"/>
              </a:rPr>
              <a:t>),............. Empty = </a:t>
            </a:r>
            <a:r>
              <a:rPr lang="de-DE" dirty="0" smtClean="0">
                <a:latin typeface="Courier" charset="0"/>
                <a:ea typeface="Courier" charset="0"/>
                <a:cs typeface="Courier" charset="0"/>
              </a:rPr>
              <a:t>ANI/ACP (like .</a:t>
            </a:r>
            <a:r>
              <a:rPr lang="de-DE" dirty="0" err="1" smtClean="0">
                <a:latin typeface="Courier" charset="0"/>
                <a:ea typeface="Courier" charset="0"/>
                <a:cs typeface="Courier" charset="0"/>
              </a:rPr>
              <a:t>local</a:t>
            </a:r>
            <a:r>
              <a:rPr lang="de-DE" dirty="0" smtClean="0">
                <a:latin typeface="Courier" charset="0"/>
                <a:ea typeface="Courier" charset="0"/>
                <a:cs typeface="Courier" charset="0"/>
              </a:rPr>
              <a:t>), </a:t>
            </a:r>
            <a:r>
              <a:rPr lang="de-DE" dirty="0" err="1" smtClean="0"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de-DE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dirty="0" smtClean="0">
                <a:latin typeface="Courier" charset="0"/>
                <a:ea typeface="Courier" charset="0"/>
                <a:cs typeface="Courier" charset="0"/>
              </a:rPr>
              <a:t>VRF </a:t>
            </a:r>
            <a:r>
              <a:rPr lang="de-DE" dirty="0" err="1" smtClean="0">
                <a:latin typeface="Courier" charset="0"/>
                <a:ea typeface="Courier" charset="0"/>
                <a:cs typeface="Courier" charset="0"/>
              </a:rPr>
              <a:t>name</a:t>
            </a:r>
            <a:endParaRPr lang="de-DE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        ?( &amp;(priority:5)     =&gt; 0..65535 </a:t>
            </a:r>
            <a:r>
              <a:rPr lang="de-DE" dirty="0" smtClean="0">
                <a:latin typeface="Courier" charset="0"/>
                <a:ea typeface="Courier" charset="0"/>
                <a:cs typeface="Courier" charset="0"/>
              </a:rPr>
              <a:t>),........ As in DNS-SD</a:t>
            </a:r>
            <a:endParaRPr lang="de-DE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        ?( &amp;(weight:6)       =&gt; 0..65535 </a:t>
            </a:r>
            <a:r>
              <a:rPr lang="de-DE" dirty="0" smtClean="0">
                <a:latin typeface="Courier" charset="0"/>
                <a:ea typeface="Courier" charset="0"/>
                <a:cs typeface="Courier" charset="0"/>
              </a:rPr>
              <a:t>),........ As in DNS-SD</a:t>
            </a:r>
            <a:endParaRPr lang="de-DE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        *( &amp;(kvpairs:7)      =&gt; { *(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tstr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any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de-DE" dirty="0" smtClean="0">
                <a:latin typeface="Courier" charset="0"/>
                <a:ea typeface="Courier" charset="0"/>
                <a:cs typeface="Courier" charset="0"/>
              </a:rPr>
              <a:t>},.. Key Value </a:t>
            </a:r>
            <a:r>
              <a:rPr lang="de-DE" dirty="0" err="1" smtClean="0">
                <a:latin typeface="Courier" charset="0"/>
                <a:ea typeface="Courier" charset="0"/>
                <a:cs typeface="Courier" charset="0"/>
              </a:rPr>
              <a:t>pairs</a:t>
            </a:r>
            <a:r>
              <a:rPr lang="de-DE" dirty="0" smtClean="0">
                <a:latin typeface="Courier" charset="0"/>
                <a:ea typeface="Courier" charset="0"/>
                <a:cs typeface="Courier" charset="0"/>
              </a:rPr>
              <a:t> – </a:t>
            </a:r>
            <a:r>
              <a:rPr lang="de-DE" dirty="0" err="1" smtClean="0">
                <a:latin typeface="Courier" charset="0"/>
                <a:ea typeface="Courier" charset="0"/>
                <a:cs typeface="Courier" charset="0"/>
              </a:rPr>
              <a:t>as</a:t>
            </a:r>
            <a:r>
              <a:rPr lang="de-DE" dirty="0" smtClean="0">
                <a:latin typeface="Courier" charset="0"/>
                <a:ea typeface="Courier" charset="0"/>
                <a:cs typeface="Courier" charset="0"/>
              </a:rPr>
              <a:t> in DNS-SD</a:t>
            </a:r>
            <a:endParaRPr lang="de-DE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        ?( &amp;(range:8)        =&gt; 0..255 </a:t>
            </a:r>
            <a:r>
              <a:rPr lang="de-DE" dirty="0" smtClean="0">
                <a:latin typeface="Courier" charset="0"/>
                <a:ea typeface="Courier" charset="0"/>
                <a:cs typeface="Courier" charset="0"/>
              </a:rPr>
              <a:t>),.......... </a:t>
            </a:r>
            <a:r>
              <a:rPr lang="de-DE" dirty="0" err="1" smtClean="0"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de-DE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dirty="0" err="1" smtClean="0">
                <a:latin typeface="Courier" charset="0"/>
                <a:ea typeface="Courier" charset="0"/>
                <a:cs typeface="Courier" charset="0"/>
              </a:rPr>
              <a:t>distance</a:t>
            </a:r>
            <a:r>
              <a:rPr lang="de-DE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dirty="0" err="1" smtClean="0">
                <a:latin typeface="Courier" charset="0"/>
                <a:ea typeface="Courier" charset="0"/>
                <a:cs typeface="Courier" charset="0"/>
              </a:rPr>
              <a:t>based</a:t>
            </a:r>
            <a:r>
              <a:rPr lang="de-DE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dirty="0" err="1" smtClean="0">
                <a:latin typeface="Courier" charset="0"/>
                <a:ea typeface="Courier" charset="0"/>
                <a:cs typeface="Courier" charset="0"/>
              </a:rPr>
              <a:t>service</a:t>
            </a:r>
            <a:r>
              <a:rPr lang="de-DE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dirty="0" err="1" smtClean="0">
                <a:latin typeface="Courier" charset="0"/>
                <a:ea typeface="Courier" charset="0"/>
                <a:cs typeface="Courier" charset="0"/>
              </a:rPr>
              <a:t>selection</a:t>
            </a:r>
            <a:endParaRPr lang="de-DE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it-IT" dirty="0">
                <a:latin typeface="Courier" charset="0"/>
                <a:ea typeface="Courier" charset="0"/>
                <a:cs typeface="Courier" charset="0"/>
              </a:rPr>
              <a:t>        *( &amp;(clocator:9)     =&gt; </a:t>
            </a:r>
            <a:r>
              <a:rPr lang="it-IT" dirty="0" err="1">
                <a:latin typeface="Courier" charset="0"/>
                <a:ea typeface="Courier" charset="0"/>
                <a:cs typeface="Courier" charset="0"/>
              </a:rPr>
              <a:t>clocator</a:t>
            </a:r>
            <a:r>
              <a:rPr lang="it-IT" dirty="0" smtClean="0">
                <a:latin typeface="Courier" charset="0"/>
                <a:ea typeface="Courier" charset="0"/>
                <a:cs typeface="Courier" charset="0"/>
              </a:rPr>
              <a:t>),</a:t>
            </a:r>
            <a:r>
              <a:rPr lang="is-IS" dirty="0" smtClean="0">
                <a:latin typeface="Courier" charset="0"/>
                <a:ea typeface="Courier" charset="0"/>
                <a:cs typeface="Courier" charset="0"/>
              </a:rPr>
              <a:t>......... GRASP locators with context indicator (“VRF”)</a:t>
            </a:r>
            <a:endParaRPr lang="it-IT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de-DE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de-DE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clocator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= [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context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locator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-option </a:t>
            </a:r>
            <a:r>
              <a:rPr lang="de-DE" dirty="0" smtClean="0">
                <a:latin typeface="Courier" charset="0"/>
                <a:ea typeface="Courier" charset="0"/>
                <a:cs typeface="Courier" charset="0"/>
              </a:rPr>
              <a:t>] ......... Permit </a:t>
            </a:r>
            <a:r>
              <a:rPr lang="de-DE" dirty="0" err="1" smtClean="0">
                <a:latin typeface="Courier" charset="0"/>
                <a:ea typeface="Courier" charset="0"/>
                <a:cs typeface="Courier" charset="0"/>
              </a:rPr>
              <a:t>locators</a:t>
            </a:r>
            <a:r>
              <a:rPr lang="de-DE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dirty="0" err="1" smtClean="0">
                <a:latin typeface="Courier" charset="0"/>
                <a:ea typeface="Courier" charset="0"/>
                <a:cs typeface="Courier" charset="0"/>
              </a:rPr>
              <a:t>to</a:t>
            </a:r>
            <a:r>
              <a:rPr lang="de-DE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dirty="0" err="1" smtClean="0">
                <a:latin typeface="Courier" charset="0"/>
                <a:ea typeface="Courier" charset="0"/>
                <a:cs typeface="Courier" charset="0"/>
              </a:rPr>
              <a:t>be</a:t>
            </a:r>
            <a:r>
              <a:rPr lang="de-DE" dirty="0" smtClean="0">
                <a:latin typeface="Courier" charset="0"/>
                <a:ea typeface="Courier" charset="0"/>
                <a:cs typeface="Courier" charset="0"/>
              </a:rPr>
              <a:t> in </a:t>
            </a:r>
            <a:r>
              <a:rPr lang="de-DE" dirty="0" err="1" smtClean="0">
                <a:latin typeface="Courier" charset="0"/>
                <a:ea typeface="Courier" charset="0"/>
                <a:cs typeface="Courier" charset="0"/>
              </a:rPr>
              <a:t>data</a:t>
            </a:r>
            <a:r>
              <a:rPr lang="de-DE" dirty="0" smtClean="0">
                <a:latin typeface="Courier" charset="0"/>
                <a:ea typeface="Courier" charset="0"/>
                <a:cs typeface="Courier" charset="0"/>
              </a:rPr>
              <a:t> plane</a:t>
            </a:r>
            <a:endParaRPr lang="de-DE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context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de-DE" dirty="0" err="1" smtClean="0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de-DE" dirty="0" smtClean="0">
                <a:latin typeface="Courier" charset="0"/>
                <a:ea typeface="Courier" charset="0"/>
                <a:cs typeface="Courier" charset="0"/>
              </a:rPr>
              <a:t> ................................. Empty: ACP, „0“ = „VRF0“, </a:t>
            </a:r>
            <a:r>
              <a:rPr lang="de-DE" dirty="0" err="1" smtClean="0"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de-DE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dirty="0" err="1" smtClean="0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de-DE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dirty="0" err="1" smtClean="0">
                <a:latin typeface="Courier" charset="0"/>
                <a:ea typeface="Courier" charset="0"/>
                <a:cs typeface="Courier" charset="0"/>
              </a:rPr>
              <a:t>of</a:t>
            </a:r>
            <a:r>
              <a:rPr lang="de-DE" dirty="0" smtClean="0">
                <a:latin typeface="Courier" charset="0"/>
                <a:ea typeface="Courier" charset="0"/>
                <a:cs typeface="Courier" charset="0"/>
              </a:rPr>
              <a:t> VRF</a:t>
            </a:r>
            <a:endParaRPr lang="de-DE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locator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-option = </a:t>
            </a:r>
            <a:r>
              <a:rPr lang="de-DE" dirty="0" smtClean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de-DE" dirty="0" err="1" smtClean="0">
                <a:latin typeface="Courier" charset="0"/>
                <a:ea typeface="Courier" charset="0"/>
                <a:cs typeface="Courier" charset="0"/>
              </a:rPr>
              <a:t>unchanged</a:t>
            </a:r>
            <a:r>
              <a:rPr lang="de-DE" dirty="0" smtClean="0">
                <a:latin typeface="Courier" charset="0"/>
                <a:ea typeface="Courier" charset="0"/>
                <a:cs typeface="Courier" charset="0"/>
              </a:rPr>
              <a:t>&gt; ...................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dirty="0" smtClean="0">
                <a:latin typeface="Courier" charset="0"/>
                <a:ea typeface="Courier" charset="0"/>
                <a:cs typeface="Courier" charset="0"/>
              </a:rPr>
              <a:t>GRASP </a:t>
            </a:r>
            <a:r>
              <a:rPr lang="de-DE" dirty="0" err="1" smtClean="0">
                <a:latin typeface="Courier" charset="0"/>
                <a:ea typeface="Courier" charset="0"/>
                <a:cs typeface="Courier" charset="0"/>
              </a:rPr>
              <a:t>specification</a:t>
            </a:r>
            <a:r>
              <a:rPr lang="de-DE" dirty="0" smtClean="0">
                <a:latin typeface="Courier" charset="0"/>
                <a:ea typeface="Courier" charset="0"/>
                <a:cs typeface="Courier" charset="0"/>
              </a:rPr>
              <a:t> – </a:t>
            </a:r>
            <a:r>
              <a:rPr lang="de-DE" dirty="0" smtClean="0">
                <a:latin typeface="Courier" charset="0"/>
                <a:ea typeface="Courier" charset="0"/>
                <a:cs typeface="Courier" charset="0"/>
              </a:rPr>
              <a:t>IPv4/IPv6addr/</a:t>
            </a:r>
            <a:r>
              <a:rPr lang="de-DE" dirty="0" err="1" smtClean="0">
                <a:latin typeface="Courier" charset="0"/>
                <a:ea typeface="Courier" charset="0"/>
                <a:cs typeface="Courier" charset="0"/>
              </a:rPr>
              <a:t>port</a:t>
            </a:r>
            <a:endParaRPr lang="de-DE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de-DE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de-DE" dirty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-type = &amp;( </a:t>
            </a:r>
            <a:r>
              <a:rPr lang="de-DE" dirty="0" err="1">
                <a:latin typeface="Courier" charset="0"/>
                <a:ea typeface="Courier" charset="0"/>
                <a:cs typeface="Courier" charset="0"/>
              </a:rPr>
              <a:t>describe</a:t>
            </a:r>
            <a:r>
              <a:rPr lang="de-DE" dirty="0">
                <a:latin typeface="Courier" charset="0"/>
                <a:ea typeface="Courier" charset="0"/>
                <a:cs typeface="Courier" charset="0"/>
              </a:rPr>
              <a:t>: 0, describe-request:1</a:t>
            </a:r>
            <a:r>
              <a:rPr lang="de-DE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it-IT" dirty="0" smtClean="0">
                <a:latin typeface="Courier" charset="0"/>
                <a:ea typeface="Courier" charset="0"/>
                <a:cs typeface="Courier" charset="0"/>
              </a:rPr>
              <a:t>enumerate:2</a:t>
            </a:r>
            <a:r>
              <a:rPr lang="it-IT" dirty="0">
                <a:latin typeface="Courier" charset="0"/>
                <a:ea typeface="Courier" charset="0"/>
                <a:cs typeface="Courier" charset="0"/>
              </a:rPr>
              <a:t>, enumerate-request:3 </a:t>
            </a:r>
            <a:r>
              <a:rPr lang="it-IT" dirty="0" smtClean="0">
                <a:latin typeface="Courier" charset="0"/>
                <a:ea typeface="Courier" charset="0"/>
                <a:cs typeface="Courier" charset="0"/>
              </a:rPr>
              <a:t>). </a:t>
            </a:r>
            <a:endParaRPr lang="it-IT" dirty="0">
              <a:latin typeface="Courier" charset="0"/>
              <a:ea typeface="Courier" charset="0"/>
              <a:cs typeface="Courier" charset="0"/>
            </a:endParaRPr>
          </a:p>
          <a:p>
            <a:endParaRPr lang="it-IT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266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810" y="241556"/>
            <a:ext cx="10824990" cy="714528"/>
          </a:xfrm>
        </p:spPr>
        <p:txBody>
          <a:bodyPr/>
          <a:lstStyle/>
          <a:p>
            <a:r>
              <a:rPr lang="en-US" dirty="0" smtClean="0"/>
              <a:t>Target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810" y="1002534"/>
            <a:ext cx="10824990" cy="56075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Simpler, more consistent specification of ANI/ACP services:</a:t>
            </a:r>
          </a:p>
          <a:p>
            <a:pPr lvl="1"/>
            <a:r>
              <a:rPr lang="en-US" dirty="0" smtClean="0"/>
              <a:t>“service has &lt;name&gt; in IANA registry, parameters according to DNSSD/GRASP” - DONE</a:t>
            </a:r>
          </a:p>
          <a:p>
            <a:r>
              <a:rPr lang="en-US" dirty="0" smtClean="0"/>
              <a:t>Common service announce/discover API/SDK for servers/clients:</a:t>
            </a:r>
          </a:p>
          <a:p>
            <a:pPr lvl="1"/>
            <a:r>
              <a:rPr lang="en-US" sz="1800" dirty="0" smtClean="0"/>
              <a:t>Could map to DNS-SD and/or GRASP based on context</a:t>
            </a:r>
          </a:p>
          <a:p>
            <a:r>
              <a:rPr lang="en-US" dirty="0" smtClean="0"/>
              <a:t>mDNS &lt;-&gt; GRASP services gateway function in NOC router</a:t>
            </a:r>
          </a:p>
          <a:p>
            <a:pPr lvl="1"/>
            <a:r>
              <a:rPr lang="en-US" dirty="0" smtClean="0"/>
              <a:t>NOC servers could use mDNS (more and more supported already, free SDKs, proven)</a:t>
            </a:r>
          </a:p>
          <a:p>
            <a:pPr lvl="1"/>
            <a:r>
              <a:rPr lang="en-US" dirty="0" smtClean="0"/>
              <a:t>gateway converts to GRASP,</a:t>
            </a:r>
          </a:p>
          <a:p>
            <a:pPr lvl="1"/>
            <a:r>
              <a:rPr lang="en-US" dirty="0" smtClean="0"/>
              <a:t>ANI/ACP clients use GRASP</a:t>
            </a:r>
          </a:p>
          <a:p>
            <a:r>
              <a:rPr lang="en-US" dirty="0" smtClean="0"/>
              <a:t>Outside ANIMA scope:</a:t>
            </a:r>
          </a:p>
          <a:p>
            <a:pPr lvl="1"/>
            <a:r>
              <a:rPr lang="en-US" dirty="0" smtClean="0"/>
              <a:t>Gateway function for any service announce/discovery of non-OAM services</a:t>
            </a:r>
          </a:p>
          <a:p>
            <a:pPr lvl="2"/>
            <a:r>
              <a:rPr lang="en-US" dirty="0" smtClean="0"/>
              <a:t>Produced consumed directly by non-network infra (clients)</a:t>
            </a:r>
          </a:p>
          <a:p>
            <a:pPr lvl="1"/>
            <a:r>
              <a:rPr lang="en-US" dirty="0" smtClean="0"/>
              <a:t>Not limitation of technology but of ANIMA goals:</a:t>
            </a:r>
          </a:p>
          <a:p>
            <a:pPr lvl="2"/>
            <a:r>
              <a:rPr lang="en-US" dirty="0" smtClean="0"/>
              <a:t>GRASP flooding (with ANI or modified underlying transport) could be alternative to </a:t>
            </a:r>
            <a:r>
              <a:rPr lang="en-US" dirty="0"/>
              <a:t>draft-ietf-</a:t>
            </a:r>
            <a:r>
              <a:rPr lang="en-US" dirty="0" err="1"/>
              <a:t>dnssd</a:t>
            </a:r>
            <a:r>
              <a:rPr lang="en-US" dirty="0"/>
              <a:t>-hybrid</a:t>
            </a:r>
          </a:p>
          <a:p>
            <a:pPr lvl="2"/>
            <a:r>
              <a:rPr lang="en-US" dirty="0" smtClean="0"/>
              <a:t>Technically: Flooding in GRASP makes solution more applicable to services with dense client distribution (everybody needs to know about these services).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6449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810" y="241556"/>
            <a:ext cx="10824990" cy="714528"/>
          </a:xfrm>
        </p:spPr>
        <p:txBody>
          <a:bodyPr/>
          <a:lstStyle/>
          <a:p>
            <a:r>
              <a:rPr lang="en-US" dirty="0" smtClean="0"/>
              <a:t>References /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810" y="1002534"/>
            <a:ext cx="10824990" cy="5607586"/>
          </a:xfrm>
        </p:spPr>
        <p:txBody>
          <a:bodyPr>
            <a:normAutofit/>
          </a:bodyPr>
          <a:lstStyle/>
          <a:p>
            <a:r>
              <a:rPr lang="en-US" dirty="0" smtClean="0"/>
              <a:t>Presentation of DNS-SD draft in ANIMA on Monday</a:t>
            </a:r>
          </a:p>
          <a:p>
            <a:endParaRPr lang="en-US" dirty="0" smtClean="0"/>
          </a:p>
          <a:p>
            <a:r>
              <a:rPr lang="en-US" dirty="0"/>
              <a:t>d</a:t>
            </a:r>
            <a:r>
              <a:rPr lang="en-US" dirty="0" smtClean="0"/>
              <a:t>raft-ietf-anima-grasp</a:t>
            </a:r>
          </a:p>
          <a:p>
            <a:r>
              <a:rPr lang="en-US" dirty="0" smtClean="0"/>
              <a:t>draft-ietf-anima-autonomic-control-plane (ACP)</a:t>
            </a:r>
          </a:p>
          <a:p>
            <a:r>
              <a:rPr lang="en-US" dirty="0" smtClean="0"/>
              <a:t>d</a:t>
            </a:r>
            <a:r>
              <a:rPr lang="en-US" dirty="0" smtClean="0"/>
              <a:t>raft-ietf-anima-bootstrap-</a:t>
            </a:r>
            <a:r>
              <a:rPr lang="en-US" dirty="0" err="1" smtClean="0"/>
              <a:t>keyinfra</a:t>
            </a:r>
            <a:r>
              <a:rPr lang="en-US" dirty="0" smtClean="0"/>
              <a:t> (BRSKI)</a:t>
            </a:r>
          </a:p>
          <a:p>
            <a:r>
              <a:rPr lang="en-US" dirty="0" smtClean="0"/>
              <a:t>draft-ietf-anima-stable-connectivity (NOC services framework)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9037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5200</TotalTime>
  <Words>867</Words>
  <Application>Microsoft Macintosh PowerPoint</Application>
  <PresentationFormat>Widescreen</PresentationFormat>
  <Paragraphs>102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Courier</vt:lpstr>
      <vt:lpstr>Arial</vt:lpstr>
      <vt:lpstr>Office Theme</vt:lpstr>
      <vt:lpstr>draft-eckert-anima-grasp-dnssd-00</vt:lpstr>
      <vt:lpstr>ANIMA WG solution</vt:lpstr>
      <vt:lpstr>Use cases</vt:lpstr>
      <vt:lpstr>OK, sounds great… why this draft again ?</vt:lpstr>
      <vt:lpstr>DNS-SD compatible GRASP objectives (CDDL):</vt:lpstr>
      <vt:lpstr>Target system</vt:lpstr>
      <vt:lpstr>References / details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 and possible future work for ANIMA</dc:title>
  <dc:creator>Microsoft Office User</dc:creator>
  <cp:lastModifiedBy>Microsoft Office User</cp:lastModifiedBy>
  <cp:revision>50</cp:revision>
  <cp:lastPrinted>2017-11-14T23:10:26Z</cp:lastPrinted>
  <dcterms:created xsi:type="dcterms:W3CDTF">2017-06-12T21:02:16Z</dcterms:created>
  <dcterms:modified xsi:type="dcterms:W3CDTF">2017-11-15T00:52:17Z</dcterms:modified>
</cp:coreProperties>
</file>