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84" y="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ADCC6-1758-4E7B-896A-C3144DF39B6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56E38819-1ADE-4F56-82D3-A55384FB5CA8}">
      <dgm:prSet custT="1"/>
      <dgm:spPr/>
      <dgm:t>
        <a:bodyPr/>
        <a:lstStyle/>
        <a:p>
          <a:pPr latinLnBrk="1"/>
          <a:r>
            <a:rPr lang="ko-KR" altLang="en-US" sz="4000" dirty="0" smtClean="0"/>
            <a:t>데이터 </a:t>
          </a:r>
          <a:r>
            <a:rPr lang="ko-KR" altLang="en-US" sz="4000" dirty="0" smtClean="0"/>
            <a:t>전처리</a:t>
          </a:r>
          <a:endParaRPr lang="en-US" altLang="ko-KR" sz="4000" dirty="0" smtClean="0"/>
        </a:p>
      </dgm:t>
    </dgm:pt>
    <dgm:pt modelId="{9FCBF4D5-C168-49D9-B543-CDA2FAD49E2A}" type="parTrans" cxnId="{7E4323E4-C1A1-4221-8140-3B02C4E62A05}">
      <dgm:prSet/>
      <dgm:spPr/>
      <dgm:t>
        <a:bodyPr/>
        <a:lstStyle/>
        <a:p>
          <a:pPr latinLnBrk="1"/>
          <a:endParaRPr lang="ko-KR" altLang="en-US"/>
        </a:p>
      </dgm:t>
    </dgm:pt>
    <dgm:pt modelId="{26A6BA6F-92A5-45A2-9668-92172853AD55}" type="sibTrans" cxnId="{7E4323E4-C1A1-4221-8140-3B02C4E62A05}">
      <dgm:prSet/>
      <dgm:spPr/>
      <dgm:t>
        <a:bodyPr/>
        <a:lstStyle/>
        <a:p>
          <a:pPr latinLnBrk="1"/>
          <a:endParaRPr lang="ko-KR" altLang="en-US"/>
        </a:p>
      </dgm:t>
    </dgm:pt>
    <dgm:pt modelId="{78A27FCE-2DF1-4C3E-89BF-35E5DB663F39}">
      <dgm:prSet custT="1"/>
      <dgm:spPr/>
      <dgm:t>
        <a:bodyPr/>
        <a:lstStyle/>
        <a:p>
          <a:pPr latinLnBrk="1"/>
          <a:r>
            <a:rPr lang="ko-KR" altLang="en-US" sz="4000" dirty="0" smtClean="0"/>
            <a:t>모델 학습 및 추론</a:t>
          </a:r>
          <a:endParaRPr lang="ko-KR" altLang="en-US" sz="4000" dirty="0"/>
        </a:p>
      </dgm:t>
    </dgm:pt>
    <dgm:pt modelId="{B0BB9909-00EE-47D8-B0F2-69972202DABF}" type="parTrans" cxnId="{E4A50B67-8CA4-4D7E-9B6E-E4F26EFEFF9F}">
      <dgm:prSet/>
      <dgm:spPr/>
      <dgm:t>
        <a:bodyPr/>
        <a:lstStyle/>
        <a:p>
          <a:pPr latinLnBrk="1"/>
          <a:endParaRPr lang="ko-KR" altLang="en-US"/>
        </a:p>
      </dgm:t>
    </dgm:pt>
    <dgm:pt modelId="{E7A37720-581D-482A-B1BB-CC3AC3C0E42A}" type="sibTrans" cxnId="{E4A50B67-8CA4-4D7E-9B6E-E4F26EFEFF9F}">
      <dgm:prSet/>
      <dgm:spPr/>
      <dgm:t>
        <a:bodyPr/>
        <a:lstStyle/>
        <a:p>
          <a:pPr latinLnBrk="1"/>
          <a:endParaRPr lang="ko-KR" altLang="en-US"/>
        </a:p>
      </dgm:t>
    </dgm:pt>
    <dgm:pt modelId="{280969D2-F263-4E44-84D8-FF2E1462765E}" type="pres">
      <dgm:prSet presAssocID="{E61ADCC6-1758-4E7B-896A-C3144DF39B6A}" presName="linearFlow" presStyleCnt="0">
        <dgm:presLayoutVars>
          <dgm:dir/>
          <dgm:resizeHandles val="exact"/>
        </dgm:presLayoutVars>
      </dgm:prSet>
      <dgm:spPr/>
    </dgm:pt>
    <dgm:pt modelId="{ED9B1BE4-FC77-42B9-9AEB-56C4668C774C}" type="pres">
      <dgm:prSet presAssocID="{56E38819-1ADE-4F56-82D3-A55384FB5CA8}" presName="composite" presStyleCnt="0"/>
      <dgm:spPr/>
    </dgm:pt>
    <dgm:pt modelId="{1486D43B-889D-46E4-ADA1-F817923A2705}" type="pres">
      <dgm:prSet presAssocID="{56E38819-1ADE-4F56-82D3-A55384FB5CA8}" presName="imgShp" presStyleLbl="fgImgPlace1" presStyleIdx="0" presStyleCnt="2"/>
      <dgm:spPr/>
    </dgm:pt>
    <dgm:pt modelId="{FB61E1DF-2E2B-48A4-9F27-5247ED140C3B}" type="pres">
      <dgm:prSet presAssocID="{56E38819-1ADE-4F56-82D3-A55384FB5CA8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17E001-C5EF-4A2E-A92D-75624DE1B36E}" type="pres">
      <dgm:prSet presAssocID="{26A6BA6F-92A5-45A2-9668-92172853AD55}" presName="spacing" presStyleCnt="0"/>
      <dgm:spPr/>
    </dgm:pt>
    <dgm:pt modelId="{D38BFE1B-FE18-43A8-A779-0FE7ED341529}" type="pres">
      <dgm:prSet presAssocID="{78A27FCE-2DF1-4C3E-89BF-35E5DB663F39}" presName="composite" presStyleCnt="0"/>
      <dgm:spPr/>
    </dgm:pt>
    <dgm:pt modelId="{0CB5A491-D87A-4AA9-83A2-75E8784CB4D0}" type="pres">
      <dgm:prSet presAssocID="{78A27FCE-2DF1-4C3E-89BF-35E5DB663F39}" presName="imgShp" presStyleLbl="fgImgPlace1" presStyleIdx="1" presStyleCnt="2"/>
      <dgm:spPr/>
    </dgm:pt>
    <dgm:pt modelId="{B230DE6A-2DED-4094-BBB9-D22B078F3A47}" type="pres">
      <dgm:prSet presAssocID="{78A27FCE-2DF1-4C3E-89BF-35E5DB663F39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A50B67-8CA4-4D7E-9B6E-E4F26EFEFF9F}" srcId="{E61ADCC6-1758-4E7B-896A-C3144DF39B6A}" destId="{78A27FCE-2DF1-4C3E-89BF-35E5DB663F39}" srcOrd="1" destOrd="0" parTransId="{B0BB9909-00EE-47D8-B0F2-69972202DABF}" sibTransId="{E7A37720-581D-482A-B1BB-CC3AC3C0E42A}"/>
    <dgm:cxn modelId="{0A3BC8E6-6676-4D59-93FC-15773CE7B6BC}" type="presOf" srcId="{56E38819-1ADE-4F56-82D3-A55384FB5CA8}" destId="{FB61E1DF-2E2B-48A4-9F27-5247ED140C3B}" srcOrd="0" destOrd="0" presId="urn:microsoft.com/office/officeart/2005/8/layout/vList3"/>
    <dgm:cxn modelId="{7E4323E4-C1A1-4221-8140-3B02C4E62A05}" srcId="{E61ADCC6-1758-4E7B-896A-C3144DF39B6A}" destId="{56E38819-1ADE-4F56-82D3-A55384FB5CA8}" srcOrd="0" destOrd="0" parTransId="{9FCBF4D5-C168-49D9-B543-CDA2FAD49E2A}" sibTransId="{26A6BA6F-92A5-45A2-9668-92172853AD55}"/>
    <dgm:cxn modelId="{CC63653F-BBDA-490C-8486-F2E3A521A07F}" type="presOf" srcId="{E61ADCC6-1758-4E7B-896A-C3144DF39B6A}" destId="{280969D2-F263-4E44-84D8-FF2E1462765E}" srcOrd="0" destOrd="0" presId="urn:microsoft.com/office/officeart/2005/8/layout/vList3"/>
    <dgm:cxn modelId="{F4CFAD01-C409-444F-89F5-44AEC2D81B3A}" type="presOf" srcId="{78A27FCE-2DF1-4C3E-89BF-35E5DB663F39}" destId="{B230DE6A-2DED-4094-BBB9-D22B078F3A47}" srcOrd="0" destOrd="0" presId="urn:microsoft.com/office/officeart/2005/8/layout/vList3"/>
    <dgm:cxn modelId="{63097B01-FF98-4DF2-9693-E55B5C8E413C}" type="presParOf" srcId="{280969D2-F263-4E44-84D8-FF2E1462765E}" destId="{ED9B1BE4-FC77-42B9-9AEB-56C4668C774C}" srcOrd="0" destOrd="0" presId="urn:microsoft.com/office/officeart/2005/8/layout/vList3"/>
    <dgm:cxn modelId="{2B8CF142-75A4-4E7F-89D0-18B91ABAF91A}" type="presParOf" srcId="{ED9B1BE4-FC77-42B9-9AEB-56C4668C774C}" destId="{1486D43B-889D-46E4-ADA1-F817923A2705}" srcOrd="0" destOrd="0" presId="urn:microsoft.com/office/officeart/2005/8/layout/vList3"/>
    <dgm:cxn modelId="{9254A8E9-F239-4763-9AFE-36FA7F62271D}" type="presParOf" srcId="{ED9B1BE4-FC77-42B9-9AEB-56C4668C774C}" destId="{FB61E1DF-2E2B-48A4-9F27-5247ED140C3B}" srcOrd="1" destOrd="0" presId="urn:microsoft.com/office/officeart/2005/8/layout/vList3"/>
    <dgm:cxn modelId="{97E56524-B8D6-4890-937F-804373971147}" type="presParOf" srcId="{280969D2-F263-4E44-84D8-FF2E1462765E}" destId="{CF17E001-C5EF-4A2E-A92D-75624DE1B36E}" srcOrd="1" destOrd="0" presId="urn:microsoft.com/office/officeart/2005/8/layout/vList3"/>
    <dgm:cxn modelId="{DBCF5743-ADA3-41EC-8D2F-4AC5F0F97859}" type="presParOf" srcId="{280969D2-F263-4E44-84D8-FF2E1462765E}" destId="{D38BFE1B-FE18-43A8-A779-0FE7ED341529}" srcOrd="2" destOrd="0" presId="urn:microsoft.com/office/officeart/2005/8/layout/vList3"/>
    <dgm:cxn modelId="{2DFA642B-4A50-47BA-847F-C625AAF5A621}" type="presParOf" srcId="{D38BFE1B-FE18-43A8-A779-0FE7ED341529}" destId="{0CB5A491-D87A-4AA9-83A2-75E8784CB4D0}" srcOrd="0" destOrd="0" presId="urn:microsoft.com/office/officeart/2005/8/layout/vList3"/>
    <dgm:cxn modelId="{E99FA0B0-C323-450E-B68E-FF0C80108A97}" type="presParOf" srcId="{D38BFE1B-FE18-43A8-A779-0FE7ED341529}" destId="{B230DE6A-2DED-4094-BBB9-D22B078F3A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1E1DF-2E2B-48A4-9F27-5247ED140C3B}">
      <dsp:nvSpPr>
        <dsp:cNvPr id="0" name=""/>
        <dsp:cNvSpPr/>
      </dsp:nvSpPr>
      <dsp:spPr>
        <a:xfrm rot="10800000">
          <a:off x="1861722" y="1511"/>
          <a:ext cx="5716547" cy="1687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080" tIns="152400" rIns="284480" bIns="152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/>
            <a:t>데이터 </a:t>
          </a:r>
          <a:r>
            <a:rPr lang="ko-KR" altLang="en-US" sz="4000" kern="1200" dirty="0" smtClean="0"/>
            <a:t>전처리</a:t>
          </a:r>
          <a:endParaRPr lang="en-US" altLang="ko-KR" sz="4000" kern="1200" dirty="0" smtClean="0"/>
        </a:p>
      </dsp:txBody>
      <dsp:txXfrm rot="10800000">
        <a:off x="2283562" y="1511"/>
        <a:ext cx="5294707" cy="1687362"/>
      </dsp:txXfrm>
    </dsp:sp>
    <dsp:sp modelId="{1486D43B-889D-46E4-ADA1-F817923A2705}">
      <dsp:nvSpPr>
        <dsp:cNvPr id="0" name=""/>
        <dsp:cNvSpPr/>
      </dsp:nvSpPr>
      <dsp:spPr>
        <a:xfrm>
          <a:off x="1018041" y="1511"/>
          <a:ext cx="1687362" cy="16873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0DE6A-2DED-4094-BBB9-D22B078F3A47}">
      <dsp:nvSpPr>
        <dsp:cNvPr id="0" name=""/>
        <dsp:cNvSpPr/>
      </dsp:nvSpPr>
      <dsp:spPr>
        <a:xfrm rot="10800000">
          <a:off x="1861722" y="2192563"/>
          <a:ext cx="5716547" cy="1687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4080" tIns="152400" rIns="284480" bIns="152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/>
            <a:t>모델 학습 및 추론</a:t>
          </a:r>
          <a:endParaRPr lang="ko-KR" altLang="en-US" sz="4000" kern="1200" dirty="0"/>
        </a:p>
      </dsp:txBody>
      <dsp:txXfrm rot="10800000">
        <a:off x="2283562" y="2192563"/>
        <a:ext cx="5294707" cy="1687362"/>
      </dsp:txXfrm>
    </dsp:sp>
    <dsp:sp modelId="{0CB5A491-D87A-4AA9-83A2-75E8784CB4D0}">
      <dsp:nvSpPr>
        <dsp:cNvPr id="0" name=""/>
        <dsp:cNvSpPr/>
      </dsp:nvSpPr>
      <dsp:spPr>
        <a:xfrm>
          <a:off x="1018041" y="2192563"/>
          <a:ext cx="1687362" cy="16873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구내식당 식수 인원 </a:t>
            </a:r>
            <a:r>
              <a:rPr lang="ko-KR" altLang="en-US" b="1" dirty="0" smtClean="0"/>
              <a:t>예측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AI </a:t>
            </a:r>
            <a:r>
              <a:rPr lang="ko-KR" altLang="en-US" b="1" dirty="0" smtClean="0"/>
              <a:t>경진대회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팀 </a:t>
            </a:r>
            <a:r>
              <a:rPr lang="en-US" altLang="ko-KR" dirty="0" err="1" smtClean="0"/>
              <a:t>CaffeDream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모델 학습 및 추론</a:t>
            </a:r>
            <a:br>
              <a:rPr lang="ko-KR" altLang="en-US" dirty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첫주</a:t>
            </a:r>
            <a:r>
              <a:rPr lang="ko-KR" altLang="en-US" dirty="0" smtClean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/</a:t>
            </a:r>
            <a:r>
              <a:rPr lang="ko-KR" altLang="en-US" dirty="0" err="1" smtClean="0"/>
              <a:t>석식계</a:t>
            </a:r>
            <a:r>
              <a:rPr lang="ko-KR" altLang="en-US" dirty="0" smtClean="0"/>
              <a:t> </a:t>
            </a:r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r>
              <a:rPr lang="ko-KR" altLang="en-US" dirty="0"/>
              <a:t>데이터의 전주 </a:t>
            </a:r>
            <a:r>
              <a:rPr lang="ko-KR" altLang="en-US" dirty="0" err="1"/>
              <a:t>식계를</a:t>
            </a:r>
            <a:r>
              <a:rPr lang="ko-KR" altLang="en-US" dirty="0"/>
              <a:t> 학습 </a:t>
            </a:r>
            <a:r>
              <a:rPr lang="en-US" altLang="ko-KR" dirty="0"/>
              <a:t>feature</a:t>
            </a:r>
            <a:r>
              <a:rPr lang="ko-KR" altLang="en-US" dirty="0"/>
              <a:t>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학습에 사용된 </a:t>
            </a:r>
            <a:r>
              <a:rPr lang="en-US" altLang="ko-KR" dirty="0" smtClean="0"/>
              <a:t>features</a:t>
            </a:r>
          </a:p>
          <a:p>
            <a:pPr lvl="1"/>
            <a:r>
              <a:rPr lang="ko-KR" altLang="en-US" dirty="0" smtClean="0"/>
              <a:t>점심</a:t>
            </a:r>
            <a:r>
              <a:rPr lang="en-US" altLang="ko-KR" dirty="0" smtClean="0"/>
              <a:t> : '</a:t>
            </a:r>
            <a:r>
              <a:rPr lang="ko-KR" altLang="en-US" dirty="0"/>
              <a:t>요일</a:t>
            </a:r>
            <a:r>
              <a:rPr lang="en-US" altLang="ko-KR" dirty="0" smtClean="0"/>
              <a:t>', '</a:t>
            </a:r>
            <a:r>
              <a:rPr lang="ko-KR" altLang="en-US" dirty="0" err="1"/>
              <a:t>본사시간외근무명령서승인건수</a:t>
            </a:r>
            <a:r>
              <a:rPr lang="en-US" altLang="ko-KR" dirty="0"/>
              <a:t>', '</a:t>
            </a:r>
            <a:r>
              <a:rPr lang="ko-KR" altLang="en-US" dirty="0" err="1"/>
              <a:t>전주중식계</a:t>
            </a:r>
            <a:r>
              <a:rPr lang="en-US" altLang="ko-KR" dirty="0"/>
              <a:t>', '</a:t>
            </a:r>
            <a:r>
              <a:rPr lang="ko-KR" altLang="en-US" dirty="0"/>
              <a:t>요일평균중식계</a:t>
            </a:r>
            <a:r>
              <a:rPr lang="en-US" altLang="ko-KR" dirty="0"/>
              <a:t>', '</a:t>
            </a:r>
            <a:r>
              <a:rPr lang="ko-KR" altLang="en-US" dirty="0"/>
              <a:t>월평균중식계</a:t>
            </a:r>
            <a:r>
              <a:rPr lang="en-US" altLang="ko-KR" dirty="0"/>
              <a:t>', '</a:t>
            </a:r>
            <a:r>
              <a:rPr lang="ko-KR" altLang="en-US" dirty="0" err="1"/>
              <a:t>공휴일전후</a:t>
            </a:r>
            <a:r>
              <a:rPr lang="en-US" altLang="ko-KR" dirty="0" smtClean="0"/>
              <a:t>', '</a:t>
            </a:r>
            <a:r>
              <a:rPr lang="ko-KR" altLang="en-US" dirty="0"/>
              <a:t>본사휴가자수</a:t>
            </a:r>
            <a:r>
              <a:rPr lang="en-US" altLang="ko-KR" dirty="0"/>
              <a:t>', '</a:t>
            </a:r>
            <a:r>
              <a:rPr lang="ko-KR" altLang="en-US" dirty="0"/>
              <a:t>본사출장자수</a:t>
            </a:r>
            <a:r>
              <a:rPr lang="en-US" altLang="ko-KR" dirty="0"/>
              <a:t>', '</a:t>
            </a:r>
            <a:r>
              <a:rPr lang="ko-KR" altLang="en-US" dirty="0" err="1" smtClean="0"/>
              <a:t>식사가능자</a:t>
            </a:r>
            <a:r>
              <a:rPr lang="en-US" altLang="ko-KR" dirty="0" smtClean="0"/>
              <a:t>'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저녁 </a:t>
            </a:r>
            <a:r>
              <a:rPr lang="en-US" altLang="ko-KR" dirty="0"/>
              <a:t>: </a:t>
            </a:r>
            <a:r>
              <a:rPr lang="en-US" altLang="ko-KR" dirty="0" smtClean="0"/>
              <a:t>'</a:t>
            </a:r>
            <a:r>
              <a:rPr lang="ko-KR" altLang="en-US" dirty="0"/>
              <a:t>요일</a:t>
            </a:r>
            <a:r>
              <a:rPr lang="en-US" altLang="ko-KR" dirty="0"/>
              <a:t>', '</a:t>
            </a:r>
            <a:r>
              <a:rPr lang="ko-KR" altLang="en-US" dirty="0" err="1"/>
              <a:t>본사시간외근무명령서승인건수</a:t>
            </a:r>
            <a:r>
              <a:rPr lang="en-US" altLang="ko-KR" dirty="0"/>
              <a:t>', '</a:t>
            </a:r>
            <a:r>
              <a:rPr lang="ko-KR" altLang="en-US" dirty="0" err="1"/>
              <a:t>전주석식계</a:t>
            </a:r>
            <a:r>
              <a:rPr lang="en-US" altLang="ko-KR" dirty="0"/>
              <a:t>', '</a:t>
            </a:r>
            <a:r>
              <a:rPr lang="ko-KR" altLang="en-US" dirty="0" err="1"/>
              <a:t>요일평균석식계</a:t>
            </a:r>
            <a:r>
              <a:rPr lang="en-US" altLang="ko-KR" dirty="0"/>
              <a:t>', '</a:t>
            </a:r>
            <a:r>
              <a:rPr lang="ko-KR" altLang="en-US" dirty="0"/>
              <a:t>월평균석식계</a:t>
            </a:r>
            <a:r>
              <a:rPr lang="en-US" altLang="ko-KR" dirty="0"/>
              <a:t>', '</a:t>
            </a:r>
            <a:r>
              <a:rPr lang="ko-KR" altLang="en-US" dirty="0" err="1"/>
              <a:t>공휴일전후</a:t>
            </a:r>
            <a:r>
              <a:rPr lang="en-US" altLang="ko-KR" dirty="0" smtClean="0"/>
              <a:t>', '</a:t>
            </a:r>
            <a:r>
              <a:rPr lang="ko-KR" altLang="en-US" dirty="0"/>
              <a:t>본사휴가자수</a:t>
            </a:r>
            <a:r>
              <a:rPr lang="en-US" altLang="ko-KR" dirty="0"/>
              <a:t>', '</a:t>
            </a:r>
            <a:r>
              <a:rPr lang="ko-KR" altLang="en-US" dirty="0"/>
              <a:t>본사출장자수</a:t>
            </a:r>
            <a:r>
              <a:rPr lang="en-US" altLang="ko-KR" dirty="0"/>
              <a:t>', '</a:t>
            </a:r>
            <a:r>
              <a:rPr lang="ko-KR" altLang="en-US" dirty="0" err="1"/>
              <a:t>식사가능자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00975"/>
            <a:ext cx="9983593" cy="514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1" y="5488835"/>
            <a:ext cx="1000264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모델 학습 및 추론</a:t>
            </a:r>
            <a:br>
              <a:rPr lang="ko-KR" altLang="en-US" dirty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둘째주</a:t>
            </a:r>
            <a:r>
              <a:rPr lang="ko-KR" altLang="en-US" dirty="0" smtClean="0"/>
              <a:t> 이후 </a:t>
            </a:r>
            <a:r>
              <a:rPr lang="ko-KR" altLang="en-US" dirty="0"/>
              <a:t>중</a:t>
            </a:r>
            <a:r>
              <a:rPr lang="en-US" altLang="ko-KR" dirty="0"/>
              <a:t>/</a:t>
            </a:r>
            <a:r>
              <a:rPr lang="ko-KR" altLang="en-US" dirty="0" err="1" smtClean="0"/>
              <a:t>석식계</a:t>
            </a:r>
            <a:r>
              <a:rPr lang="ko-KR" altLang="en-US" dirty="0" smtClean="0"/>
              <a:t> </a:t>
            </a:r>
            <a:r>
              <a:rPr lang="en-US" altLang="ko-KR" dirty="0"/>
              <a:t>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학습에 </a:t>
            </a:r>
            <a:r>
              <a:rPr lang="ko-KR" altLang="en-US" dirty="0"/>
              <a:t>사용된 </a:t>
            </a:r>
            <a:r>
              <a:rPr lang="en-US" altLang="ko-KR" dirty="0" smtClean="0"/>
              <a:t>features</a:t>
            </a:r>
          </a:p>
          <a:p>
            <a:pPr lvl="1"/>
            <a:r>
              <a:rPr lang="ko-KR" altLang="en-US" dirty="0"/>
              <a:t>점심 </a:t>
            </a:r>
            <a:r>
              <a:rPr lang="en-US" altLang="ko-KR" dirty="0"/>
              <a:t>: </a:t>
            </a:r>
            <a:r>
              <a:rPr lang="en-US" altLang="ko-KR" dirty="0" smtClean="0"/>
              <a:t>'</a:t>
            </a:r>
            <a:r>
              <a:rPr lang="ko-KR" altLang="en-US" dirty="0"/>
              <a:t>요일</a:t>
            </a:r>
            <a:r>
              <a:rPr lang="en-US" altLang="ko-KR" dirty="0"/>
              <a:t>', '</a:t>
            </a:r>
            <a:r>
              <a:rPr lang="ko-KR" altLang="en-US" dirty="0" err="1"/>
              <a:t>본사시간외근무명령서승인건수</a:t>
            </a:r>
            <a:r>
              <a:rPr lang="en-US" altLang="ko-KR" dirty="0"/>
              <a:t>', '</a:t>
            </a:r>
            <a:r>
              <a:rPr lang="ko-KR" altLang="en-US" dirty="0"/>
              <a:t>요일평균중식계</a:t>
            </a:r>
            <a:r>
              <a:rPr lang="en-US" altLang="ko-KR" dirty="0"/>
              <a:t>', '</a:t>
            </a:r>
            <a:r>
              <a:rPr lang="ko-KR" altLang="en-US" dirty="0"/>
              <a:t>월평균중식계</a:t>
            </a:r>
            <a:r>
              <a:rPr lang="en-US" altLang="ko-KR" dirty="0"/>
              <a:t>', '</a:t>
            </a:r>
            <a:r>
              <a:rPr lang="ko-KR" altLang="en-US" dirty="0" err="1"/>
              <a:t>공휴일전후</a:t>
            </a:r>
            <a:r>
              <a:rPr lang="en-US" altLang="ko-KR" dirty="0" smtClean="0"/>
              <a:t>',  '</a:t>
            </a:r>
            <a:r>
              <a:rPr lang="ko-KR" altLang="en-US" dirty="0"/>
              <a:t>본사휴가자수</a:t>
            </a:r>
            <a:r>
              <a:rPr lang="en-US" altLang="ko-KR" dirty="0"/>
              <a:t>', '</a:t>
            </a:r>
            <a:r>
              <a:rPr lang="ko-KR" altLang="en-US" dirty="0"/>
              <a:t>본사출장자수</a:t>
            </a:r>
            <a:r>
              <a:rPr lang="en-US" altLang="ko-KR" dirty="0"/>
              <a:t>', '</a:t>
            </a:r>
            <a:r>
              <a:rPr lang="ko-KR" altLang="en-US" dirty="0" err="1"/>
              <a:t>식사가능자</a:t>
            </a:r>
            <a:r>
              <a:rPr lang="en-US" altLang="ko-KR" dirty="0" smtClean="0"/>
              <a:t>'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저녁 </a:t>
            </a:r>
            <a:r>
              <a:rPr lang="en-US" altLang="ko-KR" dirty="0"/>
              <a:t>: </a:t>
            </a:r>
            <a:r>
              <a:rPr lang="en-US" altLang="ko-KR" dirty="0" smtClean="0"/>
              <a:t>'</a:t>
            </a:r>
            <a:r>
              <a:rPr lang="ko-KR" altLang="en-US" dirty="0"/>
              <a:t>요일</a:t>
            </a:r>
            <a:r>
              <a:rPr lang="en-US" altLang="ko-KR" dirty="0"/>
              <a:t>', '</a:t>
            </a:r>
            <a:r>
              <a:rPr lang="ko-KR" altLang="en-US" dirty="0" err="1"/>
              <a:t>본사시간외근무명령서승인건수</a:t>
            </a:r>
            <a:r>
              <a:rPr lang="en-US" altLang="ko-KR" dirty="0"/>
              <a:t>', '</a:t>
            </a:r>
            <a:r>
              <a:rPr lang="ko-KR" altLang="en-US" dirty="0" err="1"/>
              <a:t>공휴일전후</a:t>
            </a:r>
            <a:r>
              <a:rPr lang="en-US" altLang="ko-KR" dirty="0"/>
              <a:t>', '</a:t>
            </a:r>
            <a:r>
              <a:rPr lang="ko-KR" altLang="en-US" dirty="0" err="1"/>
              <a:t>요일평균석식계</a:t>
            </a:r>
            <a:r>
              <a:rPr lang="en-US" altLang="ko-KR" dirty="0"/>
              <a:t>', '</a:t>
            </a:r>
            <a:r>
              <a:rPr lang="ko-KR" altLang="en-US" dirty="0"/>
              <a:t>월평균석식계</a:t>
            </a:r>
            <a:r>
              <a:rPr lang="en-US" altLang="ko-KR" dirty="0"/>
              <a:t>', '</a:t>
            </a:r>
            <a:r>
              <a:rPr lang="ko-KR" altLang="en-US" dirty="0"/>
              <a:t>본사출장자수</a:t>
            </a:r>
            <a:r>
              <a:rPr lang="en-US" altLang="ko-KR" dirty="0" smtClean="0"/>
              <a:t>', '</a:t>
            </a:r>
            <a:r>
              <a:rPr lang="ko-KR" altLang="en-US" dirty="0" err="1"/>
              <a:t>식사가능자</a:t>
            </a:r>
            <a:r>
              <a:rPr lang="en-US" altLang="ko-KR" dirty="0"/>
              <a:t>', '</a:t>
            </a:r>
            <a:r>
              <a:rPr lang="ko-KR" altLang="en-US" dirty="0"/>
              <a:t>월</a:t>
            </a:r>
            <a:r>
              <a:rPr lang="en-US" altLang="ko-KR" dirty="0"/>
              <a:t>', '</a:t>
            </a:r>
            <a:r>
              <a:rPr lang="ko-KR" altLang="en-US" dirty="0"/>
              <a:t>일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3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및 추론</a:t>
            </a:r>
            <a:br>
              <a:rPr lang="ko-KR" altLang="en-US"/>
            </a:br>
            <a:r>
              <a:rPr lang="en-US" altLang="ko-KR"/>
              <a:t>- </a:t>
            </a:r>
            <a:r>
              <a:rPr lang="ko-KR" altLang="en-US"/>
              <a:t>첫주 중식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pycaret </a:t>
            </a:r>
            <a:r>
              <a:rPr lang="ko-KR" altLang="en-US"/>
              <a:t>사용하여 튜닝된 </a:t>
            </a:r>
            <a:r>
              <a:rPr lang="en-US" altLang="ko-KR"/>
              <a:t>GradientBoostingRegressor </a:t>
            </a:r>
            <a:r>
              <a:rPr lang="ko-KR" altLang="en-US"/>
              <a:t>모델 사용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9946" y="2871913"/>
            <a:ext cx="6411220" cy="3248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및 추론</a:t>
            </a:r>
            <a:br>
              <a:rPr lang="ko-KR" altLang="en-US"/>
            </a:br>
            <a:r>
              <a:rPr lang="en-US" altLang="ko-KR"/>
              <a:t>- </a:t>
            </a:r>
            <a:r>
              <a:rPr lang="ko-KR" altLang="en-US"/>
              <a:t>나머지 주 중식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pycaret </a:t>
            </a:r>
            <a:r>
              <a:rPr lang="ko-KR" altLang="en-US"/>
              <a:t>사용하여 튜닝된 </a:t>
            </a:r>
            <a:r>
              <a:rPr lang="en-US" altLang="ko-KR"/>
              <a:t>GradientBoostingRegressor </a:t>
            </a:r>
            <a:r>
              <a:rPr lang="ko-KR" altLang="en-US"/>
              <a:t>모델 사용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3004" y="3008261"/>
            <a:ext cx="6287377" cy="3258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및 추론</a:t>
            </a:r>
            <a:br>
              <a:rPr lang="ko-KR" altLang="en-US"/>
            </a:br>
            <a:r>
              <a:rPr lang="en-US" altLang="ko-KR"/>
              <a:t>- </a:t>
            </a:r>
            <a:r>
              <a:rPr lang="ko-KR" altLang="en-US"/>
              <a:t>첫주 석식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top 5 blended </a:t>
            </a:r>
            <a:r>
              <a:rPr lang="ko-KR" altLang="en-US"/>
              <a:t>모델 사용</a:t>
            </a:r>
            <a:endParaRPr lang="ko-KR" altLang="en-US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Random Forest Regressor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Extra Trees Regressor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Gradient Boosting Regressor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Light Gradient Boosting Machine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Extreme Gradient Boosting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97866" y="758471"/>
            <a:ext cx="5627029" cy="5627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및 추론</a:t>
            </a:r>
            <a:br>
              <a:rPr lang="ko-KR" altLang="en-US"/>
            </a:br>
            <a:r>
              <a:rPr lang="en-US" altLang="ko-KR"/>
              <a:t>- </a:t>
            </a:r>
            <a:r>
              <a:rPr lang="ko-KR" altLang="en-US"/>
              <a:t>나머지주 석식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top 5 blended </a:t>
            </a:r>
            <a:r>
              <a:rPr lang="ko-KR" altLang="en-US"/>
              <a:t>모델 사용</a:t>
            </a:r>
            <a:endParaRPr lang="ko-KR" altLang="en-US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Random Forest Regressor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Extra Trees Regressor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Gradient Boosting Regressor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Light Gradient Boosting Machine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Extreme Gradient Boosting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46457" y="667696"/>
            <a:ext cx="5270507" cy="5522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결과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9885" y="589240"/>
            <a:ext cx="3485492" cy="431647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81346" y="376161"/>
            <a:ext cx="3636130" cy="4536163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870478" y="5276672"/>
            <a:ext cx="9207500" cy="14555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시드값이나 코드실행환경에 따라서 모델 학습에서 동일한 데이터</a:t>
            </a:r>
            <a:r>
              <a:rPr lang="en-US" altLang="ko-KR"/>
              <a:t>,</a:t>
            </a:r>
            <a:r>
              <a:rPr lang="ko-KR" altLang="en-US"/>
              <a:t> 동일한 모델을 사용해도 약간의 오차가 생기는 것을 확인했습니다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혹시 코드로 값이 완벽하게 재현되지 않을 경우를 대비해 증거자료로 데이터의 일부를 캡처해 첨부합니다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위와 같은 값이 나와야 저희의 </a:t>
            </a:r>
            <a:r>
              <a:rPr lang="en-US" altLang="ko-KR"/>
              <a:t>score</a:t>
            </a:r>
            <a:r>
              <a:rPr lang="ko-KR" altLang="en-US"/>
              <a:t>와 동일한 </a:t>
            </a:r>
            <a:r>
              <a:rPr lang="en-US" altLang="ko-KR"/>
              <a:t>score</a:t>
            </a:r>
            <a:r>
              <a:rPr lang="ko-KR" altLang="en-US"/>
              <a:t>를 얻을 수 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결과 분석</a:t>
            </a:r>
            <a:br>
              <a:rPr lang="ko-KR" altLang="en-US"/>
            </a:br>
            <a:r>
              <a:rPr lang="en-US" altLang="ko-KR"/>
              <a:t>- </a:t>
            </a:r>
            <a:r>
              <a:rPr lang="ko-KR" altLang="en-US"/>
              <a:t>중식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4830" y="2193980"/>
            <a:ext cx="5830114" cy="4286848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2775478" y="1766534"/>
            <a:ext cx="890763" cy="3651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첫 주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775478" y="1766534"/>
            <a:ext cx="890764" cy="36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첫 주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8563503" y="1724907"/>
            <a:ext cx="1278820" cy="359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나머지 주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5494" y="2322213"/>
            <a:ext cx="5177791" cy="383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결과 분석</a:t>
            </a:r>
            <a:br>
              <a:rPr lang="ko-KR" altLang="en-US"/>
            </a:br>
            <a:r>
              <a:rPr lang="en-US" altLang="ko-KR"/>
              <a:t>- </a:t>
            </a:r>
            <a:r>
              <a:rPr lang="ko-KR" altLang="en-US"/>
              <a:t>석식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01834" y="2183223"/>
            <a:ext cx="5792008" cy="422016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528" y="2372487"/>
            <a:ext cx="5137941" cy="3709343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2775478" y="1766534"/>
            <a:ext cx="890764" cy="36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첫 주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8563503" y="1724907"/>
            <a:ext cx="1278820" cy="359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나머지 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분석 및 최종 결과 도출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최종 데이터를 얻은 후 모델이 예측한 데이터를 훈련 및 검증 데이터의 </a:t>
            </a:r>
            <a:r>
              <a:rPr lang="en-US" altLang="ko-KR"/>
              <a:t>residual</a:t>
            </a:r>
            <a:r>
              <a:rPr lang="ko-KR" altLang="en-US"/>
              <a:t> 분포를 분석하여 추가적인 작업을 진행했습니다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중식</a:t>
            </a:r>
            <a:r>
              <a:rPr lang="en-US" altLang="ko-KR"/>
              <a:t>:</a:t>
            </a:r>
            <a:r>
              <a:rPr lang="ko-KR" altLang="en-US"/>
              <a:t> 중식계같은 경우 대부분 고르게 분포한 것처럼 보이지만 </a:t>
            </a:r>
            <a:r>
              <a:rPr lang="en-US" altLang="ko-KR"/>
              <a:t>residual</a:t>
            </a:r>
            <a:r>
              <a:rPr lang="ko-KR" altLang="en-US"/>
              <a:t>의 값이 양수로 치우쳐져 있는 것을 확인할 수 있습니다</a:t>
            </a:r>
            <a:r>
              <a:rPr lang="en-US" altLang="ko-KR"/>
              <a:t>.</a:t>
            </a:r>
            <a:r>
              <a:rPr lang="ko-KR" altLang="en-US"/>
              <a:t> 이에 따라 저희는 </a:t>
            </a:r>
            <a:r>
              <a:rPr lang="en-US" altLang="ko-KR"/>
              <a:t>Model</a:t>
            </a:r>
            <a:r>
              <a:rPr lang="ko-KR" altLang="en-US"/>
              <a:t>에서 얻은 최종 값에 먼저 내림을 통해 소수점을 모두 제거해준 뒤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30</a:t>
            </a:r>
            <a:r>
              <a:rPr lang="ko-KR" altLang="en-US"/>
              <a:t>을 추가로 더해 오차의 분포를 줄였습니다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석식</a:t>
            </a:r>
            <a:r>
              <a:rPr lang="en-US" altLang="ko-KR"/>
              <a:t>:</a:t>
            </a:r>
            <a:r>
              <a:rPr lang="ko-KR" altLang="en-US"/>
              <a:t> 석식계같은 경우는 대부분 고르게 분포한 것처럼 보이지만 </a:t>
            </a:r>
            <a:r>
              <a:rPr lang="en-US" altLang="ko-KR"/>
              <a:t>residual</a:t>
            </a:r>
            <a:r>
              <a:rPr lang="ko-KR" altLang="en-US"/>
              <a:t>의 값이 음수로 치우쳐져 있는 것을 확인할 수 있습니다</a:t>
            </a:r>
            <a:r>
              <a:rPr lang="en-US" altLang="ko-KR"/>
              <a:t>.</a:t>
            </a:r>
            <a:r>
              <a:rPr lang="ko-KR" altLang="en-US"/>
              <a:t> 이에 따라 저희는 </a:t>
            </a:r>
            <a:r>
              <a:rPr lang="en-US" altLang="ko-KR"/>
              <a:t>Model</a:t>
            </a:r>
            <a:r>
              <a:rPr lang="ko-KR" altLang="en-US"/>
              <a:t>에서 얻은 최종 값에 먼저 내림을 통해 소수점을 모두 제거해준 뒤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30</a:t>
            </a:r>
            <a:r>
              <a:rPr lang="ko-KR" altLang="en-US"/>
              <a:t>을 추가로 빼주어 오차의 분포를 줄였습니다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5079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0911" y="2516525"/>
            <a:ext cx="179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1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0911" y="4710667"/>
            <a:ext cx="179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2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데이터 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날짜 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일자 데이터를 </a:t>
            </a:r>
            <a:r>
              <a:rPr lang="en-US" altLang="ko-KR" dirty="0" err="1"/>
              <a:t>DateTime</a:t>
            </a:r>
            <a:r>
              <a:rPr lang="ko-KR" altLang="en-US" dirty="0"/>
              <a:t>으로 바꾸고 년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정보를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r>
              <a:rPr lang="ko-KR" altLang="en-US" dirty="0" smtClean="0"/>
              <a:t>요일 </a:t>
            </a:r>
            <a:r>
              <a:rPr lang="ko-KR" altLang="en-US" dirty="0"/>
              <a:t>데이터의 경우 </a:t>
            </a:r>
            <a:r>
              <a:rPr lang="en-US" altLang="ko-KR" dirty="0"/>
              <a:t>0~4 </a:t>
            </a:r>
            <a:r>
              <a:rPr lang="ko-KR" altLang="en-US" dirty="0"/>
              <a:t>사이로 </a:t>
            </a:r>
            <a:r>
              <a:rPr lang="en-US" altLang="ko-KR" dirty="0" smtClean="0"/>
              <a:t>labeling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1673" r="1240" b="1375"/>
          <a:stretch/>
        </p:blipFill>
        <p:spPr>
          <a:xfrm>
            <a:off x="677334" y="3122798"/>
            <a:ext cx="7966553" cy="29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train</a:t>
            </a:r>
            <a:r>
              <a:rPr lang="ko-KR" altLang="en-US" dirty="0" smtClean="0"/>
              <a:t> 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 err="1"/>
              <a:t>식사가능자</a:t>
            </a:r>
            <a:r>
              <a:rPr lang="en-US" altLang="ko-KR" dirty="0"/>
              <a:t>’</a:t>
            </a:r>
            <a:r>
              <a:rPr lang="ko-KR" altLang="en-US" dirty="0"/>
              <a:t>를</a:t>
            </a:r>
            <a:r>
              <a:rPr lang="en-US" altLang="ko-KR" dirty="0"/>
              <a:t> ‘</a:t>
            </a:r>
            <a:r>
              <a:rPr lang="ko-KR" altLang="en-US" dirty="0" err="1"/>
              <a:t>본사정원수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– ‘</a:t>
            </a:r>
            <a:r>
              <a:rPr lang="ko-KR" altLang="en-US" dirty="0"/>
              <a:t>본사휴가자수</a:t>
            </a:r>
            <a:r>
              <a:rPr lang="en-US" altLang="ko-KR" dirty="0"/>
              <a:t>’ – ‘</a:t>
            </a:r>
            <a:r>
              <a:rPr lang="ko-KR" altLang="en-US" dirty="0"/>
              <a:t>본사출장자수</a:t>
            </a:r>
            <a:r>
              <a:rPr lang="en-US" altLang="ko-KR" dirty="0"/>
              <a:t>’ – ‘</a:t>
            </a:r>
            <a:r>
              <a:rPr lang="ko-KR" altLang="en-US" dirty="0" err="1"/>
              <a:t>현본사소속재택근무자수</a:t>
            </a:r>
            <a:r>
              <a:rPr lang="en-US" altLang="ko-KR" dirty="0"/>
              <a:t>’</a:t>
            </a:r>
            <a:r>
              <a:rPr lang="ko-KR" altLang="en-US" dirty="0"/>
              <a:t>로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전주중식계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전주석식계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97453"/>
            <a:ext cx="10021699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96370"/>
            <a:ext cx="803069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train</a:t>
            </a:r>
            <a:r>
              <a:rPr lang="ko-KR" altLang="en-US" dirty="0" smtClean="0"/>
              <a:t> 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요일평균중식계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요일평균석식계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월평균중식계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월평균석식계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53441"/>
            <a:ext cx="8164064" cy="1790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0" y="4777566"/>
            <a:ext cx="8154538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train</a:t>
            </a:r>
            <a:r>
              <a:rPr lang="ko-KR" altLang="en-US" dirty="0" smtClean="0"/>
              <a:t> 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097455"/>
            <a:ext cx="8596668" cy="3880773"/>
          </a:xfrm>
        </p:spPr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공휴일전후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정보 추가</a:t>
            </a:r>
            <a:r>
              <a:rPr lang="en-US" altLang="ko-KR" dirty="0" smtClean="0"/>
              <a:t>. </a:t>
            </a:r>
            <a:r>
              <a:rPr lang="ko-KR" altLang="en-US" dirty="0"/>
              <a:t>전날</a:t>
            </a:r>
            <a:r>
              <a:rPr lang="en-US" altLang="ko-KR" dirty="0"/>
              <a:t>/</a:t>
            </a:r>
            <a:r>
              <a:rPr lang="ko-KR" altLang="en-US" dirty="0"/>
              <a:t>다음날에 공휴일이 있으면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0.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자기계발의날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정보 추가</a:t>
            </a:r>
            <a:r>
              <a:rPr lang="en-US" altLang="ko-KR" dirty="0" smtClean="0"/>
              <a:t>. ‘</a:t>
            </a:r>
            <a:r>
              <a:rPr lang="ko-KR" altLang="en-US" dirty="0" err="1" smtClean="0"/>
              <a:t>석식계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이고 </a:t>
            </a:r>
            <a:r>
              <a:rPr lang="en-US" altLang="ko-KR" dirty="0"/>
              <a:t>‘</a:t>
            </a:r>
            <a:r>
              <a:rPr lang="ko-KR" altLang="en-US" dirty="0" err="1"/>
              <a:t>공휴일전후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2(</a:t>
            </a:r>
            <a:r>
              <a:rPr lang="ko-KR" altLang="en-US" dirty="0" smtClean="0"/>
              <a:t>수요일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 아니면 </a:t>
            </a:r>
            <a:r>
              <a:rPr lang="en-US" altLang="ko-KR" dirty="0" smtClean="0"/>
              <a:t>0.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28574"/>
            <a:ext cx="807832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test</a:t>
            </a:r>
            <a:r>
              <a:rPr lang="ko-KR" altLang="en-US" dirty="0" smtClean="0"/>
              <a:t> 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식사가능자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‘</a:t>
            </a:r>
            <a:r>
              <a:rPr lang="ko-KR" altLang="en-US" dirty="0" err="1" smtClean="0"/>
              <a:t>본사정원수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본사휴가자수</a:t>
            </a:r>
            <a:r>
              <a:rPr lang="en-US" altLang="ko-KR" dirty="0" smtClean="0"/>
              <a:t>’ – ‘</a:t>
            </a:r>
            <a:r>
              <a:rPr lang="ko-KR" altLang="en-US" dirty="0" smtClean="0"/>
              <a:t>본사출장자수</a:t>
            </a:r>
            <a:r>
              <a:rPr lang="en-US" altLang="ko-KR" dirty="0" smtClean="0"/>
              <a:t>’ – ‘</a:t>
            </a:r>
            <a:r>
              <a:rPr lang="ko-KR" altLang="en-US" dirty="0" err="1" smtClean="0"/>
              <a:t>현본사소속재택근무자수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공휴일전후</a:t>
            </a:r>
            <a:r>
              <a:rPr lang="en-US" altLang="ko-KR" dirty="0"/>
              <a:t>’</a:t>
            </a:r>
            <a:r>
              <a:rPr lang="ko-KR" altLang="en-US" dirty="0"/>
              <a:t> 정보 추가</a:t>
            </a:r>
            <a:r>
              <a:rPr lang="en-US" altLang="ko-KR" dirty="0"/>
              <a:t>. </a:t>
            </a:r>
            <a:r>
              <a:rPr lang="ko-KR" altLang="en-US" dirty="0"/>
              <a:t>전날</a:t>
            </a:r>
            <a:r>
              <a:rPr lang="en-US" altLang="ko-KR" dirty="0"/>
              <a:t>/</a:t>
            </a:r>
            <a:r>
              <a:rPr lang="ko-KR" altLang="en-US" dirty="0"/>
              <a:t>다음날에 공휴일이 있으면 </a:t>
            </a:r>
            <a:r>
              <a:rPr lang="en-US" altLang="ko-KR" dirty="0"/>
              <a:t>1 </a:t>
            </a:r>
            <a:r>
              <a:rPr lang="ko-KR" altLang="en-US" dirty="0"/>
              <a:t>없으면 </a:t>
            </a:r>
            <a:r>
              <a:rPr lang="en-US" altLang="ko-KR" dirty="0"/>
              <a:t>0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92716"/>
            <a:ext cx="9993120" cy="3715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96370"/>
            <a:ext cx="650648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train</a:t>
            </a:r>
            <a:r>
              <a:rPr lang="ko-KR" altLang="en-US" dirty="0" smtClean="0"/>
              <a:t> 데이터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요일평균중식계</a:t>
            </a:r>
            <a:r>
              <a:rPr lang="en-US" altLang="ko-KR" dirty="0" smtClean="0"/>
              <a:t>’,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요일평균석식계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월평균중식계</a:t>
            </a:r>
            <a:r>
              <a:rPr lang="en-US" altLang="ko-KR" dirty="0" smtClean="0"/>
              <a:t>’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월평균석식계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모델 </a:t>
            </a:r>
            <a:r>
              <a:rPr lang="ko-KR" altLang="en-US" dirty="0"/>
              <a:t>추론단계에서 사용하기 위해 </a:t>
            </a:r>
            <a:r>
              <a:rPr lang="ko-KR" altLang="en-US" dirty="0" smtClean="0"/>
              <a:t>함수화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8268"/>
            <a:ext cx="7314271" cy="40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모델 학습 및 추론</a:t>
            </a:r>
            <a:br>
              <a:rPr lang="ko-KR" altLang="en-US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기본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데이터를 첫째 주와 나머지 주로 나누어 모델 학습</a:t>
            </a:r>
            <a:r>
              <a:rPr lang="en-US" altLang="ko-KR" dirty="0"/>
              <a:t>, </a:t>
            </a:r>
            <a:r>
              <a:rPr lang="ko-KR" altLang="en-US" dirty="0"/>
              <a:t>추론을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첫째 주는 </a:t>
            </a:r>
            <a:r>
              <a:rPr lang="en-US" altLang="ko-KR" dirty="0"/>
              <a:t>train</a:t>
            </a:r>
            <a:r>
              <a:rPr lang="ko-KR" altLang="en-US" dirty="0"/>
              <a:t>데이터로부터 이전 주의 중식</a:t>
            </a:r>
            <a:r>
              <a:rPr lang="en-US" altLang="ko-KR" dirty="0"/>
              <a:t>/</a:t>
            </a:r>
            <a:r>
              <a:rPr lang="ko-KR" altLang="en-US" dirty="0" err="1"/>
              <a:t>석식계</a:t>
            </a:r>
            <a:r>
              <a:rPr lang="ko-KR" altLang="en-US" dirty="0"/>
              <a:t> 데이터를 얻을 수 있으므로 </a:t>
            </a:r>
            <a:r>
              <a:rPr lang="ko-KR" altLang="en-US" dirty="0" smtClean="0"/>
              <a:t>이전주 </a:t>
            </a:r>
            <a:r>
              <a:rPr lang="ko-KR" altLang="en-US" dirty="0" err="1"/>
              <a:t>식계</a:t>
            </a:r>
            <a:r>
              <a:rPr lang="ko-KR" altLang="en-US" dirty="0"/>
              <a:t> 데이터를 활용해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나머지 주는 중식</a:t>
            </a:r>
            <a:r>
              <a:rPr lang="en-US" altLang="ko-KR" dirty="0"/>
              <a:t>/</a:t>
            </a:r>
            <a:r>
              <a:rPr lang="ko-KR" altLang="en-US" dirty="0" err="1"/>
              <a:t>석식을</a:t>
            </a:r>
            <a:r>
              <a:rPr lang="ko-KR" altLang="en-US" dirty="0"/>
              <a:t> 나누어 여러 </a:t>
            </a:r>
            <a:r>
              <a:rPr lang="en-US" altLang="ko-KR" dirty="0"/>
              <a:t>feature </a:t>
            </a:r>
            <a:r>
              <a:rPr lang="ko-KR" altLang="en-US" dirty="0"/>
              <a:t>조합 중 가장 좋은 성능을 냈던 </a:t>
            </a:r>
            <a:r>
              <a:rPr lang="en-US" altLang="ko-KR" dirty="0"/>
              <a:t>feature</a:t>
            </a:r>
            <a:r>
              <a:rPr lang="ko-KR" altLang="en-US" dirty="0"/>
              <a:t>들을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첫주</a:t>
            </a:r>
            <a:r>
              <a:rPr lang="ko-KR" altLang="en-US" dirty="0"/>
              <a:t> 중</a:t>
            </a:r>
            <a:r>
              <a:rPr lang="en-US" altLang="ko-KR" dirty="0"/>
              <a:t>/</a:t>
            </a:r>
            <a:r>
              <a:rPr lang="ko-KR" altLang="en-US" dirty="0" err="1"/>
              <a:t>석식계</a:t>
            </a:r>
            <a:r>
              <a:rPr lang="ko-KR" altLang="en-US" dirty="0"/>
              <a:t> 예측 동시에 만든 </a:t>
            </a:r>
            <a:r>
              <a:rPr lang="ko-KR" altLang="en-US" dirty="0" smtClean="0"/>
              <a:t>뒤 </a:t>
            </a:r>
            <a:r>
              <a:rPr lang="ko-KR" altLang="en-US" dirty="0" err="1" smtClean="0"/>
              <a:t>나머지주</a:t>
            </a:r>
            <a:r>
              <a:rPr lang="ko-KR" altLang="en-US" dirty="0" smtClean="0"/>
              <a:t> </a:t>
            </a:r>
            <a:r>
              <a:rPr lang="ko-KR" altLang="en-US" dirty="0" err="1"/>
              <a:t>중식계</a:t>
            </a:r>
            <a:r>
              <a:rPr lang="ko-KR" altLang="en-US" dirty="0"/>
              <a:t> 예측과 </a:t>
            </a:r>
            <a:r>
              <a:rPr lang="ko-KR" altLang="en-US" dirty="0" err="1"/>
              <a:t>석식계</a:t>
            </a:r>
            <a:r>
              <a:rPr lang="ko-KR" altLang="en-US" dirty="0"/>
              <a:t> 예측을 각각 다른 </a:t>
            </a:r>
            <a:r>
              <a:rPr lang="en-US" altLang="ko-KR" dirty="0"/>
              <a:t>feature</a:t>
            </a:r>
            <a:r>
              <a:rPr lang="ko-KR" altLang="en-US" dirty="0"/>
              <a:t>와 다른 모델로 만들어서 </a:t>
            </a:r>
            <a:r>
              <a:rPr lang="ko-KR" altLang="en-US" dirty="0" smtClean="0"/>
              <a:t>합침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7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20"/>
        <a:ea typeface=""/>
        <a:cs typeface=""/>
        <a:font script="Jpan" typeface="メイリオ"/>
        <a:font script="Hang" typeface="맑은 고딕"/>
        <a:font script="Hans" typeface="方正姚体"/>
        <a:font script="Hant" typeface="Microsoft JhengHei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0"/>
        <a:ea typeface=""/>
        <a:cs typeface=""/>
        <a:font script="Jpan" typeface="メイリオ"/>
        <a:font script="Hang" typeface="HY그래픽M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636</ep:Words>
  <ep:PresentationFormat>와이드스크린</ep:PresentationFormat>
  <ep:Paragraphs>92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패싯</vt:lpstr>
      <vt:lpstr>모델 학습 및 추론 - 기본 아이디어</vt:lpstr>
      <vt:lpstr>모델 학습 및 추론 - 첫주 중/석식계 features</vt:lpstr>
      <vt:lpstr>모델 학습 및 추론 - 둘째주 이후 중/석식계 features</vt:lpstr>
      <vt:lpstr>모델 학습 및 추론 - 중식 모델</vt:lpstr>
      <vt:lpstr>모델 학습 및 추론 - 석식 모델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모델 학습 및 추론 - 첫주 중식 모델</vt:lpstr>
      <vt:lpstr>모델 학습 및 추론 - 나머지 주 중식 모델</vt:lpstr>
      <vt:lpstr>모델 학습 및 추론 - 첫주 석식 모델</vt:lpstr>
      <vt:lpstr>모델 학습 및 추론 - 나머지주 석식 모델</vt:lpstr>
      <vt:lpstr>결과</vt:lpstr>
      <vt:lpstr>결과 분석 - 중식</vt:lpstr>
      <vt:lpstr>결과 분석 - 석식</vt:lpstr>
      <vt:lpstr>모델 분석 및 최종 결과 도출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2021-07-29T06:36:08.000</dcterms:created>
  <dc:creator>rtcl1</dc:creator>
  <cp:lastModifiedBy>Prof_Baek</cp:lastModifiedBy>
  <dcterms:modified xsi:type="dcterms:W3CDTF">2021-07-29T11:32:43.974</dcterms:modified>
  <cp:revision>18</cp:revision>
  <dc:title>구내식당 식수 인원 예측 AI 경진대회</dc:title>
  <cp:version>1000.0000.01</cp:version>
</cp:coreProperties>
</file>