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trictFirstAndLastChars="0" saveSubsetFonts="1" autoCompressPictures="0">
  <p:sldMasterIdLst>
    <p:sldMasterId id="2147483663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Objects="1">
      <p:cViewPr>
        <p:scale>
          <a:sx n="96" d="100"/>
          <a:sy n="96" d="100"/>
        </p:scale>
        <p:origin x="0" y="0"/>
      </p:cViewPr>
      <p:guideLst>
        <p:guide orient="horz" pos="2157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8.xml"  /><Relationship Id="rId21" Type="http://schemas.openxmlformats.org/officeDocument/2006/relationships/presProps" Target="presProps.xml"  /><Relationship Id="rId22" Type="http://schemas.openxmlformats.org/officeDocument/2006/relationships/viewProps" Target="viewProps.xml"  /><Relationship Id="rId23" Type="http://schemas.openxmlformats.org/officeDocument/2006/relationships/theme" Target="theme/theme1.xml"  /><Relationship Id="rId24" Type="http://schemas.openxmlformats.org/officeDocument/2006/relationships/tableStyles" Target="tableStyles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_rels/notesSlide10.xml.rels><?xml version="1.0" encoding="UTF-8" standalone="yes" ?><Relationships xmlns="http://schemas.openxmlformats.org/package/2006/relationships"><Relationship Id="rId1" Type="http://schemas.openxmlformats.org/officeDocument/2006/relationships/slide" Target="../slides/slide10.xml"  /><Relationship Id="rId2" Type="http://schemas.openxmlformats.org/officeDocument/2006/relationships/notesMaster" Target="../notesMasters/notesMaster1.xml"  /></Relationships>
</file>

<file path=ppt/notesSlides/_rels/notesSlide1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1.xml"  /><Relationship Id="rId2" Type="http://schemas.openxmlformats.org/officeDocument/2006/relationships/notesMaster" Target="../notesMasters/notesMaster1.xml"  /></Relationships>
</file>

<file path=ppt/notesSlides/_rels/notesSlide12.xml.rels><?xml version="1.0" encoding="UTF-8" standalone="yes" ?><Relationships xmlns="http://schemas.openxmlformats.org/package/2006/relationships"><Relationship Id="rId1" Type="http://schemas.openxmlformats.org/officeDocument/2006/relationships/slide" Target="../slides/slide12.xml"  /><Relationship Id="rId2" Type="http://schemas.openxmlformats.org/officeDocument/2006/relationships/notesMaster" Target="../notesMasters/notesMaster1.xml"  /></Relationships>
</file>

<file path=ppt/notesSlides/_rels/notesSlide13.xml.rels><?xml version="1.0" encoding="UTF-8" standalone="yes" ?><Relationships xmlns="http://schemas.openxmlformats.org/package/2006/relationships"><Relationship Id="rId1" Type="http://schemas.openxmlformats.org/officeDocument/2006/relationships/slide" Target="../slides/slide13.xml"  /><Relationship Id="rId2" Type="http://schemas.openxmlformats.org/officeDocument/2006/relationships/notesMaster" Target="../notesMasters/notesMaster1.xml"  /></Relationships>
</file>

<file path=ppt/notesSlides/_rels/notesSlide14.xml.rels><?xml version="1.0" encoding="UTF-8" standalone="yes" ?><Relationships xmlns="http://schemas.openxmlformats.org/package/2006/relationships"><Relationship Id="rId1" Type="http://schemas.openxmlformats.org/officeDocument/2006/relationships/slide" Target="../slides/slide14.xml"  /><Relationship Id="rId2" Type="http://schemas.openxmlformats.org/officeDocument/2006/relationships/notesMaster" Target="../notesMasters/notesMaster1.xml"  /></Relationships>
</file>

<file path=ppt/notesSlides/_rels/notesSlide15.xml.rels><?xml version="1.0" encoding="UTF-8" standalone="yes" ?><Relationships xmlns="http://schemas.openxmlformats.org/package/2006/relationships"><Relationship Id="rId1" Type="http://schemas.openxmlformats.org/officeDocument/2006/relationships/slide" Target="../slides/slide15.xml"  /><Relationship Id="rId2" Type="http://schemas.openxmlformats.org/officeDocument/2006/relationships/notesMaster" Target="../notesMasters/notesMaster1.xml"  /></Relationships>
</file>

<file path=ppt/notesSlides/_rels/notesSlide16.xml.rels><?xml version="1.0" encoding="UTF-8" standalone="yes" ?><Relationships xmlns="http://schemas.openxmlformats.org/package/2006/relationships"><Relationship Id="rId1" Type="http://schemas.openxmlformats.org/officeDocument/2006/relationships/slide" Target="../slides/slide16.xml"  /><Relationship Id="rId2" Type="http://schemas.openxmlformats.org/officeDocument/2006/relationships/notesMaster" Target="../notesMasters/notesMaster1.xml"  /></Relationships>
</file>

<file path=ppt/notesSlides/_rels/notesSlide17.xml.rels><?xml version="1.0" encoding="UTF-8" standalone="yes" ?><Relationships xmlns="http://schemas.openxmlformats.org/package/2006/relationships"><Relationship Id="rId1" Type="http://schemas.openxmlformats.org/officeDocument/2006/relationships/slide" Target="../slides/slide17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_rels/notesSlide8.xml.rels><?xml version="1.0" encoding="UTF-8" standalone="yes" ?><Relationships xmlns="http://schemas.openxmlformats.org/package/2006/relationships"><Relationship Id="rId1" Type="http://schemas.openxmlformats.org/officeDocument/2006/relationships/slide" Target="../slides/slide8.xml"  /><Relationship Id="rId2" Type="http://schemas.openxmlformats.org/officeDocument/2006/relationships/notesMaster" Target="../notesMasters/notesMaster1.xml"  /></Relationships>
</file>

<file path=ppt/notesSlides/_rels/notesSlide9.xml.rels><?xml version="1.0" encoding="UTF-8" standalone="yes" ?><Relationships xmlns="http://schemas.openxmlformats.org/package/2006/relationships"><Relationship Id="rId1" Type="http://schemas.openxmlformats.org/officeDocument/2006/relationships/slide" Target="../slides/slide9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82" name="Google Shape;82;p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77" name="Google Shape;177;p1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87" name="Google Shape;187;p1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97" name="Google Shape;197;p1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207" name="Google Shape;207;p1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218" name="Google Shape;218;p1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231" name="Google Shape;231;p1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243" name="Google Shape;243;p16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253" name="Google Shape;253;p1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1" name="Google Shape;91;p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00" name="Google Shape;100;p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09" name="Google Shape;109;p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22" name="Google Shape;122;p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34" name="Google Shape;134;p6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44" name="Google Shape;144;p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54" name="Google Shape;154;p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67" name="Google Shape;167;p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9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9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8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9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9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1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1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2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2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3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3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23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23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23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6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6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7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64" name="Google Shape;64;p27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9" name="Google Shape;9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0" name="Google Shape;10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0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2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1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3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2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4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3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5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4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6.png"  /><Relationship Id="rId4" Type="http://schemas.openxmlformats.org/officeDocument/2006/relationships/image" Target="../media/image17.png"  /><Relationship Id="rId5" Type="http://schemas.openxmlformats.org/officeDocument/2006/relationships/image" Target="../media/image18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5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9.png"  /><Relationship Id="rId4" Type="http://schemas.openxmlformats.org/officeDocument/2006/relationships/image" Target="../media/image20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6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21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7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22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https://www.dacon.io/competitions/official/235689/codeshare/2347?page=3&amp;amp;dtype=recent" TargetMode="External" /><Relationship Id="rId3" Type="http://schemas.openxmlformats.org/officeDocument/2006/relationships/hyperlink" Target="https://www.dacon.io/competitions/official/235689/codeshare/2374?page=3&amp;amp;dtype=recent" TargetMode="External"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.png"  /><Relationship Id="rId4" Type="http://schemas.openxmlformats.org/officeDocument/2006/relationships/image" Target="../media/image2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5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3.png"  /><Relationship Id="rId4" Type="http://schemas.openxmlformats.org/officeDocument/2006/relationships/image" Target="../media/image4.png"  /><Relationship Id="rId5" Type="http://schemas.openxmlformats.org/officeDocument/2006/relationships/image" Target="../media/image5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6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6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7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7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8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8.png"  /><Relationship Id="rId4" Type="http://schemas.openxmlformats.org/officeDocument/2006/relationships/image" Target="../media/image9.png"  /><Relationship Id="rId5" Type="http://schemas.openxmlformats.org/officeDocument/2006/relationships/image" Target="../media/image10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9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1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4" name="Google Shape;84;p1"/>
          <p:cNvCxnSpPr/>
          <p:nvPr/>
        </p:nvCxnSpPr>
        <p:spPr>
          <a:xfrm>
            <a:off x="682696" y="556718"/>
            <a:ext cx="1106805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/>
          </a:ln>
        </p:spPr>
      </p:cxnSp>
      <p:cxnSp>
        <p:nvCxnSpPr>
          <p:cNvPr id="85" name="Google Shape;85;p1"/>
          <p:cNvCxnSpPr/>
          <p:nvPr/>
        </p:nvCxnSpPr>
        <p:spPr>
          <a:xfrm>
            <a:off x="561975" y="6251502"/>
            <a:ext cx="1106805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/>
          </a:ln>
        </p:spPr>
      </p:cxnSp>
      <p:sp>
        <p:nvSpPr>
          <p:cNvPr id="87" name="Google Shape;87;p1"/>
          <p:cNvSpPr txBox="1"/>
          <p:nvPr/>
        </p:nvSpPr>
        <p:spPr>
          <a:xfrm>
            <a:off x="682696" y="765111"/>
            <a:ext cx="6548528" cy="1309414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40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운동 동작 분류 AI</a:t>
            </a:r>
            <a:endParaRPr lang="en-US" sz="4000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40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경진대회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9" name="Google Shape;179;p10"/>
          <p:cNvCxnSpPr/>
          <p:nvPr/>
        </p:nvCxnSpPr>
        <p:spPr>
          <a:xfrm>
            <a:off x="682696" y="1069901"/>
            <a:ext cx="1106805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/>
          </a:ln>
        </p:spPr>
      </p:cxnSp>
      <p:cxnSp>
        <p:nvCxnSpPr>
          <p:cNvPr id="180" name="Google Shape;180;p10"/>
          <p:cNvCxnSpPr/>
          <p:nvPr/>
        </p:nvCxnSpPr>
        <p:spPr>
          <a:xfrm>
            <a:off x="561975" y="6251502"/>
            <a:ext cx="1106805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/>
          </a:ln>
        </p:spPr>
      </p:cxnSp>
      <p:sp>
        <p:nvSpPr>
          <p:cNvPr id="181" name="Google Shape;181;p10"/>
          <p:cNvSpPr txBox="1"/>
          <p:nvPr/>
        </p:nvSpPr>
        <p:spPr>
          <a:xfrm>
            <a:off x="561975" y="3105834"/>
            <a:ext cx="5413304" cy="635566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8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시계열 데이터의 특징인 </a:t>
            </a:r>
            <a:r>
              <a:rPr lang="en-US" sz="1800" u="sng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반복성</a:t>
            </a:r>
            <a:r>
              <a:rPr lang="en-US" sz="18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을 이용하여</a:t>
            </a:r>
            <a:endParaRPr lang="en-US" sz="1800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800" b="1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데이터 증강</a:t>
            </a:r>
            <a:endParaRPr sz="1800" b="1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182" name="Google Shape;182;p10"/>
          <p:cNvSpPr txBox="1"/>
          <p:nvPr/>
        </p:nvSpPr>
        <p:spPr>
          <a:xfrm>
            <a:off x="561975" y="436174"/>
            <a:ext cx="6548528" cy="571551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32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3. Preprocessing Data</a:t>
            </a:r>
            <a:endParaRPr sz="3200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pic>
        <p:nvPicPr>
          <p:cNvPr id="183" name="Google Shape;183;p10"/>
          <p:cNvPicPr/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5851258" y="1380574"/>
            <a:ext cx="5899488" cy="44312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9" name="Google Shape;189;p11"/>
          <p:cNvCxnSpPr/>
          <p:nvPr/>
        </p:nvCxnSpPr>
        <p:spPr>
          <a:xfrm>
            <a:off x="682696" y="1069901"/>
            <a:ext cx="1106805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/>
          </a:ln>
        </p:spPr>
      </p:cxnSp>
      <p:cxnSp>
        <p:nvCxnSpPr>
          <p:cNvPr id="190" name="Google Shape;190;p11"/>
          <p:cNvCxnSpPr/>
          <p:nvPr/>
        </p:nvCxnSpPr>
        <p:spPr>
          <a:xfrm>
            <a:off x="561975" y="6251502"/>
            <a:ext cx="1106805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/>
          </a:ln>
        </p:spPr>
      </p:cxnSp>
      <p:sp>
        <p:nvSpPr>
          <p:cNvPr id="191" name="Google Shape;191;p11"/>
          <p:cNvSpPr txBox="1"/>
          <p:nvPr/>
        </p:nvSpPr>
        <p:spPr>
          <a:xfrm>
            <a:off x="682696" y="1409044"/>
            <a:ext cx="10961332" cy="1179831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8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Sklearn Library에 내장되어 있는</a:t>
            </a:r>
            <a:endParaRPr lang="en-US" sz="1800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800" b="1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MinMaxScalar</a:t>
            </a:r>
            <a:r>
              <a:rPr lang="en-US" sz="18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 이용하여 모든 데이터의 값을 0~1 사이로 스케일링</a:t>
            </a:r>
            <a:endParaRPr lang="en-US" sz="1800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8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※ Train set과 Test set 모두 동일하게 해주어야 함</a:t>
            </a:r>
            <a:endParaRPr sz="1800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192" name="Google Shape;192;p11"/>
          <p:cNvSpPr txBox="1"/>
          <p:nvPr/>
        </p:nvSpPr>
        <p:spPr>
          <a:xfrm>
            <a:off x="561975" y="436174"/>
            <a:ext cx="6548528" cy="571551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32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3. Preprocessing Data</a:t>
            </a:r>
            <a:endParaRPr sz="3200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pic>
        <p:nvPicPr>
          <p:cNvPr id="194" name="Google Shape;194;p11"/>
          <p:cNvPicPr/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1222116" y="3724913"/>
            <a:ext cx="9467850" cy="95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9" name="Google Shape;199;p12"/>
          <p:cNvCxnSpPr/>
          <p:nvPr/>
        </p:nvCxnSpPr>
        <p:spPr>
          <a:xfrm>
            <a:off x="682696" y="1069901"/>
            <a:ext cx="1106805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/>
          </a:ln>
        </p:spPr>
      </p:cxnSp>
      <p:cxnSp>
        <p:nvCxnSpPr>
          <p:cNvPr id="200" name="Google Shape;200;p12"/>
          <p:cNvCxnSpPr/>
          <p:nvPr/>
        </p:nvCxnSpPr>
        <p:spPr>
          <a:xfrm>
            <a:off x="561975" y="6251502"/>
            <a:ext cx="1106805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/>
          </a:ln>
        </p:spPr>
      </p:cxnSp>
      <p:sp>
        <p:nvSpPr>
          <p:cNvPr id="201" name="Google Shape;201;p12"/>
          <p:cNvSpPr txBox="1"/>
          <p:nvPr/>
        </p:nvSpPr>
        <p:spPr>
          <a:xfrm>
            <a:off x="803417" y="1303425"/>
            <a:ext cx="10826608" cy="2285575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8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0. K-Fold Cross Validation</a:t>
            </a:r>
            <a:endParaRPr lang="en-US" sz="1800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3429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맑은 고딕"/>
              <a:buNone/>
              <a:defRPr/>
            </a:pPr>
            <a:endParaRPr sz="1800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8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교차 검증 기법</a:t>
            </a:r>
            <a:endParaRPr lang="en-US" sz="1800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8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Train Dataset을 총 5개의 Train + Validation 조합으로 나눠 순서대로 Model에 넣어가며 Model의 일반적인 성능 평가</a:t>
            </a:r>
            <a:endParaRPr lang="en-US" sz="1800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8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다른 Dataset, 동일 Model을 K개 만들기 때문에 이를 Stack or Ensemble하면 성능 향상을 할 수도 있음.</a:t>
            </a:r>
            <a:endParaRPr/>
          </a:p>
        </p:txBody>
      </p:sp>
      <p:sp>
        <p:nvSpPr>
          <p:cNvPr id="202" name="Google Shape;202;p12"/>
          <p:cNvSpPr txBox="1"/>
          <p:nvPr/>
        </p:nvSpPr>
        <p:spPr>
          <a:xfrm>
            <a:off x="561975" y="436174"/>
            <a:ext cx="6548528" cy="571551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32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4. Model Training</a:t>
            </a:r>
            <a:endParaRPr sz="3200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pic>
        <p:nvPicPr>
          <p:cNvPr id="204" name="Google Shape;204;p12"/>
          <p:cNvPicPr/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2561544" y="3611749"/>
            <a:ext cx="7591425" cy="251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9" name="Google Shape;209;p13"/>
          <p:cNvCxnSpPr/>
          <p:nvPr/>
        </p:nvCxnSpPr>
        <p:spPr>
          <a:xfrm>
            <a:off x="682696" y="1069901"/>
            <a:ext cx="1106805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/>
          </a:ln>
        </p:spPr>
      </p:cxnSp>
      <p:cxnSp>
        <p:nvCxnSpPr>
          <p:cNvPr id="210" name="Google Shape;210;p13"/>
          <p:cNvCxnSpPr/>
          <p:nvPr/>
        </p:nvCxnSpPr>
        <p:spPr>
          <a:xfrm>
            <a:off x="561975" y="6251502"/>
            <a:ext cx="1106805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/>
          </a:ln>
        </p:spPr>
      </p:cxnSp>
      <p:sp>
        <p:nvSpPr>
          <p:cNvPr id="211" name="Google Shape;211;p13"/>
          <p:cNvSpPr txBox="1"/>
          <p:nvPr/>
        </p:nvSpPr>
        <p:spPr>
          <a:xfrm>
            <a:off x="803417" y="1389001"/>
            <a:ext cx="10826608" cy="1457049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8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1. Support Vector Machine</a:t>
            </a:r>
            <a:endParaRPr lang="en-US" sz="1800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3429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맑은 고딕"/>
              <a:buNone/>
              <a:defRPr/>
            </a:pPr>
            <a:endParaRPr sz="1800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8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선택 이유: Tabular Data</a:t>
            </a:r>
            <a:endParaRPr lang="en-US" sz="1800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8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전처리: id별로 데이터를 묶어 </a:t>
            </a:r>
            <a:r>
              <a:rPr lang="en-US" sz="1800" b="1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최대, 최소, 평균, 표준편차 </a:t>
            </a:r>
            <a:r>
              <a:rPr lang="en-US" sz="18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계산, </a:t>
            </a:r>
            <a:r>
              <a:rPr lang="en-US" sz="1800" b="1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푸리에 변환 </a:t>
            </a:r>
            <a:r>
              <a:rPr lang="en-US" sz="18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이용, </a:t>
            </a:r>
            <a:r>
              <a:rPr lang="en-US" sz="1800" b="1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MinMaxScalar</a:t>
            </a:r>
            <a:r>
              <a:rPr lang="en-US" sz="18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 이용</a:t>
            </a:r>
            <a:endParaRPr lang="en-US" sz="1800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8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추가 기법: Grid-Search, Quantile Transformer</a:t>
            </a:r>
            <a:endParaRPr/>
          </a:p>
        </p:txBody>
      </p:sp>
      <p:sp>
        <p:nvSpPr>
          <p:cNvPr id="212" name="Google Shape;212;p13"/>
          <p:cNvSpPr txBox="1"/>
          <p:nvPr/>
        </p:nvSpPr>
        <p:spPr>
          <a:xfrm>
            <a:off x="561975" y="436174"/>
            <a:ext cx="6548528" cy="571551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32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4. Model Training</a:t>
            </a:r>
            <a:endParaRPr sz="3200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pic>
        <p:nvPicPr>
          <p:cNvPr id="214" name="Google Shape;214;p13"/>
          <p:cNvPicPr/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803417" y="2866329"/>
            <a:ext cx="9667875" cy="2513826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13"/>
          <p:cNvSpPr txBox="1"/>
          <p:nvPr/>
        </p:nvSpPr>
        <p:spPr>
          <a:xfrm>
            <a:off x="682696" y="5418767"/>
            <a:ext cx="10826608" cy="646331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8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푸리에 변환 사용 시 오히려 Loss 값은 증가하고 Accuracy는 하락</a:t>
            </a:r>
            <a:endParaRPr lang="en-US" sz="1800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8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제출시 Loss 값 = 1.3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0" name="Google Shape;220;p14"/>
          <p:cNvCxnSpPr/>
          <p:nvPr/>
        </p:nvCxnSpPr>
        <p:spPr>
          <a:xfrm>
            <a:off x="682696" y="1069901"/>
            <a:ext cx="1106805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/>
          </a:ln>
        </p:spPr>
      </p:cxnSp>
      <p:cxnSp>
        <p:nvCxnSpPr>
          <p:cNvPr id="221" name="Google Shape;221;p14"/>
          <p:cNvCxnSpPr/>
          <p:nvPr/>
        </p:nvCxnSpPr>
        <p:spPr>
          <a:xfrm>
            <a:off x="561975" y="6251502"/>
            <a:ext cx="1106805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/>
          </a:ln>
        </p:spPr>
      </p:cxnSp>
      <p:sp>
        <p:nvSpPr>
          <p:cNvPr id="222" name="Google Shape;222;p14"/>
          <p:cNvSpPr txBox="1"/>
          <p:nvPr/>
        </p:nvSpPr>
        <p:spPr>
          <a:xfrm>
            <a:off x="803417" y="1389001"/>
            <a:ext cx="10826608" cy="1180824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8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2. LSTM</a:t>
            </a:r>
            <a:endParaRPr lang="en-US" sz="1800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8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선택 이유: 기본적으로 시계열 데이터</a:t>
            </a:r>
            <a:endParaRPr lang="en-US" sz="1800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8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전처리: </a:t>
            </a:r>
            <a:r>
              <a:rPr lang="en-US" sz="1800" b="1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데이터 증강</a:t>
            </a:r>
            <a:r>
              <a:rPr lang="en-US" sz="18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과 </a:t>
            </a:r>
            <a:r>
              <a:rPr lang="en-US" sz="1800" b="1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푸리에 변환</a:t>
            </a:r>
            <a:r>
              <a:rPr lang="en-US" sz="18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만 이용</a:t>
            </a:r>
            <a:endParaRPr sz="1800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223" name="Google Shape;223;p14"/>
          <p:cNvSpPr txBox="1"/>
          <p:nvPr/>
        </p:nvSpPr>
        <p:spPr>
          <a:xfrm>
            <a:off x="561975" y="436174"/>
            <a:ext cx="6548528" cy="571551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32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4. Model Training</a:t>
            </a:r>
            <a:endParaRPr sz="3200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pic>
        <p:nvPicPr>
          <p:cNvPr id="224" name="Google Shape;224;p14"/>
          <p:cNvPicPr/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803417" y="2631430"/>
            <a:ext cx="3955195" cy="262512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14"/>
          <p:cNvPicPr/>
          <p:nvPr/>
        </p:nvPicPr>
        <p:blipFill rotWithShape="1">
          <a:blip r:embed="rId4">
            <a:alphaModFix/>
          </a:blip>
          <a:srcRect/>
          <a:stretch>
            <a:fillRect/>
          </a:stretch>
        </p:blipFill>
        <p:spPr>
          <a:xfrm>
            <a:off x="4967492" y="2631430"/>
            <a:ext cx="3896493" cy="2625130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14"/>
          <p:cNvSpPr txBox="1"/>
          <p:nvPr/>
        </p:nvSpPr>
        <p:spPr>
          <a:xfrm>
            <a:off x="803417" y="5301775"/>
            <a:ext cx="10826608" cy="906599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8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초록 – Train, 회색 – Validation</a:t>
            </a:r>
            <a:endParaRPr lang="en-US" sz="1800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8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Overfitting 발생</a:t>
            </a:r>
            <a:endParaRPr lang="en-US" sz="1800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8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해당 대회에서는 시계열 데이터라고 할 지라도 Classification 문제에서 LSTM이 적절하지 않은 것 같다.</a:t>
            </a:r>
            <a:endParaRPr/>
          </a:p>
        </p:txBody>
      </p:sp>
      <p:pic>
        <p:nvPicPr>
          <p:cNvPr id="227" name="Google Shape;227;p14"/>
          <p:cNvPicPr/>
          <p:nvPr/>
        </p:nvPicPr>
        <p:blipFill rotWithShape="1">
          <a:blip r:embed="rId5">
            <a:alphaModFix/>
          </a:blip>
          <a:srcRect/>
          <a:stretch>
            <a:fillRect/>
          </a:stretch>
        </p:blipFill>
        <p:spPr>
          <a:xfrm>
            <a:off x="9072865" y="1234554"/>
            <a:ext cx="2389832" cy="40219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3" name="Google Shape;233;p15"/>
          <p:cNvCxnSpPr/>
          <p:nvPr/>
        </p:nvCxnSpPr>
        <p:spPr>
          <a:xfrm>
            <a:off x="682696" y="1069901"/>
            <a:ext cx="1106805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/>
          </a:ln>
        </p:spPr>
      </p:cxnSp>
      <p:cxnSp>
        <p:nvCxnSpPr>
          <p:cNvPr id="234" name="Google Shape;234;p15"/>
          <p:cNvCxnSpPr/>
          <p:nvPr/>
        </p:nvCxnSpPr>
        <p:spPr>
          <a:xfrm>
            <a:off x="561975" y="6251502"/>
            <a:ext cx="1106805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/>
          </a:ln>
        </p:spPr>
      </p:cxnSp>
      <p:sp>
        <p:nvSpPr>
          <p:cNvPr id="235" name="Google Shape;235;p15"/>
          <p:cNvSpPr txBox="1"/>
          <p:nvPr/>
        </p:nvSpPr>
        <p:spPr>
          <a:xfrm>
            <a:off x="803417" y="1389001"/>
            <a:ext cx="10826608" cy="1180824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8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3</a:t>
            </a:r>
            <a:r>
              <a:rPr lang="en-US" sz="18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. CNN-LSTM</a:t>
            </a:r>
            <a:endParaRPr lang="en-US" sz="1800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8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선택 이유: 기본적으로 시계열 데이터</a:t>
            </a:r>
            <a:endParaRPr lang="en-US" sz="1800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8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전처리: </a:t>
            </a:r>
            <a:r>
              <a:rPr lang="en-US" sz="1800" b="1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데이터 증강</a:t>
            </a:r>
            <a:r>
              <a:rPr lang="en-US" sz="18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과 </a:t>
            </a:r>
            <a:r>
              <a:rPr lang="en-US" sz="1800" b="1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푸리에 변환</a:t>
            </a:r>
            <a:r>
              <a:rPr lang="en-US" sz="18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만 이용</a:t>
            </a:r>
            <a:endParaRPr sz="1800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236" name="Google Shape;236;p15"/>
          <p:cNvSpPr txBox="1"/>
          <p:nvPr/>
        </p:nvSpPr>
        <p:spPr>
          <a:xfrm>
            <a:off x="561975" y="436174"/>
            <a:ext cx="6548528" cy="571551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32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4. Model Training</a:t>
            </a:r>
            <a:endParaRPr sz="3200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237" name="Google Shape;237;p15"/>
          <p:cNvSpPr txBox="1"/>
          <p:nvPr/>
        </p:nvSpPr>
        <p:spPr>
          <a:xfrm>
            <a:off x="682696" y="4986540"/>
            <a:ext cx="10826608" cy="1183734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8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Overfitting 발생</a:t>
            </a:r>
            <a:endParaRPr lang="en-US" sz="1800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8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Deep Learning Model을 사용하기에는 너무 Data의 양이 적은 것 같다.</a:t>
            </a:r>
            <a:endParaRPr lang="en-US" sz="1800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8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Augmentation 등을 이용하여 추가적으로 데이터를 증강시켜줘야 할 것 같다.</a:t>
            </a:r>
            <a:endParaRPr/>
          </a:p>
        </p:txBody>
      </p:sp>
      <p:pic>
        <p:nvPicPr>
          <p:cNvPr id="239" name="Google Shape;239;p15"/>
          <p:cNvPicPr/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5450718" y="1324055"/>
            <a:ext cx="6439988" cy="3740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15"/>
          <p:cNvPicPr/>
          <p:nvPr/>
        </p:nvPicPr>
        <p:blipFill rotWithShape="1">
          <a:blip r:embed="rId4">
            <a:alphaModFix/>
          </a:blip>
          <a:srcRect/>
          <a:stretch>
            <a:fillRect/>
          </a:stretch>
        </p:blipFill>
        <p:spPr>
          <a:xfrm>
            <a:off x="301294" y="3400214"/>
            <a:ext cx="4942510" cy="75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5" name="Google Shape;245;p16"/>
          <p:cNvCxnSpPr/>
          <p:nvPr/>
        </p:nvCxnSpPr>
        <p:spPr>
          <a:xfrm>
            <a:off x="682696" y="1069901"/>
            <a:ext cx="1106805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/>
          </a:ln>
        </p:spPr>
      </p:cxnSp>
      <p:cxnSp>
        <p:nvCxnSpPr>
          <p:cNvPr id="246" name="Google Shape;246;p16"/>
          <p:cNvCxnSpPr/>
          <p:nvPr/>
        </p:nvCxnSpPr>
        <p:spPr>
          <a:xfrm>
            <a:off x="561975" y="6251502"/>
            <a:ext cx="1106805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/>
          </a:ln>
        </p:spPr>
      </p:cxnSp>
      <p:sp>
        <p:nvSpPr>
          <p:cNvPr id="247" name="Google Shape;247;p16"/>
          <p:cNvSpPr txBox="1"/>
          <p:nvPr/>
        </p:nvSpPr>
        <p:spPr>
          <a:xfrm>
            <a:off x="561975" y="436174"/>
            <a:ext cx="6548528" cy="571551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32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4. Model Training</a:t>
            </a:r>
            <a:endParaRPr sz="3200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249" name="Google Shape;249;p16"/>
          <p:cNvSpPr txBox="1"/>
          <p:nvPr/>
        </p:nvSpPr>
        <p:spPr>
          <a:xfrm>
            <a:off x="803417" y="1389001"/>
            <a:ext cx="10826608" cy="4752699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8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4</a:t>
            </a:r>
            <a:r>
              <a:rPr lang="en-US" sz="18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. Ensemble Machine Learning Models</a:t>
            </a:r>
            <a:endParaRPr lang="en-US" sz="1800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8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선택 이유: SVC가 LSTM보다 성능이 뛰어났기 때문</a:t>
            </a:r>
            <a:endParaRPr lang="en-US" sz="1800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8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전처리 : id별로 데이터를 묶어 </a:t>
            </a:r>
            <a:r>
              <a:rPr lang="en-US" sz="1800" b="1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최대, 최소, 평균, 표준편차 </a:t>
            </a:r>
            <a:r>
              <a:rPr lang="en-US" sz="18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계산, </a:t>
            </a:r>
            <a:r>
              <a:rPr lang="en-US" sz="1800" b="1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MinMaxScalar</a:t>
            </a:r>
            <a:r>
              <a:rPr lang="en-US" sz="18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 이용</a:t>
            </a:r>
            <a:endParaRPr lang="en-US" sz="1800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8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Ensemble Model</a:t>
            </a:r>
            <a:endParaRPr lang="en-US" sz="1800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맑은 고딕"/>
              <a:buChar char="-"/>
              <a:defRPr/>
            </a:pPr>
            <a:r>
              <a:rPr lang="en-US" sz="18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SVC</a:t>
            </a:r>
            <a:endParaRPr lang="en-US" sz="1800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맑은 고딕"/>
              <a:buChar char="-"/>
              <a:defRPr/>
            </a:pPr>
            <a:r>
              <a:rPr lang="en-US" sz="18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Bagging + SVC</a:t>
            </a:r>
            <a:endParaRPr lang="en-US" sz="1800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맑은 고딕"/>
              <a:buChar char="-"/>
              <a:defRPr/>
            </a:pPr>
            <a:r>
              <a:rPr lang="en-US" sz="18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RandomForest</a:t>
            </a:r>
            <a:endParaRPr lang="en-US" sz="1800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맑은 고딕"/>
              <a:buChar char="-"/>
              <a:defRPr/>
            </a:pPr>
            <a:r>
              <a:rPr lang="en-US" sz="18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LGBM</a:t>
            </a:r>
            <a:endParaRPr lang="en-US" sz="1800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8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Final Ensemble Model</a:t>
            </a:r>
            <a:endParaRPr lang="en-US" sz="1800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맑은 고딕"/>
              <a:buChar char="-"/>
              <a:defRPr/>
            </a:pPr>
            <a:r>
              <a:rPr lang="en-US" sz="18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SVC</a:t>
            </a:r>
            <a:endParaRPr lang="en-US" sz="1800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맑은 고딕"/>
              <a:buNone/>
              <a:defRPr/>
            </a:pPr>
            <a:endParaRPr sz="1800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8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총 4가지 Model을 기반으로 SVC로 최종 Ensemble 진행</a:t>
            </a:r>
            <a:endParaRPr lang="en-US" sz="1800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8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Loss : </a:t>
            </a:r>
            <a:r>
              <a:rPr lang="en-US" altLang="ko-KR" sz="18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2.09667</a:t>
            </a:r>
            <a:endParaRPr lang="en-US" altLang="ko-KR" sz="1800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8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Ensemble</a:t>
            </a:r>
            <a:r>
              <a:rPr lang="ko-KR" altLang="en-US" sz="18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로 인한 </a:t>
            </a:r>
            <a:r>
              <a:rPr lang="en-US" altLang="ko-KR" sz="18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Overfitting </a:t>
            </a:r>
            <a:r>
              <a:rPr lang="ko-KR" altLang="en-US" sz="18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발생</a:t>
            </a:r>
            <a:endParaRPr lang="ko-KR" altLang="en-US" sz="1800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pic>
        <p:nvPicPr>
          <p:cNvPr id="250" name="Google Shape;250;p16"/>
          <p:cNvPicPr/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6858000" y="2621746"/>
            <a:ext cx="4772025" cy="34260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5" name="Google Shape;255;p17"/>
          <p:cNvCxnSpPr/>
          <p:nvPr/>
        </p:nvCxnSpPr>
        <p:spPr>
          <a:xfrm>
            <a:off x="682696" y="1069901"/>
            <a:ext cx="1106805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/>
          </a:ln>
        </p:spPr>
      </p:cxnSp>
      <p:cxnSp>
        <p:nvCxnSpPr>
          <p:cNvPr id="256" name="Google Shape;256;p17"/>
          <p:cNvCxnSpPr/>
          <p:nvPr/>
        </p:nvCxnSpPr>
        <p:spPr>
          <a:xfrm>
            <a:off x="561975" y="6251502"/>
            <a:ext cx="1106805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/>
          </a:ln>
        </p:spPr>
      </p:cxnSp>
      <p:sp>
        <p:nvSpPr>
          <p:cNvPr id="257" name="Google Shape;257;p17"/>
          <p:cNvSpPr txBox="1"/>
          <p:nvPr/>
        </p:nvSpPr>
        <p:spPr>
          <a:xfrm>
            <a:off x="561975" y="436174"/>
            <a:ext cx="6548528" cy="571551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32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5. Result</a:t>
            </a:r>
            <a:endParaRPr sz="3200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259" name="Google Shape;259;p17"/>
          <p:cNvSpPr txBox="1"/>
          <p:nvPr/>
        </p:nvSpPr>
        <p:spPr>
          <a:xfrm>
            <a:off x="803417" y="1389001"/>
            <a:ext cx="10826608" cy="4600299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8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최종 선택 Model :</a:t>
            </a:r>
            <a:r>
              <a:rPr lang="en-US" altLang="ko-KR" sz="18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 SVM</a:t>
            </a:r>
            <a:endParaRPr lang="en-US" altLang="ko-KR" sz="1800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8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최종 전처리</a:t>
            </a:r>
            <a:r>
              <a:rPr lang="en-US" altLang="ko-KR" sz="18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:</a:t>
            </a:r>
            <a:r>
              <a:rPr lang="ko-KR" altLang="en-US" sz="18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 </a:t>
            </a:r>
            <a:r>
              <a:rPr lang="en-US" sz="18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id별로 데이터를 묶어 </a:t>
            </a:r>
            <a:r>
              <a:rPr lang="en-US" sz="1800" b="1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최대, 최소, 평균, 표준편차 </a:t>
            </a:r>
            <a:r>
              <a:rPr lang="en-US" sz="18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계산, </a:t>
            </a:r>
            <a:r>
              <a:rPr lang="ko-KR" altLang="en-US" sz="1800" b="1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에너지 관점</a:t>
            </a:r>
            <a:r>
              <a:rPr lang="ko-KR" altLang="en-US" sz="18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으로 데이터 열 추가</a:t>
            </a:r>
            <a:r>
              <a:rPr lang="en-US" sz="18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, </a:t>
            </a:r>
            <a:r>
              <a:rPr lang="en-US" sz="1800" b="1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MinMaxScalar</a:t>
            </a:r>
            <a:r>
              <a:rPr lang="en-US" sz="18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 이용</a:t>
            </a:r>
            <a:endParaRPr lang="en-US" sz="1800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6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(Test Dataset의 50%)</a:t>
            </a:r>
            <a:endParaRPr lang="en-US" sz="1600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6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최종 Public Score : 0.95535</a:t>
            </a:r>
            <a:endParaRPr lang="en-US" sz="1600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600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6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(Test Dataset 100%)</a:t>
            </a:r>
            <a:endParaRPr lang="en-US" sz="1600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6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최종 Private Score : 0.92663</a:t>
            </a:r>
            <a:endParaRPr lang="en-US" sz="1600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600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6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Insight</a:t>
            </a:r>
            <a:endParaRPr lang="en-US" sz="1600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맑은 고딕"/>
              <a:buChar char="-"/>
              <a:defRPr/>
            </a:pPr>
            <a:r>
              <a:rPr lang="en-US" sz="16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Vision Data가 아닌 시계열 데이터라고 하더라도 CNN이 강력할 수 있음</a:t>
            </a:r>
            <a:endParaRPr lang="en-US" sz="1600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맑은 고딕"/>
              <a:buChar char="-"/>
              <a:defRPr/>
            </a:pPr>
            <a:r>
              <a:rPr lang="en-US" sz="16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데이터 증강에서 사용한 방식을 TTA(Test Time Augmentation)에서 사용</a:t>
            </a:r>
            <a:endParaRPr lang="en-US" sz="1600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맑은 고딕"/>
              <a:buChar char="-"/>
              <a:defRPr/>
            </a:pPr>
            <a:r>
              <a:rPr lang="en-US" sz="16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전처리 과정에서 다양한 Augmentation으로 과적합을 줄이는 것이 중요</a:t>
            </a:r>
            <a:endParaRPr lang="en-US" sz="1600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맑은 고딕"/>
              <a:buChar char="-"/>
              <a:defRPr/>
            </a:pPr>
            <a:r>
              <a:rPr lang="en-US" sz="16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Model의 용량이 너무 크면 과적합이 일어날 가능성 큼</a:t>
            </a:r>
            <a:endParaRPr lang="en-US" sz="1600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Noto Sans Symbols"/>
              <a:buChar char="⇒"/>
              <a:defRPr/>
            </a:pPr>
            <a:r>
              <a:rPr lang="en-US" sz="16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간단한 모델부터 하면서 차차 Model 용량 키우기</a:t>
            </a:r>
            <a:endParaRPr lang="en-US" sz="1600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lvl="0" indent="-184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Noto Sans Symbols"/>
              <a:buNone/>
              <a:defRPr/>
            </a:pPr>
            <a:endParaRPr sz="1600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6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※ 처음부터 Layer를 쌓지 말고 무조건 가능한 간단한 모델을 여러 개 실행해보고 이 중에 효과적인 것을 고른다.</a:t>
            </a:r>
            <a:endParaRPr lang="en-US" sz="1600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pic>
        <p:nvPicPr>
          <p:cNvPr id="260" name="Google Shape;260;p17"/>
          <p:cNvPicPr/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3836239" y="2681595"/>
            <a:ext cx="7955707" cy="7474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oogle Shape;255;p17"/>
          <p:cNvCxnSpPr/>
          <p:nvPr/>
        </p:nvCxnSpPr>
        <p:spPr>
          <a:xfrm>
            <a:off x="682696" y="1069901"/>
            <a:ext cx="1106805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/>
          </a:ln>
        </p:spPr>
      </p:cxnSp>
      <p:cxnSp>
        <p:nvCxnSpPr>
          <p:cNvPr id="5" name="Google Shape;256;p17"/>
          <p:cNvCxnSpPr/>
          <p:nvPr/>
        </p:nvCxnSpPr>
        <p:spPr>
          <a:xfrm>
            <a:off x="561975" y="6251502"/>
            <a:ext cx="1106805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/>
          </a:ln>
        </p:spPr>
      </p:cxnSp>
      <p:sp>
        <p:nvSpPr>
          <p:cNvPr id="6" name="Google Shape;257;p17"/>
          <p:cNvSpPr txBox="1"/>
          <p:nvPr/>
        </p:nvSpPr>
        <p:spPr>
          <a:xfrm>
            <a:off x="561975" y="436174"/>
            <a:ext cx="6548528" cy="571551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32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0</a:t>
            </a:r>
            <a:r>
              <a:rPr lang="en-US" sz="32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. </a:t>
            </a:r>
            <a:r>
              <a:rPr lang="ko-KR" altLang="en-US" sz="32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참고</a:t>
            </a:r>
            <a:endParaRPr lang="ko-KR" altLang="en-US" sz="3200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9" name="Google Shape;259;p17"/>
          <p:cNvSpPr txBox="1"/>
          <p:nvPr/>
        </p:nvSpPr>
        <p:spPr>
          <a:xfrm>
            <a:off x="803417" y="1389001"/>
            <a:ext cx="10826608" cy="2828649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en-US" sz="18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  <a:hlinkClick r:id="rId2"/>
              </a:rPr>
              <a:t>https://www.dacon.io/competitions/official/235689/codeshare/2347?page=3&amp;dtype=recen</a:t>
            </a:r>
            <a:r>
              <a:rPr lang="en-US" altLang="ko-KR" sz="18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  <a:hlinkClick r:id="rId2"/>
              </a:rPr>
              <a:t>t</a:t>
            </a:r>
            <a:endParaRPr lang="en-US" altLang="ko-KR" sz="1800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8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numpy rotation</a:t>
            </a:r>
            <a:r>
              <a:rPr lang="ko-KR" altLang="en-US" sz="18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을 이용한 시간 데이터 증강 방법</a:t>
            </a:r>
            <a:endParaRPr lang="ko-KR" altLang="en-US" sz="1800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8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-</a:t>
            </a:r>
            <a:r>
              <a:rPr lang="ko-KR" altLang="en-US" sz="18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 </a:t>
            </a:r>
            <a:r>
              <a:rPr lang="en-US" altLang="ko-KR" sz="18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DACON.Dobby</a:t>
            </a:r>
            <a:r>
              <a:rPr lang="ko-KR" altLang="en-US" sz="18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 님 작성</a:t>
            </a:r>
            <a:endParaRPr lang="ko-KR" altLang="en-US" sz="1800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 sz="1800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 sz="1800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 sz="1800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 sz="1800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en-US" sz="18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  <a:hlinkClick r:id="rId3"/>
              </a:rPr>
              <a:t>https://www.dacon.io/competitions/official/235689/codeshare/2374?page=3&amp;dtype=recent</a:t>
            </a:r>
            <a:endParaRPr lang="en-US" altLang="en-US" sz="1800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8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Fourier transform</a:t>
            </a:r>
            <a:r>
              <a:rPr lang="ko-KR" altLang="en-US" sz="18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을 이용한 데이터 전처리</a:t>
            </a:r>
            <a:endParaRPr lang="ko-KR" altLang="en-US" sz="1800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8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- datamanim</a:t>
            </a:r>
            <a:r>
              <a:rPr lang="ko-KR" altLang="en-US" sz="18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 님 작성</a:t>
            </a:r>
            <a:endParaRPr lang="ko-KR" altLang="en-US" sz="1800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3" name="Google Shape;93;p2"/>
          <p:cNvCxnSpPr/>
          <p:nvPr/>
        </p:nvCxnSpPr>
        <p:spPr>
          <a:xfrm>
            <a:off x="682696" y="1069901"/>
            <a:ext cx="1106805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/>
          </a:ln>
        </p:spPr>
      </p:cxnSp>
      <p:cxnSp>
        <p:nvCxnSpPr>
          <p:cNvPr id="94" name="Google Shape;94;p2"/>
          <p:cNvCxnSpPr/>
          <p:nvPr/>
        </p:nvCxnSpPr>
        <p:spPr>
          <a:xfrm>
            <a:off x="561975" y="6251502"/>
            <a:ext cx="1106805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/>
          </a:ln>
        </p:spPr>
      </p:cxnSp>
      <p:sp>
        <p:nvSpPr>
          <p:cNvPr id="95" name="Google Shape;95;p2"/>
          <p:cNvSpPr txBox="1"/>
          <p:nvPr/>
        </p:nvSpPr>
        <p:spPr>
          <a:xfrm>
            <a:off x="561975" y="436174"/>
            <a:ext cx="6548528" cy="571551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32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목차</a:t>
            </a:r>
            <a:endParaRPr/>
          </a:p>
        </p:txBody>
      </p:sp>
      <p:sp>
        <p:nvSpPr>
          <p:cNvPr id="96" name="Google Shape;96;p2"/>
          <p:cNvSpPr txBox="1"/>
          <p:nvPr/>
        </p:nvSpPr>
        <p:spPr>
          <a:xfrm>
            <a:off x="682696" y="1296955"/>
            <a:ext cx="4999647" cy="254922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맑은 고딕"/>
              <a:buAutoNum type="arabicPeriod"/>
              <a:defRPr/>
            </a:pPr>
            <a:r>
              <a:rPr lang="en-US" sz="18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대회 소개</a:t>
            </a:r>
            <a:endParaRPr lang="en-US" sz="1800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3429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맑은 고딕"/>
              <a:buNone/>
              <a:defRPr/>
            </a:pPr>
            <a:endParaRPr sz="1800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맑은 고딕"/>
              <a:buAutoNum type="arabicPeriod"/>
              <a:defRPr/>
            </a:pPr>
            <a:r>
              <a:rPr lang="en-US" sz="18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EDA(Exploratory Data Analysis)</a:t>
            </a:r>
            <a:endParaRPr lang="en-US" sz="1800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3429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맑은 고딕"/>
              <a:buNone/>
              <a:defRPr/>
            </a:pPr>
            <a:endParaRPr sz="1800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맑은 고딕"/>
              <a:buAutoNum type="arabicPeriod"/>
              <a:defRPr/>
            </a:pPr>
            <a:r>
              <a:rPr lang="en-US" sz="18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Preprocessing Data</a:t>
            </a:r>
            <a:endParaRPr lang="en-US" sz="1800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3429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맑은 고딕"/>
              <a:buNone/>
              <a:defRPr/>
            </a:pPr>
            <a:endParaRPr sz="1800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맑은 고딕"/>
              <a:buAutoNum type="arabicPeriod"/>
              <a:defRPr/>
            </a:pPr>
            <a:r>
              <a:rPr lang="en-US" sz="18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Model Training</a:t>
            </a:r>
            <a:endParaRPr lang="en-US" sz="1800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3429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맑은 고딕"/>
              <a:buNone/>
              <a:defRPr/>
            </a:pPr>
            <a:endParaRPr sz="1800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맑은 고딕"/>
              <a:buAutoNum type="arabicPeriod"/>
              <a:defRPr/>
            </a:pPr>
            <a:r>
              <a:rPr lang="en-US" sz="18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Result</a:t>
            </a:r>
            <a:endParaRPr sz="1800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2" name="Google Shape;102;p3"/>
          <p:cNvCxnSpPr/>
          <p:nvPr/>
        </p:nvCxnSpPr>
        <p:spPr>
          <a:xfrm>
            <a:off x="682696" y="1069901"/>
            <a:ext cx="1106805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/>
          </a:ln>
        </p:spPr>
      </p:cxnSp>
      <p:cxnSp>
        <p:nvCxnSpPr>
          <p:cNvPr id="103" name="Google Shape;103;p3"/>
          <p:cNvCxnSpPr/>
          <p:nvPr/>
        </p:nvCxnSpPr>
        <p:spPr>
          <a:xfrm>
            <a:off x="561975" y="6251502"/>
            <a:ext cx="1106805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/>
          </a:ln>
        </p:spPr>
      </p:cxnSp>
      <p:sp>
        <p:nvSpPr>
          <p:cNvPr id="104" name="Google Shape;104;p3"/>
          <p:cNvSpPr txBox="1"/>
          <p:nvPr/>
        </p:nvSpPr>
        <p:spPr>
          <a:xfrm>
            <a:off x="682696" y="1296955"/>
            <a:ext cx="10859271" cy="254922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8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목적 : 운동 동작 인식 알고리즘 개발</a:t>
            </a:r>
            <a:endParaRPr lang="en-US" sz="1800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8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기간 : 2021.01.11 ~ 2021.02.22</a:t>
            </a:r>
            <a:endParaRPr lang="en-US" sz="1800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8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3축 가속도계와 3축 자이로스코프를 활용해 측정된 </a:t>
            </a:r>
            <a:r>
              <a:rPr lang="en-US" sz="1800" b="1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센서 데이터 </a:t>
            </a:r>
            <a:r>
              <a:rPr lang="en-US" sz="18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이용</a:t>
            </a:r>
            <a:endParaRPr lang="en-US" sz="1800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8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데이터를 바탕으로 운동 동작을 분류하는 </a:t>
            </a:r>
            <a:r>
              <a:rPr lang="en-US" sz="1800" b="1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Classification</a:t>
            </a:r>
            <a:r>
              <a:rPr lang="en-US" sz="18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 대회</a:t>
            </a:r>
            <a:endParaRPr lang="en-US" sz="1800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8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심사 기준 : Logloss (Loss 값이 작은 사람이 우승)</a:t>
            </a:r>
            <a:endParaRPr sz="1800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105" name="Google Shape;105;p3"/>
          <p:cNvSpPr txBox="1"/>
          <p:nvPr/>
        </p:nvSpPr>
        <p:spPr>
          <a:xfrm>
            <a:off x="561975" y="436174"/>
            <a:ext cx="6548528" cy="571551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32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1. 대회 소개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1" name="Google Shape;111;p4"/>
          <p:cNvCxnSpPr/>
          <p:nvPr/>
        </p:nvCxnSpPr>
        <p:spPr>
          <a:xfrm>
            <a:off x="682696" y="1069901"/>
            <a:ext cx="1106805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/>
          </a:ln>
        </p:spPr>
      </p:cxnSp>
      <p:cxnSp>
        <p:nvCxnSpPr>
          <p:cNvPr id="112" name="Google Shape;112;p4"/>
          <p:cNvCxnSpPr/>
          <p:nvPr/>
        </p:nvCxnSpPr>
        <p:spPr>
          <a:xfrm>
            <a:off x="561975" y="6251502"/>
            <a:ext cx="1106805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/>
          </a:ln>
        </p:spPr>
      </p:cxnSp>
      <p:sp>
        <p:nvSpPr>
          <p:cNvPr id="113" name="Google Shape;113;p4"/>
          <p:cNvSpPr txBox="1"/>
          <p:nvPr/>
        </p:nvSpPr>
        <p:spPr>
          <a:xfrm>
            <a:off x="682696" y="1296955"/>
            <a:ext cx="10859271" cy="1453845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8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3축 가속도계와 3축 자이로스코프를 활용해 측정된 </a:t>
            </a:r>
            <a:r>
              <a:rPr lang="en-US" sz="1800" b="1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센서 데이터 </a:t>
            </a:r>
            <a:r>
              <a:rPr lang="en-US" sz="18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이용</a:t>
            </a:r>
            <a:endParaRPr lang="en-US" sz="1800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8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Train.csv, Test.csv, Train_label.csv, submission.csv 총 4개의 csv file로 구성</a:t>
            </a:r>
            <a:endParaRPr lang="en-US" sz="1800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8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(표로 정리된) Tabular data이며, 시간이 기록되어 있는 시계열 헬스 데이터</a:t>
            </a:r>
            <a:endParaRPr sz="1800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114" name="Google Shape;114;p4"/>
          <p:cNvSpPr txBox="1"/>
          <p:nvPr/>
        </p:nvSpPr>
        <p:spPr>
          <a:xfrm>
            <a:off x="561975" y="436174"/>
            <a:ext cx="6548528" cy="571551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32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2. EDA (Exploratory Data Analysis)</a:t>
            </a:r>
            <a:endParaRPr sz="3200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pic>
        <p:nvPicPr>
          <p:cNvPr id="115" name="Google Shape;115;p4"/>
          <p:cNvPicPr/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1188306" y="3714462"/>
            <a:ext cx="5495925" cy="1609725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4"/>
          <p:cNvSpPr txBox="1"/>
          <p:nvPr/>
        </p:nvSpPr>
        <p:spPr>
          <a:xfrm>
            <a:off x="1188306" y="3356536"/>
            <a:ext cx="2254694" cy="369332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8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Train.csv &amp; Test.csv</a:t>
            </a:r>
            <a:endParaRPr/>
          </a:p>
        </p:txBody>
      </p:sp>
      <p:pic>
        <p:nvPicPr>
          <p:cNvPr id="117" name="Google Shape;117;p4"/>
          <p:cNvPicPr/>
          <p:nvPr/>
        </p:nvPicPr>
        <p:blipFill rotWithShape="1">
          <a:blip r:embed="rId4">
            <a:alphaModFix/>
          </a:blip>
          <a:srcRect/>
          <a:stretch>
            <a:fillRect/>
          </a:stretch>
        </p:blipFill>
        <p:spPr>
          <a:xfrm>
            <a:off x="7748202" y="3743037"/>
            <a:ext cx="3133725" cy="158115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4"/>
          <p:cNvSpPr txBox="1"/>
          <p:nvPr/>
        </p:nvSpPr>
        <p:spPr>
          <a:xfrm>
            <a:off x="7748202" y="3345130"/>
            <a:ext cx="1713042" cy="35817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8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Train_label.csv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4" name="Google Shape;124;p5"/>
          <p:cNvCxnSpPr/>
          <p:nvPr/>
        </p:nvCxnSpPr>
        <p:spPr>
          <a:xfrm>
            <a:off x="682696" y="1069901"/>
            <a:ext cx="1106805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/>
          </a:ln>
        </p:spPr>
      </p:cxnSp>
      <p:cxnSp>
        <p:nvCxnSpPr>
          <p:cNvPr id="125" name="Google Shape;125;p5"/>
          <p:cNvCxnSpPr/>
          <p:nvPr/>
        </p:nvCxnSpPr>
        <p:spPr>
          <a:xfrm>
            <a:off x="561975" y="6251502"/>
            <a:ext cx="1106805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/>
          </a:ln>
        </p:spPr>
      </p:cxnSp>
      <p:sp>
        <p:nvSpPr>
          <p:cNvPr id="126" name="Google Shape;126;p5"/>
          <p:cNvSpPr txBox="1"/>
          <p:nvPr/>
        </p:nvSpPr>
        <p:spPr>
          <a:xfrm>
            <a:off x="682696" y="1296955"/>
            <a:ext cx="10859271" cy="901395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8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Train.csv = 1875000 rows x 8 columns		1875000 = 600 * 3125</a:t>
            </a:r>
            <a:endParaRPr lang="en-US" sz="1800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8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Train_label.csv = 3125 rows x 3 columns</a:t>
            </a:r>
            <a:endParaRPr lang="en-US" sz="1800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8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Test.csv = 469200 rows x 8 columns	   	469200 = 600 * 782</a:t>
            </a:r>
            <a:endParaRPr/>
          </a:p>
        </p:txBody>
      </p:sp>
      <p:sp>
        <p:nvSpPr>
          <p:cNvPr id="127" name="Google Shape;127;p5"/>
          <p:cNvSpPr txBox="1"/>
          <p:nvPr/>
        </p:nvSpPr>
        <p:spPr>
          <a:xfrm>
            <a:off x="561975" y="436174"/>
            <a:ext cx="6548528" cy="571551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32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2. EDA (Exploratory Data Analysis)</a:t>
            </a:r>
            <a:endParaRPr sz="3200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pic>
        <p:nvPicPr>
          <p:cNvPr id="128" name="Google Shape;128;p5"/>
          <p:cNvPicPr/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682695" y="2447338"/>
            <a:ext cx="4464685" cy="24232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5"/>
          <p:cNvPicPr/>
          <p:nvPr/>
        </p:nvPicPr>
        <p:blipFill rotWithShape="1">
          <a:blip r:embed="rId4">
            <a:alphaModFix/>
          </a:blip>
          <a:srcRect/>
          <a:stretch>
            <a:fillRect/>
          </a:stretch>
        </p:blipFill>
        <p:spPr>
          <a:xfrm>
            <a:off x="5267062" y="2840869"/>
            <a:ext cx="3321214" cy="22112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5"/>
          <p:cNvPicPr/>
          <p:nvPr/>
        </p:nvPicPr>
        <p:blipFill rotWithShape="1">
          <a:blip r:embed="rId5">
            <a:alphaModFix/>
          </a:blip>
          <a:srcRect/>
          <a:stretch>
            <a:fillRect/>
          </a:stretch>
        </p:blipFill>
        <p:spPr>
          <a:xfrm>
            <a:off x="8588276" y="2840869"/>
            <a:ext cx="3380967" cy="22112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6" name="Google Shape;136;p6"/>
          <p:cNvCxnSpPr/>
          <p:nvPr/>
        </p:nvCxnSpPr>
        <p:spPr>
          <a:xfrm>
            <a:off x="682696" y="1069901"/>
            <a:ext cx="1106805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/>
          </a:ln>
        </p:spPr>
      </p:cxnSp>
      <p:cxnSp>
        <p:nvCxnSpPr>
          <p:cNvPr id="137" name="Google Shape;137;p6"/>
          <p:cNvCxnSpPr/>
          <p:nvPr/>
        </p:nvCxnSpPr>
        <p:spPr>
          <a:xfrm>
            <a:off x="561975" y="6251502"/>
            <a:ext cx="1106805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/>
          </a:ln>
        </p:spPr>
      </p:cxnSp>
      <p:sp>
        <p:nvSpPr>
          <p:cNvPr id="138" name="Google Shape;138;p6"/>
          <p:cNvSpPr txBox="1"/>
          <p:nvPr/>
        </p:nvSpPr>
        <p:spPr>
          <a:xfrm>
            <a:off x="682696" y="1296955"/>
            <a:ext cx="10859271" cy="35847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8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센서 데이터를 에너지의 관점으로 확인하기 위하여 에너지 columns 추가</a:t>
            </a:r>
            <a:endParaRPr sz="1800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139" name="Google Shape;139;p6"/>
          <p:cNvSpPr txBox="1"/>
          <p:nvPr/>
        </p:nvSpPr>
        <p:spPr>
          <a:xfrm>
            <a:off x="561975" y="436174"/>
            <a:ext cx="6548528" cy="571551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32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2. EDA (Exploratory Data Analysis)</a:t>
            </a:r>
            <a:endParaRPr sz="3200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pic>
        <p:nvPicPr>
          <p:cNvPr id="140" name="Google Shape;140;p6"/>
          <p:cNvPicPr/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1103055" y="3429000"/>
            <a:ext cx="9477375" cy="100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6" name="Google Shape;146;p7"/>
          <p:cNvCxnSpPr/>
          <p:nvPr/>
        </p:nvCxnSpPr>
        <p:spPr>
          <a:xfrm>
            <a:off x="682696" y="1069901"/>
            <a:ext cx="1106805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/>
          </a:ln>
        </p:spPr>
      </p:cxnSp>
      <p:cxnSp>
        <p:nvCxnSpPr>
          <p:cNvPr id="147" name="Google Shape;147;p7"/>
          <p:cNvCxnSpPr/>
          <p:nvPr/>
        </p:nvCxnSpPr>
        <p:spPr>
          <a:xfrm>
            <a:off x="561975" y="6251502"/>
            <a:ext cx="1106805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/>
          </a:ln>
        </p:spPr>
      </p:cxnSp>
      <p:sp>
        <p:nvSpPr>
          <p:cNvPr id="148" name="Google Shape;148;p7"/>
          <p:cNvSpPr txBox="1"/>
          <p:nvPr/>
        </p:nvSpPr>
        <p:spPr>
          <a:xfrm>
            <a:off x="561975" y="436174"/>
            <a:ext cx="6548528" cy="571551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32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2. EDA (Exploratory Data Analysis)</a:t>
            </a:r>
            <a:endParaRPr sz="3200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pic>
        <p:nvPicPr>
          <p:cNvPr id="149" name="Google Shape;149;p7"/>
          <p:cNvPicPr/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6216721" y="1348035"/>
            <a:ext cx="5382792" cy="4576381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7"/>
          <p:cNvSpPr txBox="1"/>
          <p:nvPr/>
        </p:nvSpPr>
        <p:spPr>
          <a:xfrm>
            <a:off x="1261194" y="3291370"/>
            <a:ext cx="4141231" cy="369332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8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데이터 column들 사이 상관관계 분석</a:t>
            </a:r>
            <a:endParaRPr sz="1800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6" name="Google Shape;156;p8"/>
          <p:cNvCxnSpPr/>
          <p:nvPr/>
        </p:nvCxnSpPr>
        <p:spPr>
          <a:xfrm>
            <a:off x="682696" y="1069901"/>
            <a:ext cx="1106805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/>
          </a:ln>
        </p:spPr>
      </p:cxnSp>
      <p:cxnSp>
        <p:nvCxnSpPr>
          <p:cNvPr id="157" name="Google Shape;157;p8"/>
          <p:cNvCxnSpPr/>
          <p:nvPr/>
        </p:nvCxnSpPr>
        <p:spPr>
          <a:xfrm>
            <a:off x="561975" y="6251502"/>
            <a:ext cx="1106805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/>
          </a:ln>
        </p:spPr>
      </p:cxnSp>
      <p:sp>
        <p:nvSpPr>
          <p:cNvPr id="158" name="Google Shape;158;p8"/>
          <p:cNvSpPr txBox="1"/>
          <p:nvPr/>
        </p:nvSpPr>
        <p:spPr>
          <a:xfrm>
            <a:off x="561975" y="436174"/>
            <a:ext cx="6548528" cy="571551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32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3. Preprocessing Data</a:t>
            </a:r>
            <a:endParaRPr sz="3200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pic>
        <p:nvPicPr>
          <p:cNvPr id="159" name="Google Shape;159;p8"/>
          <p:cNvPicPr/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904097" y="1740066"/>
            <a:ext cx="4438650" cy="1838325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8"/>
          <p:cNvSpPr txBox="1"/>
          <p:nvPr/>
        </p:nvSpPr>
        <p:spPr>
          <a:xfrm>
            <a:off x="6216721" y="2167829"/>
            <a:ext cx="4520676" cy="646331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8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센서 데이터 처리 과정에서 주로 사용하는</a:t>
            </a:r>
            <a:endParaRPr lang="en-US" sz="1800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800" b="1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푸리에 변환 </a:t>
            </a:r>
            <a:r>
              <a:rPr lang="en-US" sz="18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이용</a:t>
            </a:r>
            <a:endParaRPr sz="1800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pic>
        <p:nvPicPr>
          <p:cNvPr id="161" name="Google Shape;161;p8"/>
          <p:cNvPicPr/>
          <p:nvPr/>
        </p:nvPicPr>
        <p:blipFill rotWithShape="1">
          <a:blip r:embed="rId4">
            <a:alphaModFix/>
          </a:blip>
          <a:srcRect/>
          <a:stretch>
            <a:fillRect/>
          </a:stretch>
        </p:blipFill>
        <p:spPr>
          <a:xfrm>
            <a:off x="297364" y="4022461"/>
            <a:ext cx="5652116" cy="18533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8"/>
          <p:cNvPicPr/>
          <p:nvPr/>
        </p:nvPicPr>
        <p:blipFill rotWithShape="1">
          <a:blip r:embed="rId5">
            <a:alphaModFix/>
          </a:blip>
          <a:srcRect/>
          <a:stretch>
            <a:fillRect/>
          </a:stretch>
        </p:blipFill>
        <p:spPr>
          <a:xfrm>
            <a:off x="6512094" y="4043841"/>
            <a:ext cx="5593850" cy="1838326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8"/>
          <p:cNvSpPr/>
          <p:nvPr/>
        </p:nvSpPr>
        <p:spPr>
          <a:xfrm>
            <a:off x="5868955" y="4544008"/>
            <a:ext cx="643139" cy="646288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595959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>
              <a:solidFill>
                <a:schemeClr val="lt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9" name="Google Shape;169;p9"/>
          <p:cNvCxnSpPr/>
          <p:nvPr/>
        </p:nvCxnSpPr>
        <p:spPr>
          <a:xfrm>
            <a:off x="710688" y="1069901"/>
            <a:ext cx="1106805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/>
          </a:ln>
        </p:spPr>
      </p:cxnSp>
      <p:cxnSp>
        <p:nvCxnSpPr>
          <p:cNvPr id="170" name="Google Shape;170;p9"/>
          <p:cNvCxnSpPr/>
          <p:nvPr/>
        </p:nvCxnSpPr>
        <p:spPr>
          <a:xfrm>
            <a:off x="589967" y="6251502"/>
            <a:ext cx="1106805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/>
          </a:ln>
        </p:spPr>
      </p:cxnSp>
      <p:sp>
        <p:nvSpPr>
          <p:cNvPr id="171" name="Google Shape;171;p9"/>
          <p:cNvSpPr txBox="1"/>
          <p:nvPr/>
        </p:nvSpPr>
        <p:spPr>
          <a:xfrm>
            <a:off x="589967" y="436174"/>
            <a:ext cx="6548528" cy="571551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32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3. Preprocessing Data</a:t>
            </a:r>
            <a:endParaRPr sz="3200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pic>
        <p:nvPicPr>
          <p:cNvPr id="172" name="Google Shape;172;p9"/>
          <p:cNvPicPr/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914400" y="2272913"/>
            <a:ext cx="9651543" cy="3648517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9"/>
          <p:cNvSpPr txBox="1"/>
          <p:nvPr/>
        </p:nvSpPr>
        <p:spPr>
          <a:xfrm>
            <a:off x="710688" y="1348242"/>
            <a:ext cx="7369622" cy="369332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8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Id별로 600개의 시계열 데이터를 최소, 최대, 평균, 표준편차로 묶음</a:t>
            </a:r>
            <a:endParaRPr sz="1800" b="1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36</ep:Words>
  <ep:PresentationFormat/>
  <ep:Paragraphs>8</ep:Paragraphs>
  <ep:Slides>18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ep:HeadingPairs>
  <ep:TitlesOfParts>
    <vt:vector size="19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2021-03-15T14:21:02.000</dcterms:created>
  <dc:creator>강동화</dc:creator>
  <cp:lastModifiedBy>Prof_Baek</cp:lastModifiedBy>
  <dcterms:modified xsi:type="dcterms:W3CDTF">2021-03-20T01:36:40.266</dcterms:modified>
  <cp:revision>8</cp:revision>
  <cp:version>1000.0000.01</cp:version>
</cp:coreProperties>
</file>