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handoutMasterIdLst>
    <p:handoutMasterId r:id="rId33"/>
  </p:handoutMasterIdLst>
  <p:sldIdLst>
    <p:sldId id="256" r:id="rId2"/>
    <p:sldId id="287" r:id="rId3"/>
    <p:sldId id="289" r:id="rId4"/>
    <p:sldId id="291" r:id="rId5"/>
    <p:sldId id="292" r:id="rId6"/>
    <p:sldId id="293" r:id="rId7"/>
    <p:sldId id="294" r:id="rId8"/>
    <p:sldId id="257" r:id="rId9"/>
    <p:sldId id="304" r:id="rId10"/>
    <p:sldId id="258" r:id="rId11"/>
    <p:sldId id="259" r:id="rId12"/>
    <p:sldId id="260" r:id="rId13"/>
    <p:sldId id="261" r:id="rId14"/>
    <p:sldId id="301" r:id="rId15"/>
    <p:sldId id="305" r:id="rId16"/>
    <p:sldId id="307" r:id="rId17"/>
    <p:sldId id="308" r:id="rId18"/>
    <p:sldId id="309" r:id="rId19"/>
    <p:sldId id="310" r:id="rId20"/>
    <p:sldId id="311" r:id="rId21"/>
    <p:sldId id="312" r:id="rId22"/>
    <p:sldId id="313" r:id="rId23"/>
    <p:sldId id="314" r:id="rId24"/>
    <p:sldId id="315" r:id="rId25"/>
    <p:sldId id="316" r:id="rId26"/>
    <p:sldId id="262" r:id="rId27"/>
    <p:sldId id="321" r:id="rId28"/>
    <p:sldId id="320" r:id="rId29"/>
    <p:sldId id="317" r:id="rId30"/>
    <p:sldId id="318" r:id="rId31"/>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593125" y="0"/>
            <a:ext cx="4278841" cy="339884"/>
          </a:xfrm>
          <a:prstGeom prst="rect">
            <a:avLst/>
          </a:prstGeom>
        </p:spPr>
        <p:txBody>
          <a:bodyPr vert="horz" lIns="91440" tIns="45720" rIns="91440" bIns="45720" rtlCol="0"/>
          <a:lstStyle>
            <a:lvl1pPr algn="r">
              <a:defRPr sz="1200"/>
            </a:lvl1pPr>
          </a:lstStyle>
          <a:p>
            <a:fld id="{A61806A9-C0EF-43F9-AC03-1D41C71CCA2C}" type="datetimeFigureOut">
              <a:rPr lang="en-US" smtClean="0"/>
              <a:pPr/>
              <a:t>10/27/2022</a:t>
            </a:fld>
            <a:endParaRPr lang="en-IN"/>
          </a:p>
        </p:txBody>
      </p:sp>
      <p:sp>
        <p:nvSpPr>
          <p:cNvPr id="4" name="Footer Placeholder 3"/>
          <p:cNvSpPr>
            <a:spLocks noGrp="1"/>
          </p:cNvSpPr>
          <p:nvPr>
            <p:ph type="ftr" sz="quarter" idx="2"/>
          </p:nvPr>
        </p:nvSpPr>
        <p:spPr>
          <a:xfrm>
            <a:off x="1" y="6456612"/>
            <a:ext cx="4278841" cy="339884"/>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593125" y="6456612"/>
            <a:ext cx="4278841" cy="339884"/>
          </a:xfrm>
          <a:prstGeom prst="rect">
            <a:avLst/>
          </a:prstGeom>
        </p:spPr>
        <p:txBody>
          <a:bodyPr vert="horz" lIns="91440" tIns="45720" rIns="91440" bIns="45720" rtlCol="0" anchor="b"/>
          <a:lstStyle>
            <a:lvl1pPr algn="r">
              <a:defRPr sz="1200"/>
            </a:lvl1pPr>
          </a:lstStyle>
          <a:p>
            <a:fld id="{401E23C6-9FAB-4E7B-94FC-F529EF3ED2FA}" type="slidenum">
              <a:rPr lang="en-IN" smtClean="0"/>
              <a:pPr/>
              <a:t>‹#›</a:t>
            </a:fld>
            <a:endParaRPr lang="en-IN"/>
          </a:p>
        </p:txBody>
      </p:sp>
    </p:spTree>
    <p:extLst>
      <p:ext uri="{BB962C8B-B14F-4D97-AF65-F5344CB8AC3E}">
        <p14:creationId xmlns:p14="http://schemas.microsoft.com/office/powerpoint/2010/main" val="3173956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72B4FA80-8866-485B-B622-47A3A5B5A31D}" type="datetimeFigureOut">
              <a:rPr lang="en-US" smtClean="0"/>
              <a:pPr/>
              <a:t>10/27/2022</a:t>
            </a:fld>
            <a:endParaRPr lang="en-IN"/>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87426" y="3228896"/>
            <a:ext cx="7899400" cy="30589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CB0AE2DF-50C0-46CD-AC09-5230EC01CEF9}" type="slidenum">
              <a:rPr lang="en-IN" smtClean="0"/>
              <a:pPr/>
              <a:t>‹#›</a:t>
            </a:fld>
            <a:endParaRPr lang="en-IN"/>
          </a:p>
        </p:txBody>
      </p:sp>
    </p:spTree>
    <p:extLst>
      <p:ext uri="{BB962C8B-B14F-4D97-AF65-F5344CB8AC3E}">
        <p14:creationId xmlns:p14="http://schemas.microsoft.com/office/powerpoint/2010/main" val="363744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E2DF-50C0-46CD-AC09-5230EC01CEF9}" type="slidenum">
              <a:rPr lang="en-IN" smtClean="0"/>
              <a:pPr/>
              <a:t>1</a:t>
            </a:fld>
            <a:endParaRPr lang="en-IN"/>
          </a:p>
        </p:txBody>
      </p:sp>
    </p:spTree>
    <p:extLst>
      <p:ext uri="{BB962C8B-B14F-4D97-AF65-F5344CB8AC3E}">
        <p14:creationId xmlns:p14="http://schemas.microsoft.com/office/powerpoint/2010/main" val="422374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BCFABF8-2731-4B45-AA14-379831775321}" type="datetimeFigureOut">
              <a:rPr lang="en-US" smtClean="0"/>
              <a:pPr/>
              <a:t>10/27/2022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94AAB55-D920-45DE-B081-2CEFCF8578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FABF8-2731-4B45-AA14-379831775321}"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FABF8-2731-4B45-AA14-379831775321}"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BCFABF8-2731-4B45-AA14-379831775321}" type="datetimeFigureOut">
              <a:rPr lang="en-US" smtClean="0"/>
              <a:pPr/>
              <a:t>10/27/2022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BCFABF8-2731-4B45-AA14-379831775321}" type="datetimeFigureOut">
              <a:rPr lang="en-US" smtClean="0"/>
              <a:pPr/>
              <a:t>10/27/2022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94AAB55-D920-45DE-B081-2CEFCF857830}"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BCFABF8-2731-4B45-AA14-379831775321}" type="datetimeFigureOut">
              <a:rPr lang="en-US" smtClean="0"/>
              <a:pPr/>
              <a:t>10/27/2022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94AAB55-D920-45DE-B081-2CEFCF8578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BCFABF8-2731-4B45-AA14-379831775321}" type="datetimeFigureOut">
              <a:rPr lang="en-US" smtClean="0"/>
              <a:pPr/>
              <a:t>10/27/2022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94AAB55-D920-45DE-B081-2CEFCF8578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7BCFABF8-2731-4B45-AA14-379831775321}"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AAB55-D920-45DE-B081-2CEFCF8578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BCFABF8-2731-4B45-AA14-379831775321}" type="datetimeFigureOut">
              <a:rPr lang="en-US" smtClean="0"/>
              <a:pPr/>
              <a:t>10/27/2022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94AAB55-D920-45DE-B081-2CEFCF8578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BCFABF8-2731-4B45-AA14-379831775321}" type="datetimeFigureOut">
              <a:rPr lang="en-US" smtClean="0"/>
              <a:pPr/>
              <a:t>10/27/2022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94AAB55-D920-45DE-B081-2CEFCF8578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BCFABF8-2731-4B45-AA14-379831775321}" type="datetimeFigureOut">
              <a:rPr lang="en-US" smtClean="0"/>
              <a:pPr/>
              <a:t>10/27/2022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94AAB55-D920-45DE-B081-2CEFCF8578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BCFABF8-2731-4B45-AA14-379831775321}" type="datetimeFigureOut">
              <a:rPr lang="en-US" smtClean="0"/>
              <a:pPr/>
              <a:t>10/27/2022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94AAB55-D920-45DE-B081-2CEFCF85783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Forecasting </a:t>
            </a:r>
          </a:p>
        </p:txBody>
      </p:sp>
      <p:sp>
        <p:nvSpPr>
          <p:cNvPr id="3" name="Subtitle 2"/>
          <p:cNvSpPr>
            <a:spLocks noGrp="1"/>
          </p:cNvSpPr>
          <p:nvPr>
            <p:ph type="subTitle" idx="1"/>
          </p:nvPr>
        </p:nvSpPr>
        <p:spPr/>
        <p:txBody>
          <a:bodyPr/>
          <a:lstStyle/>
          <a:p>
            <a:r>
              <a:rPr lang="en-US" dirty="0"/>
              <a:t>Saran </a:t>
            </a:r>
            <a:r>
              <a:rPr lang="en-US" dirty="0" err="1"/>
              <a:t>Ishika</a:t>
            </a:r>
            <a:r>
              <a:rPr lang="en-US" dirty="0"/>
              <a:t> </a:t>
            </a:r>
            <a:r>
              <a:rPr lang="en-US" dirty="0" err="1"/>
              <a:t>Maiti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forecast</a:t>
            </a:r>
          </a:p>
        </p:txBody>
      </p:sp>
      <p:sp>
        <p:nvSpPr>
          <p:cNvPr id="3" name="Content Placeholder 2"/>
          <p:cNvSpPr>
            <a:spLocks noGrp="1"/>
          </p:cNvSpPr>
          <p:nvPr>
            <p:ph idx="1"/>
          </p:nvPr>
        </p:nvSpPr>
        <p:spPr/>
        <p:txBody>
          <a:bodyPr>
            <a:normAutofit fontScale="92500"/>
          </a:bodyPr>
          <a:lstStyle/>
          <a:p>
            <a:pPr>
              <a:buNone/>
            </a:pPr>
            <a:r>
              <a:rPr lang="en-US" dirty="0"/>
              <a:t>A forecast can be</a:t>
            </a:r>
          </a:p>
          <a:p>
            <a:r>
              <a:rPr lang="en-US" dirty="0"/>
              <a:t>Short term or long term</a:t>
            </a:r>
          </a:p>
          <a:p>
            <a:r>
              <a:rPr lang="en-US" dirty="0"/>
              <a:t>In a micro or macro scale </a:t>
            </a:r>
          </a:p>
          <a:p>
            <a:r>
              <a:rPr lang="en-US" dirty="0"/>
              <a:t>Qualitative or quantitative</a:t>
            </a:r>
          </a:p>
          <a:p>
            <a:r>
              <a:rPr lang="en-US" dirty="0"/>
              <a:t>Based on data or </a:t>
            </a:r>
            <a:r>
              <a:rPr lang="en-US" dirty="0" err="1"/>
              <a:t>judgement</a:t>
            </a:r>
            <a:endParaRPr lang="en-US" dirty="0"/>
          </a:p>
          <a:p>
            <a:r>
              <a:rPr lang="en-US" dirty="0"/>
              <a:t>Meant for projecting</a:t>
            </a:r>
          </a:p>
          <a:p>
            <a:pPr lvl="1"/>
            <a:r>
              <a:rPr lang="en-US" dirty="0"/>
              <a:t>A single number (Point forecast)</a:t>
            </a:r>
          </a:p>
          <a:p>
            <a:pPr lvl="1"/>
            <a:r>
              <a:rPr lang="en-US" dirty="0"/>
              <a:t>A range of numbers (Interval forecast)</a:t>
            </a:r>
          </a:p>
          <a:p>
            <a:pPr lvl="1"/>
            <a:r>
              <a:rPr lang="en-US" dirty="0"/>
              <a:t>A probability density function (Density forecast)</a:t>
            </a:r>
          </a:p>
        </p:txBody>
      </p:sp>
      <p:sp>
        <p:nvSpPr>
          <p:cNvPr id="4" name="TextBox 3">
            <a:extLst>
              <a:ext uri="{FF2B5EF4-FFF2-40B4-BE49-F238E27FC236}">
                <a16:creationId xmlns:a16="http://schemas.microsoft.com/office/drawing/2014/main" id="{5C390159-2B88-4B04-A974-8D56085A9CD7}"/>
              </a:ext>
            </a:extLst>
          </p:cNvPr>
          <p:cNvSpPr txBox="1"/>
          <p:nvPr/>
        </p:nvSpPr>
        <p:spPr>
          <a:xfrm>
            <a:off x="4121834" y="2982351"/>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C4A0FB01-DC64-465D-B47C-6E3F56749A55}"/>
              </a:ext>
            </a:extLst>
          </p:cNvPr>
          <p:cNvSpPr txBox="1"/>
          <p:nvPr/>
        </p:nvSpPr>
        <p:spPr>
          <a:xfrm>
            <a:off x="5562600" y="1143000"/>
            <a:ext cx="3581400" cy="1600438"/>
          </a:xfrm>
          <a:prstGeom prst="rect">
            <a:avLst/>
          </a:prstGeom>
          <a:noFill/>
        </p:spPr>
        <p:txBody>
          <a:bodyPr wrap="square" rtlCol="0">
            <a:spAutoFit/>
          </a:bodyPr>
          <a:lstStyle/>
          <a:p>
            <a:r>
              <a:rPr lang="en-US" sz="1400" b="0" i="0" dirty="0">
                <a:solidFill>
                  <a:srgbClr val="00B0F0"/>
                </a:solidFill>
                <a:effectLst/>
                <a:latin typeface="Times New Roman" panose="02020603050405020304" pitchFamily="18" charset="0"/>
                <a:cs typeface="Times New Roman" panose="02020603050405020304" pitchFamily="18" charset="0"/>
              </a:rPr>
              <a:t>Macro forecasting is concerned with forecasting markets in total. This is about determining the existing level of Market Demand and considering what will happen to market demand in the future.</a:t>
            </a:r>
          </a:p>
          <a:p>
            <a:r>
              <a:rPr lang="en-US" sz="1400" b="0" i="0" dirty="0">
                <a:solidFill>
                  <a:srgbClr val="00B0F0"/>
                </a:solidFill>
                <a:effectLst/>
                <a:latin typeface="Times New Roman" panose="02020603050405020304" pitchFamily="18" charset="0"/>
                <a:cs typeface="Times New Roman" panose="02020603050405020304" pitchFamily="18" charset="0"/>
              </a:rPr>
              <a:t>Micro forecasting is concerned with detailed unit sales forecasts.</a:t>
            </a:r>
            <a:endParaRPr lang="en-IN" sz="1400" dirty="0">
              <a:solidFill>
                <a:srgbClr val="00B0F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2CBFFB-84DC-41F4-A5B6-9D8DC2451140}"/>
              </a:ext>
            </a:extLst>
          </p:cNvPr>
          <p:cNvSpPr txBox="1"/>
          <p:nvPr/>
        </p:nvSpPr>
        <p:spPr>
          <a:xfrm>
            <a:off x="838200" y="1149538"/>
            <a:ext cx="2514600" cy="923330"/>
          </a:xfrm>
          <a:prstGeom prst="rect">
            <a:avLst/>
          </a:prstGeom>
          <a:noFill/>
        </p:spPr>
        <p:txBody>
          <a:bodyPr wrap="square" rtlCol="0">
            <a:spAutoFit/>
          </a:bodyPr>
          <a:lstStyle/>
          <a:p>
            <a:r>
              <a:rPr lang="en-US" dirty="0"/>
              <a:t>Short term=&lt;20yrs/30yrs years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steps</a:t>
            </a:r>
          </a:p>
        </p:txBody>
      </p:sp>
      <p:sp>
        <p:nvSpPr>
          <p:cNvPr id="3" name="Content Placeholder 2"/>
          <p:cNvSpPr>
            <a:spLocks noGrp="1"/>
          </p:cNvSpPr>
          <p:nvPr>
            <p:ph idx="1"/>
          </p:nvPr>
        </p:nvSpPr>
        <p:spPr/>
        <p:txBody>
          <a:bodyPr/>
          <a:lstStyle/>
          <a:p>
            <a:r>
              <a:rPr lang="en-US" dirty="0"/>
              <a:t>Problem formulation and data collection</a:t>
            </a:r>
          </a:p>
          <a:p>
            <a:r>
              <a:rPr lang="en-US" dirty="0"/>
              <a:t>Data manipulation and cleaning</a:t>
            </a:r>
          </a:p>
          <a:p>
            <a:r>
              <a:rPr lang="en-US" dirty="0"/>
              <a:t>Model building and evaluation</a:t>
            </a:r>
          </a:p>
          <a:p>
            <a:r>
              <a:rPr lang="en-US" dirty="0"/>
              <a:t>Model implementation to generate forecast</a:t>
            </a:r>
          </a:p>
          <a:p>
            <a:r>
              <a:rPr lang="en-US" dirty="0"/>
              <a:t>Forecast evaluation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for choosing a forecasting method</a:t>
            </a:r>
          </a:p>
        </p:txBody>
      </p:sp>
      <p:sp>
        <p:nvSpPr>
          <p:cNvPr id="3" name="Content Placeholder 2"/>
          <p:cNvSpPr>
            <a:spLocks noGrp="1"/>
          </p:cNvSpPr>
          <p:nvPr>
            <p:ph idx="1"/>
          </p:nvPr>
        </p:nvSpPr>
        <p:spPr/>
        <p:txBody>
          <a:bodyPr/>
          <a:lstStyle/>
          <a:p>
            <a:r>
              <a:rPr lang="en-US" dirty="0"/>
              <a:t>Purpose of forecast</a:t>
            </a:r>
          </a:p>
          <a:p>
            <a:r>
              <a:rPr lang="en-US" dirty="0"/>
              <a:t>Available data</a:t>
            </a:r>
          </a:p>
          <a:p>
            <a:r>
              <a:rPr lang="en-US" dirty="0"/>
              <a:t>Type of forecast</a:t>
            </a:r>
          </a:p>
          <a:p>
            <a:r>
              <a:rPr lang="en-US" dirty="0"/>
              <a:t>Time needed/available</a:t>
            </a:r>
          </a:p>
          <a:p>
            <a:r>
              <a:rPr lang="en-US" dirty="0"/>
              <a:t>Cost involved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issues in managing a forecasting process</a:t>
            </a:r>
          </a:p>
        </p:txBody>
      </p:sp>
      <p:sp>
        <p:nvSpPr>
          <p:cNvPr id="3" name="Content Placeholder 2"/>
          <p:cNvSpPr>
            <a:spLocks noGrp="1"/>
          </p:cNvSpPr>
          <p:nvPr>
            <p:ph idx="1"/>
          </p:nvPr>
        </p:nvSpPr>
        <p:spPr/>
        <p:txBody>
          <a:bodyPr>
            <a:normAutofit fontScale="85000" lnSpcReduction="20000"/>
          </a:bodyPr>
          <a:lstStyle/>
          <a:p>
            <a:r>
              <a:rPr lang="en-US" dirty="0"/>
              <a:t>Why is the forecast needed?</a:t>
            </a:r>
          </a:p>
          <a:p>
            <a:r>
              <a:rPr lang="en-US" dirty="0"/>
              <a:t>Who will use the forecast, for what purpose?</a:t>
            </a:r>
          </a:p>
          <a:p>
            <a:r>
              <a:rPr lang="en-US" dirty="0"/>
              <a:t>What level of detail/aggregation is needed?</a:t>
            </a:r>
          </a:p>
          <a:p>
            <a:r>
              <a:rPr lang="en-US" dirty="0"/>
              <a:t>What data are available?</a:t>
            </a:r>
          </a:p>
          <a:p>
            <a:r>
              <a:rPr lang="en-US" dirty="0"/>
              <a:t>What will the forecast cost?</a:t>
            </a:r>
          </a:p>
          <a:p>
            <a:r>
              <a:rPr lang="en-US" dirty="0"/>
              <a:t>How accurate is the forecast expected to be?</a:t>
            </a:r>
          </a:p>
          <a:p>
            <a:r>
              <a:rPr lang="en-US" dirty="0"/>
              <a:t>Will the forecast be available in time?</a:t>
            </a:r>
          </a:p>
          <a:p>
            <a:r>
              <a:rPr lang="en-US" dirty="0"/>
              <a:t>Does the forecaster understand the need of the organization?</a:t>
            </a:r>
          </a:p>
          <a:p>
            <a:r>
              <a:rPr lang="en-US" dirty="0"/>
              <a:t>Is there a feedback process to evaluate the forecast and adjust the forecasting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Cost of Forecast</a:t>
            </a:r>
          </a:p>
        </p:txBody>
      </p:sp>
      <p:sp>
        <p:nvSpPr>
          <p:cNvPr id="3" name="Content Placeholder 2"/>
          <p:cNvSpPr>
            <a:spLocks noGrp="1"/>
          </p:cNvSpPr>
          <p:nvPr>
            <p:ph idx="1"/>
          </p:nvPr>
        </p:nvSpPr>
        <p:spPr/>
        <p:txBody>
          <a:bodyPr/>
          <a:lstStyle/>
          <a:p>
            <a:r>
              <a:rPr lang="en-IN" dirty="0"/>
              <a:t>There are two type of Costs; (1)Direct cost; and (2) Indirect cost.</a:t>
            </a:r>
          </a:p>
          <a:p>
            <a:r>
              <a:rPr lang="en-IN" dirty="0"/>
              <a:t>Direct cost: Expert cost/consultant cost, data collection cost, hardware and software cost etc.</a:t>
            </a:r>
          </a:p>
          <a:p>
            <a:r>
              <a:rPr lang="en-IN" dirty="0"/>
              <a:t>Indirect cost is difficult to measure. The cost/loss of giving wrong forecast could be enormous.</a:t>
            </a:r>
          </a:p>
          <a:p>
            <a:endParaRPr lang="en-IN" dirty="0"/>
          </a:p>
        </p:txBody>
      </p:sp>
      <p:sp>
        <p:nvSpPr>
          <p:cNvPr id="4" name="TextBox 3">
            <a:extLst>
              <a:ext uri="{FF2B5EF4-FFF2-40B4-BE49-F238E27FC236}">
                <a16:creationId xmlns:a16="http://schemas.microsoft.com/office/drawing/2014/main" id="{28DD677C-F622-4771-AA39-A30A3D285FB7}"/>
              </a:ext>
            </a:extLst>
          </p:cNvPr>
          <p:cNvSpPr txBox="1"/>
          <p:nvPr/>
        </p:nvSpPr>
        <p:spPr>
          <a:xfrm>
            <a:off x="4038600" y="5531478"/>
            <a:ext cx="5105400" cy="923330"/>
          </a:xfrm>
          <a:prstGeom prst="rect">
            <a:avLst/>
          </a:prstGeom>
          <a:noFill/>
        </p:spPr>
        <p:txBody>
          <a:bodyPr wrap="square" rtlCol="0">
            <a:spAutoFit/>
          </a:bodyPr>
          <a:lstStyle/>
          <a:p>
            <a:r>
              <a:rPr lang="en-US" b="1" dirty="0">
                <a:solidFill>
                  <a:srgbClr val="FFFF00"/>
                </a:solidFill>
                <a:latin typeface="Corbel Light" panose="020B0303020204020204" pitchFamily="34" charset="0"/>
                <a:ea typeface="Arial Unicode MS" panose="020B0604020202020204" pitchFamily="34" charset="-128"/>
                <a:cs typeface="Arial Unicode MS" panose="020B0604020202020204" pitchFamily="34" charset="-128"/>
              </a:rPr>
              <a:t>Indirect costs are not directly accountable to a cost object, example telephone expenses, security expenses, legal expenses etc.</a:t>
            </a:r>
            <a:endParaRPr lang="en-IN" b="1" dirty="0">
              <a:solidFill>
                <a:srgbClr val="FFFF00"/>
              </a:solidFill>
              <a:latin typeface="Corbel Light" panose="020B0303020204020204" pitchFamily="34"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solidFill>
                  <a:srgbClr val="0070C0"/>
                </a:solidFill>
              </a:rPr>
              <a:t>Two Different Approaches</a:t>
            </a:r>
          </a:p>
        </p:txBody>
      </p:sp>
      <p:sp>
        <p:nvSpPr>
          <p:cNvPr id="3" name="Content Placeholder 2"/>
          <p:cNvSpPr>
            <a:spLocks noGrp="1"/>
          </p:cNvSpPr>
          <p:nvPr>
            <p:ph idx="1"/>
          </p:nvPr>
        </p:nvSpPr>
        <p:spPr>
          <a:xfrm>
            <a:off x="0" y="990600"/>
            <a:ext cx="9144000" cy="5867400"/>
          </a:xfrm>
        </p:spPr>
        <p:txBody>
          <a:bodyPr>
            <a:normAutofit/>
          </a:bodyPr>
          <a:lstStyle/>
          <a:p>
            <a:r>
              <a:rPr lang="en-US" dirty="0">
                <a:solidFill>
                  <a:srgbClr val="B2A60E"/>
                </a:solidFill>
              </a:rPr>
              <a:t>Old/Classical/Traditional Approach (Like moving average, exponential smoothing)</a:t>
            </a:r>
          </a:p>
          <a:p>
            <a:r>
              <a:rPr lang="en-US" dirty="0">
                <a:solidFill>
                  <a:srgbClr val="66CCFF"/>
                </a:solidFill>
              </a:rPr>
              <a:t>Modern/Stochastic Process Approach ( like ARIMA, VARMA)</a:t>
            </a:r>
          </a:p>
          <a:p>
            <a:endParaRPr lang="en-US" dirty="0"/>
          </a:p>
          <a:p>
            <a:pPr indent="-3175">
              <a:buNone/>
            </a:pPr>
            <a:r>
              <a:rPr lang="en-US" dirty="0"/>
              <a:t>It is not that modern approach is better than the classical approach.</a:t>
            </a:r>
          </a:p>
          <a:p>
            <a:pPr indent="-3175">
              <a:buNone/>
            </a:pPr>
            <a:endParaRPr lang="en-US" dirty="0"/>
          </a:p>
          <a:p>
            <a:pPr indent="-3175">
              <a:buNone/>
            </a:pPr>
            <a:r>
              <a:rPr lang="en-US" dirty="0"/>
              <a:t>Looking into the same time series from different perspective. It may be </a:t>
            </a:r>
          </a:p>
          <a:p>
            <a:pPr indent="-3175">
              <a:buNone/>
            </a:pPr>
            <a:r>
              <a:rPr lang="en-US" dirty="0">
                <a:solidFill>
                  <a:srgbClr val="FFC000"/>
                </a:solidFill>
              </a:rPr>
              <a:t>OLD IS GOLD.</a:t>
            </a:r>
          </a:p>
          <a:p>
            <a:pPr indent="-3175">
              <a:buNone/>
            </a:pPr>
            <a:endParaRPr lang="en-US" dirty="0"/>
          </a:p>
        </p:txBody>
      </p:sp>
    </p:spTree>
    <p:extLst>
      <p:ext uri="{BB962C8B-B14F-4D97-AF65-F5344CB8AC3E}">
        <p14:creationId xmlns:p14="http://schemas.microsoft.com/office/powerpoint/2010/main" val="174850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 error</a:t>
            </a:r>
          </a:p>
        </p:txBody>
      </p:sp>
      <p:sp>
        <p:nvSpPr>
          <p:cNvPr id="3" name="Content Placeholder 2"/>
          <p:cNvSpPr>
            <a:spLocks noGrp="1"/>
          </p:cNvSpPr>
          <p:nvPr>
            <p:ph idx="1"/>
          </p:nvPr>
        </p:nvSpPr>
        <p:spPr/>
        <p:txBody>
          <a:bodyPr>
            <a:normAutofit lnSpcReduction="10000"/>
          </a:bodyPr>
          <a:lstStyle/>
          <a:p>
            <a:r>
              <a:rPr lang="en-US" dirty="0"/>
              <a:t>Forecast error is</a:t>
            </a:r>
          </a:p>
          <a:p>
            <a:endParaRPr lang="en-US" dirty="0"/>
          </a:p>
          <a:p>
            <a:endParaRPr lang="en-US" dirty="0"/>
          </a:p>
          <a:p>
            <a:r>
              <a:rPr lang="en-US" dirty="0"/>
              <a:t>If model is adequate, forecast error should contain no information</a:t>
            </a:r>
          </a:p>
          <a:p>
            <a:r>
              <a:rPr lang="en-US" dirty="0"/>
              <a:t>Plots of </a:t>
            </a:r>
            <a:r>
              <a:rPr lang="en-US" i="1" dirty="0">
                <a:solidFill>
                  <a:srgbClr val="FFC000"/>
                </a:solidFill>
                <a:latin typeface="Times New Roman" pitchFamily="18" charset="0"/>
                <a:cs typeface="Times New Roman" pitchFamily="18" charset="0"/>
              </a:rPr>
              <a:t>e</a:t>
            </a:r>
            <a:r>
              <a:rPr lang="en-US" i="1" baseline="-25000" dirty="0">
                <a:solidFill>
                  <a:srgbClr val="FFC000"/>
                </a:solidFill>
                <a:latin typeface="Times New Roman" pitchFamily="18" charset="0"/>
                <a:cs typeface="Times New Roman" pitchFamily="18" charset="0"/>
              </a:rPr>
              <a:t>t</a:t>
            </a:r>
            <a:r>
              <a:rPr lang="en-US" dirty="0"/>
              <a:t> should resemble that of ‘white noise’ or uncorrelated random numbers with 0 mean and constant variance</a:t>
            </a:r>
          </a:p>
          <a:p>
            <a:pPr>
              <a:buNone/>
            </a:pPr>
            <a:r>
              <a:rPr lang="en-US" dirty="0"/>
              <a:t>	(There should be NO PATTERN).</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7400" y="2514600"/>
            <a:ext cx="1638300" cy="466725"/>
          </a:xfrm>
          <a:prstGeom prst="rect">
            <a:avLst/>
          </a:prstGeom>
          <a:noFill/>
        </p:spPr>
      </p:pic>
      <p:sp>
        <p:nvSpPr>
          <p:cNvPr id="1027" name="Rectangle 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8077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plots of ‘white noise’</a:t>
            </a:r>
          </a:p>
        </p:txBody>
      </p:sp>
      <p:pic>
        <p:nvPicPr>
          <p:cNvPr id="46082" name="Picture 2"/>
          <p:cNvPicPr>
            <a:picLocks noGrp="1" noChangeAspect="1" noChangeArrowheads="1"/>
          </p:cNvPicPr>
          <p:nvPr>
            <p:ph idx="1"/>
          </p:nvPr>
        </p:nvPicPr>
        <p:blipFill>
          <a:blip r:embed="rId2" cstate="print"/>
          <a:srcRect/>
          <a:stretch>
            <a:fillRect/>
          </a:stretch>
        </p:blipFill>
        <p:spPr bwMode="auto">
          <a:xfrm>
            <a:off x="304800" y="1447800"/>
            <a:ext cx="3581400" cy="238760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cstate="print"/>
          <a:srcRect/>
          <a:stretch>
            <a:fillRect/>
          </a:stretch>
        </p:blipFill>
        <p:spPr bwMode="auto">
          <a:xfrm>
            <a:off x="5181600" y="1447800"/>
            <a:ext cx="3581400" cy="2387600"/>
          </a:xfrm>
          <a:prstGeom prst="rect">
            <a:avLst/>
          </a:prstGeom>
          <a:noFill/>
          <a:ln w="9525">
            <a:noFill/>
            <a:miter lim="800000"/>
            <a:headEnd/>
            <a:tailEnd/>
          </a:ln>
          <a:effectLst/>
        </p:spPr>
      </p:pic>
      <p:pic>
        <p:nvPicPr>
          <p:cNvPr id="46084" name="Picture 4"/>
          <p:cNvPicPr>
            <a:picLocks noChangeAspect="1" noChangeArrowheads="1"/>
          </p:cNvPicPr>
          <p:nvPr/>
        </p:nvPicPr>
        <p:blipFill>
          <a:blip r:embed="rId4" cstate="print"/>
          <a:srcRect/>
          <a:stretch>
            <a:fillRect/>
          </a:stretch>
        </p:blipFill>
        <p:spPr bwMode="auto">
          <a:xfrm>
            <a:off x="304800" y="4267200"/>
            <a:ext cx="3657600" cy="2438400"/>
          </a:xfrm>
          <a:prstGeom prst="rect">
            <a:avLst/>
          </a:prstGeom>
          <a:noFill/>
          <a:ln w="9525">
            <a:noFill/>
            <a:miter lim="800000"/>
            <a:headEnd/>
            <a:tailEnd/>
          </a:ln>
          <a:effectLst/>
        </p:spPr>
      </p:pic>
      <p:sp>
        <p:nvSpPr>
          <p:cNvPr id="7" name="TextBox 6"/>
          <p:cNvSpPr txBox="1"/>
          <p:nvPr/>
        </p:nvSpPr>
        <p:spPr>
          <a:xfrm>
            <a:off x="3810000" y="1535668"/>
            <a:ext cx="1192955" cy="369332"/>
          </a:xfrm>
          <a:prstGeom prst="rect">
            <a:avLst/>
          </a:prstGeom>
          <a:noFill/>
        </p:spPr>
        <p:txBody>
          <a:bodyPr wrap="none" rtlCol="0">
            <a:spAutoFit/>
          </a:bodyPr>
          <a:lstStyle/>
          <a:p>
            <a:r>
              <a:rPr lang="en-US" dirty="0">
                <a:solidFill>
                  <a:srgbClr val="FFC000"/>
                </a:solidFill>
              </a:rPr>
              <a:t>Time plot</a:t>
            </a:r>
          </a:p>
        </p:txBody>
      </p:sp>
      <p:sp>
        <p:nvSpPr>
          <p:cNvPr id="8" name="TextBox 7"/>
          <p:cNvSpPr txBox="1"/>
          <p:nvPr/>
        </p:nvSpPr>
        <p:spPr>
          <a:xfrm>
            <a:off x="4156216" y="3364468"/>
            <a:ext cx="1101584" cy="369332"/>
          </a:xfrm>
          <a:prstGeom prst="rect">
            <a:avLst/>
          </a:prstGeom>
          <a:noFill/>
        </p:spPr>
        <p:txBody>
          <a:bodyPr wrap="none" rtlCol="0">
            <a:spAutoFit/>
          </a:bodyPr>
          <a:lstStyle/>
          <a:p>
            <a:r>
              <a:rPr lang="en-US" dirty="0">
                <a:solidFill>
                  <a:srgbClr val="FFC000"/>
                </a:solidFill>
              </a:rPr>
              <a:t>Lag plot</a:t>
            </a:r>
          </a:p>
        </p:txBody>
      </p:sp>
      <p:sp>
        <p:nvSpPr>
          <p:cNvPr id="9" name="TextBox 8"/>
          <p:cNvSpPr txBox="1"/>
          <p:nvPr/>
        </p:nvSpPr>
        <p:spPr>
          <a:xfrm>
            <a:off x="3886200" y="4278868"/>
            <a:ext cx="1217000" cy="369332"/>
          </a:xfrm>
          <a:prstGeom prst="rect">
            <a:avLst/>
          </a:prstGeom>
          <a:noFill/>
        </p:spPr>
        <p:txBody>
          <a:bodyPr wrap="none" rtlCol="0">
            <a:spAutoFit/>
          </a:bodyPr>
          <a:lstStyle/>
          <a:p>
            <a:r>
              <a:rPr lang="en-US" dirty="0">
                <a:solidFill>
                  <a:srgbClr val="FFC000"/>
                </a:solidFill>
              </a:rPr>
              <a:t>ACF plot </a:t>
            </a:r>
          </a:p>
        </p:txBody>
      </p:sp>
      <p:pic>
        <p:nvPicPr>
          <p:cNvPr id="46085" name="Picture 5"/>
          <p:cNvPicPr>
            <a:picLocks noChangeAspect="1" noChangeArrowheads="1"/>
          </p:cNvPicPr>
          <p:nvPr/>
        </p:nvPicPr>
        <p:blipFill>
          <a:blip r:embed="rId5" cstate="print"/>
          <a:srcRect/>
          <a:stretch>
            <a:fillRect/>
          </a:stretch>
        </p:blipFill>
        <p:spPr bwMode="auto">
          <a:xfrm>
            <a:off x="5105400" y="4267200"/>
            <a:ext cx="3657600" cy="2438400"/>
          </a:xfrm>
          <a:prstGeom prst="rect">
            <a:avLst/>
          </a:prstGeom>
          <a:noFill/>
          <a:ln w="9525">
            <a:noFill/>
            <a:miter lim="800000"/>
            <a:headEnd/>
            <a:tailEnd/>
          </a:ln>
          <a:effectLst/>
        </p:spPr>
      </p:pic>
      <p:sp>
        <p:nvSpPr>
          <p:cNvPr id="12" name="TextBox 11"/>
          <p:cNvSpPr txBox="1"/>
          <p:nvPr/>
        </p:nvSpPr>
        <p:spPr>
          <a:xfrm>
            <a:off x="3886200" y="6260068"/>
            <a:ext cx="1369286" cy="369332"/>
          </a:xfrm>
          <a:prstGeom prst="rect">
            <a:avLst/>
          </a:prstGeom>
          <a:noFill/>
        </p:spPr>
        <p:txBody>
          <a:bodyPr wrap="none" rtlCol="0">
            <a:spAutoFit/>
          </a:bodyPr>
          <a:lstStyle/>
          <a:p>
            <a:r>
              <a:rPr lang="en-US" dirty="0">
                <a:solidFill>
                  <a:srgbClr val="FFC000"/>
                </a:solidFill>
              </a:rPr>
              <a:t>Histogram </a:t>
            </a:r>
          </a:p>
        </p:txBody>
      </p:sp>
      <p:cxnSp>
        <p:nvCxnSpPr>
          <p:cNvPr id="14" name="Straight Arrow Connector 13"/>
          <p:cNvCxnSpPr/>
          <p:nvPr/>
        </p:nvCxnSpPr>
        <p:spPr>
          <a:xfrm rot="10800000">
            <a:off x="3886200" y="1905000"/>
            <a:ext cx="914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3962400" y="4648200"/>
            <a:ext cx="914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3733800"/>
            <a:ext cx="914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6629400"/>
            <a:ext cx="914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1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Formal test for checking randomness</a:t>
            </a:r>
          </a:p>
        </p:txBody>
      </p:sp>
      <p:sp>
        <p:nvSpPr>
          <p:cNvPr id="3" name="Content Placeholder 2"/>
          <p:cNvSpPr>
            <a:spLocks noGrp="1"/>
          </p:cNvSpPr>
          <p:nvPr>
            <p:ph idx="1"/>
          </p:nvPr>
        </p:nvSpPr>
        <p:spPr/>
        <p:txBody>
          <a:bodyPr>
            <a:noAutofit/>
          </a:bodyPr>
          <a:lstStyle/>
          <a:p>
            <a:r>
              <a:rPr lang="en-US" sz="2800" dirty="0"/>
              <a:t>Portmanteau test (</a:t>
            </a:r>
            <a:r>
              <a:rPr lang="en-US" sz="2800" dirty="0" err="1"/>
              <a:t>Ljung</a:t>
            </a:r>
            <a:r>
              <a:rPr lang="en-US" sz="2800" dirty="0"/>
              <a:t>-Box) on ACFs of </a:t>
            </a:r>
            <a:r>
              <a:rPr lang="en-US" sz="2800" i="1" dirty="0"/>
              <a:t>the residuals</a:t>
            </a:r>
            <a:r>
              <a:rPr lang="en-US" sz="2800" dirty="0"/>
              <a:t>:</a:t>
            </a:r>
          </a:p>
          <a:p>
            <a:endParaRPr lang="en-US" sz="2800" dirty="0"/>
          </a:p>
          <a:p>
            <a:endParaRPr lang="en-US" sz="2800" dirty="0"/>
          </a:p>
          <a:p>
            <a:endParaRPr lang="en-US" sz="2800" i="1" dirty="0">
              <a:solidFill>
                <a:srgbClr val="FFC000"/>
              </a:solidFill>
              <a:latin typeface="Times New Roman" pitchFamily="18" charset="0"/>
              <a:cs typeface="Times New Roman" pitchFamily="18" charset="0"/>
            </a:endParaRPr>
          </a:p>
          <a:p>
            <a:r>
              <a:rPr lang="en-US" sz="2800" i="1" dirty="0">
                <a:solidFill>
                  <a:srgbClr val="FFC000"/>
                </a:solidFill>
                <a:latin typeface="Times New Roman" pitchFamily="18" charset="0"/>
                <a:cs typeface="Times New Roman" pitchFamily="18" charset="0"/>
              </a:rPr>
              <a:t>Q </a:t>
            </a:r>
            <a:r>
              <a:rPr lang="en-US" sz="2800" dirty="0"/>
              <a:t>has to be compared with cut-off of chi-square distribution with </a:t>
            </a:r>
            <a:r>
              <a:rPr lang="en-US" sz="2800" i="1" dirty="0">
                <a:solidFill>
                  <a:srgbClr val="FFC000"/>
                </a:solidFill>
                <a:latin typeface="Times New Roman" pitchFamily="18" charset="0"/>
                <a:cs typeface="Times New Roman" pitchFamily="18" charset="0"/>
              </a:rPr>
              <a:t>m</a:t>
            </a:r>
            <a:r>
              <a:rPr lang="en-US" sz="2800" dirty="0"/>
              <a:t> degrees of freedom.</a:t>
            </a:r>
          </a:p>
          <a:p>
            <a:r>
              <a:rPr lang="en-US" sz="2800" dirty="0"/>
              <a:t>If it is smaller than the cut-off, the residuals can be said to be random.</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2743200"/>
            <a:ext cx="3253946" cy="1143000"/>
          </a:xfrm>
          <a:prstGeom prst="rect">
            <a:avLst/>
          </a:prstGeom>
          <a:noFill/>
        </p:spPr>
      </p:pic>
      <p:sp>
        <p:nvSpPr>
          <p:cNvPr id="4" name="TextBox 3">
            <a:extLst>
              <a:ext uri="{FF2B5EF4-FFF2-40B4-BE49-F238E27FC236}">
                <a16:creationId xmlns:a16="http://schemas.microsoft.com/office/drawing/2014/main" id="{93070211-4D03-423D-9896-EE252B3E8879}"/>
              </a:ext>
            </a:extLst>
          </p:cNvPr>
          <p:cNvSpPr txBox="1"/>
          <p:nvPr/>
        </p:nvSpPr>
        <p:spPr>
          <a:xfrm>
            <a:off x="6096000" y="2991534"/>
            <a:ext cx="1712328" cy="461665"/>
          </a:xfrm>
          <a:prstGeom prst="rect">
            <a:avLst/>
          </a:prstGeom>
          <a:noFill/>
        </p:spPr>
        <p:txBody>
          <a:bodyPr wrap="none" rtlCol="0">
            <a:spAutoFit/>
          </a:bodyPr>
          <a:lstStyle/>
          <a:p>
            <a:r>
              <a:rPr lang="en-US" sz="1200" dirty="0"/>
              <a:t>In R the command is</a:t>
            </a:r>
          </a:p>
          <a:p>
            <a:r>
              <a:rPr lang="en-US" sz="1200" dirty="0" err="1"/>
              <a:t>Box.test</a:t>
            </a:r>
            <a:r>
              <a:rPr lang="en-US" sz="1200" dirty="0"/>
              <a:t>(x, lag=1)</a:t>
            </a:r>
          </a:p>
        </p:txBody>
      </p:sp>
    </p:spTree>
    <p:extLst>
      <p:ext uri="{BB962C8B-B14F-4D97-AF65-F5344CB8AC3E}">
        <p14:creationId xmlns:p14="http://schemas.microsoft.com/office/powerpoint/2010/main" val="330564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Summary measures of forecast error (for comparing models)</a:t>
            </a:r>
          </a:p>
        </p:txBody>
      </p:sp>
      <p:sp>
        <p:nvSpPr>
          <p:cNvPr id="3" name="Content Placeholder 2"/>
          <p:cNvSpPr>
            <a:spLocks noGrp="1"/>
          </p:cNvSpPr>
          <p:nvPr>
            <p:ph idx="1"/>
          </p:nvPr>
        </p:nvSpPr>
        <p:spPr>
          <a:xfrm>
            <a:off x="457200" y="1447800"/>
            <a:ext cx="8229600" cy="5181600"/>
          </a:xfrm>
        </p:spPr>
        <p:txBody>
          <a:bodyPr>
            <a:normAutofit lnSpcReduction="10000"/>
          </a:bodyPr>
          <a:lstStyle/>
          <a:p>
            <a:pPr>
              <a:spcAft>
                <a:spcPts val="600"/>
              </a:spcAft>
            </a:pPr>
            <a:endParaRPr lang="en-US" sz="2400" dirty="0"/>
          </a:p>
          <a:p>
            <a:pPr>
              <a:spcAft>
                <a:spcPts val="600"/>
              </a:spcAft>
            </a:pPr>
            <a:r>
              <a:rPr lang="en-US" sz="2400" dirty="0"/>
              <a:t>Mean error     </a:t>
            </a:r>
          </a:p>
          <a:p>
            <a:pPr>
              <a:spcAft>
                <a:spcPts val="600"/>
              </a:spcAft>
            </a:pPr>
            <a:r>
              <a:rPr lang="en-US" sz="2400" dirty="0"/>
              <a:t>Mean absolute deviation</a:t>
            </a:r>
          </a:p>
          <a:p>
            <a:pPr>
              <a:spcAft>
                <a:spcPts val="600"/>
              </a:spcAft>
            </a:pPr>
            <a:endParaRPr lang="en-US" sz="2400" dirty="0"/>
          </a:p>
          <a:p>
            <a:pPr>
              <a:spcAft>
                <a:spcPts val="600"/>
              </a:spcAft>
            </a:pPr>
            <a:r>
              <a:rPr lang="en-US" sz="2400" dirty="0"/>
              <a:t>Mean squared error</a:t>
            </a:r>
          </a:p>
          <a:p>
            <a:pPr>
              <a:spcAft>
                <a:spcPts val="600"/>
              </a:spcAft>
            </a:pPr>
            <a:endParaRPr lang="en-US" sz="2400" dirty="0"/>
          </a:p>
          <a:p>
            <a:pPr>
              <a:spcAft>
                <a:spcPts val="600"/>
              </a:spcAft>
            </a:pPr>
            <a:r>
              <a:rPr lang="en-US" sz="2400" dirty="0"/>
              <a:t>Root mean squared error</a:t>
            </a:r>
          </a:p>
          <a:p>
            <a:pPr>
              <a:spcAft>
                <a:spcPts val="600"/>
              </a:spcAft>
            </a:pPr>
            <a:endParaRPr lang="en-US" sz="2400" dirty="0"/>
          </a:p>
          <a:p>
            <a:pPr>
              <a:spcAft>
                <a:spcPts val="600"/>
              </a:spcAft>
            </a:pPr>
            <a:r>
              <a:rPr lang="en-US" sz="2400" dirty="0"/>
              <a:t>Mean percentage error</a:t>
            </a:r>
          </a:p>
          <a:p>
            <a:endParaRPr lang="en-US" sz="2400" dirty="0"/>
          </a:p>
          <a:p>
            <a:r>
              <a:rPr lang="en-US" sz="2400" dirty="0"/>
              <a:t>Mean absolute percentage error  </a:t>
            </a:r>
          </a:p>
          <a:p>
            <a:endParaRPr lang="en-US" sz="24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1905000"/>
            <a:ext cx="2209800" cy="1082351"/>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91001" y="3076617"/>
            <a:ext cx="1981200" cy="1038183"/>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477000" y="3778915"/>
            <a:ext cx="2438400" cy="1478885"/>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643212" y="4953000"/>
            <a:ext cx="2009140" cy="106680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477000" y="5854466"/>
            <a:ext cx="2438400" cy="1079734"/>
          </a:xfrm>
          <a:prstGeom prst="rect">
            <a:avLst/>
          </a:prstGeom>
          <a:noFill/>
        </p:spPr>
      </p:pic>
      <p:sp>
        <p:nvSpPr>
          <p:cNvPr id="675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0114"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267200" y="1600200"/>
            <a:ext cx="1600200" cy="838200"/>
          </a:xfrm>
          <a:prstGeom prst="rect">
            <a:avLst/>
          </a:prstGeom>
          <a:noFill/>
          <a:ln w="9525">
            <a:noFill/>
            <a:miter lim="800000"/>
            <a:headEnd/>
            <a:tailEnd/>
          </a:ln>
          <a:effectLst/>
        </p:spPr>
      </p:pic>
    </p:spTree>
    <p:extLst>
      <p:ext uri="{BB962C8B-B14F-4D97-AF65-F5344CB8AC3E}">
        <p14:creationId xmlns:p14="http://schemas.microsoft.com/office/powerpoint/2010/main" val="9198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recognize?</a:t>
            </a:r>
          </a:p>
        </p:txBody>
      </p:sp>
      <p:pic>
        <p:nvPicPr>
          <p:cNvPr id="4" name="Content Placeholder 3" descr="images.jpg"/>
          <p:cNvPicPr>
            <a:picLocks noGrp="1" noChangeAspect="1"/>
          </p:cNvPicPr>
          <p:nvPr>
            <p:ph idx="1"/>
          </p:nvPr>
        </p:nvPicPr>
        <p:blipFill>
          <a:blip r:embed="rId2" cstate="print"/>
          <a:stretch>
            <a:fillRect/>
          </a:stretch>
        </p:blipFill>
        <p:spPr>
          <a:xfrm>
            <a:off x="914401" y="1524000"/>
            <a:ext cx="7086600" cy="4953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dirty="0"/>
              <a:t>Mean error (ME)</a:t>
            </a:r>
          </a:p>
        </p:txBody>
      </p:sp>
      <p:sp>
        <p:nvSpPr>
          <p:cNvPr id="3" name="Content Placeholder 2"/>
          <p:cNvSpPr>
            <a:spLocks noGrp="1"/>
          </p:cNvSpPr>
          <p:nvPr>
            <p:ph idx="1"/>
          </p:nvPr>
        </p:nvSpPr>
        <p:spPr>
          <a:xfrm>
            <a:off x="0" y="1066800"/>
            <a:ext cx="9144000" cy="5791200"/>
          </a:xfrm>
        </p:spPr>
        <p:txBody>
          <a:bodyPr/>
          <a:lstStyle/>
          <a:p>
            <a:r>
              <a:rPr lang="en-IN" sz="2400" dirty="0"/>
              <a:t>If the ME is around zero, forecasts are called unbiased. Model is unbiased to overestimation or the underestimation. Certainly this is a desirable property of a model.</a:t>
            </a:r>
          </a:p>
          <a:p>
            <a:endParaRPr lang="en-IN" dirty="0"/>
          </a:p>
          <a:p>
            <a:endParaRPr lang="en-IN" dirty="0"/>
          </a:p>
        </p:txBody>
      </p:sp>
      <p:graphicFrame>
        <p:nvGraphicFramePr>
          <p:cNvPr id="4" name="Table 3"/>
          <p:cNvGraphicFramePr>
            <a:graphicFrameLocks noGrp="1"/>
          </p:cNvGraphicFramePr>
          <p:nvPr/>
        </p:nvGraphicFramePr>
        <p:xfrm>
          <a:off x="1371600" y="3505200"/>
          <a:ext cx="4543425" cy="3129280"/>
        </p:xfrm>
        <a:graphic>
          <a:graphicData uri="http://schemas.openxmlformats.org/drawingml/2006/table">
            <a:tbl>
              <a:tblPr/>
              <a:tblGrid>
                <a:gridCol w="10001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tblGrid>
              <a:tr h="447675">
                <a:tc>
                  <a:txBody>
                    <a:bodyPr/>
                    <a:lstStyle/>
                    <a:p>
                      <a:pPr>
                        <a:lnSpc>
                          <a:spcPct val="115000"/>
                        </a:lnSpc>
                        <a:spcAft>
                          <a:spcPts val="1000"/>
                        </a:spcAft>
                      </a:pPr>
                      <a:r>
                        <a:rPr lang="en-IN" sz="1100" dirty="0">
                          <a:latin typeface="Calibri"/>
                          <a:ea typeface="Calibri"/>
                          <a:cs typeface="Times New Roman"/>
                        </a:rPr>
                        <a:t>Actual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Forecast based on Model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Error from model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Forecast from model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Error from model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275">
                <a:tc>
                  <a:txBody>
                    <a:bodyPr/>
                    <a:lstStyle/>
                    <a:p>
                      <a:pPr>
                        <a:lnSpc>
                          <a:spcPct val="115000"/>
                        </a:lnSpc>
                        <a:spcAft>
                          <a:spcPts val="1000"/>
                        </a:spcAft>
                      </a:pPr>
                      <a:r>
                        <a:rPr lang="en-IN" sz="1100" dirty="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975">
                <a:tc>
                  <a:txBody>
                    <a:bodyPr/>
                    <a:lstStyle/>
                    <a:p>
                      <a:pPr>
                        <a:lnSpc>
                          <a:spcPct val="115000"/>
                        </a:lnSpc>
                        <a:spcAft>
                          <a:spcPts val="1000"/>
                        </a:spcAft>
                      </a:pPr>
                      <a:r>
                        <a:rPr lang="en-IN" sz="1100">
                          <a:latin typeface="Calibri"/>
                          <a:ea typeface="Calibri"/>
                          <a:cs typeface="Times New Roman"/>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2450">
                <a:tc>
                  <a:txBody>
                    <a:bodyPr/>
                    <a:lstStyle/>
                    <a:p>
                      <a:pPr>
                        <a:lnSpc>
                          <a:spcPct val="115000"/>
                        </a:lnSpc>
                        <a:spcAft>
                          <a:spcPts val="1000"/>
                        </a:spcAft>
                      </a:pPr>
                      <a:r>
                        <a:rPr lang="en-IN" sz="1100">
                          <a:latin typeface="Calibri"/>
                          <a:ea typeface="Calibri"/>
                          <a:cs typeface="Times New Roman"/>
                        </a:rPr>
                        <a:t>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301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nSpc>
                          <a:spcPct val="115000"/>
                        </a:lnSpc>
                        <a:spcAft>
                          <a:spcPts val="1000"/>
                        </a:spcAft>
                      </a:pPr>
                      <a:r>
                        <a:rPr lang="en-IN" sz="1100">
                          <a:latin typeface="Calibri"/>
                          <a:ea typeface="Calibri"/>
                          <a:cs typeface="Times New Roman"/>
                        </a:rPr>
                        <a:t>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399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390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0525">
                <a:tc>
                  <a:txBody>
                    <a:bodyPr/>
                    <a:lstStyle/>
                    <a:p>
                      <a:pPr>
                        <a:lnSpc>
                          <a:spcPct val="115000"/>
                        </a:lnSpc>
                        <a:spcAft>
                          <a:spcPts val="1000"/>
                        </a:spcAft>
                      </a:pPr>
                      <a:r>
                        <a:rPr lang="en-IN" sz="1100" dirty="0">
                          <a:latin typeface="Calibri"/>
                          <a:ea typeface="Calibri"/>
                          <a:cs typeface="Times New Roman"/>
                        </a:rPr>
                        <a:t>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IN" sz="11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560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 error</a:t>
            </a:r>
          </a:p>
        </p:txBody>
      </p:sp>
      <p:sp>
        <p:nvSpPr>
          <p:cNvPr id="3" name="Content Placeholder 2"/>
          <p:cNvSpPr>
            <a:spLocks noGrp="1"/>
          </p:cNvSpPr>
          <p:nvPr>
            <p:ph idx="1"/>
          </p:nvPr>
        </p:nvSpPr>
        <p:spPr/>
        <p:txBody>
          <a:bodyPr/>
          <a:lstStyle/>
          <a:p>
            <a:r>
              <a:rPr lang="en-IN" dirty="0"/>
              <a:t>Mean error has the disadvantage that small amount and large amount of error may have same effect. </a:t>
            </a:r>
          </a:p>
          <a:p>
            <a:r>
              <a:rPr lang="en-IN" dirty="0"/>
              <a:t>To overcome this problem we may define two different forecast performance measure.</a:t>
            </a:r>
          </a:p>
          <a:p>
            <a:r>
              <a:rPr lang="en-IN" dirty="0"/>
              <a:t>1. Mean Absolute Deviation: </a:t>
            </a:r>
          </a:p>
          <a:p>
            <a:endParaRPr lang="en-IN" dirty="0"/>
          </a:p>
          <a:p>
            <a:r>
              <a:rPr lang="en-IN" dirty="0"/>
              <a:t>2. Mean Square Error:</a:t>
            </a:r>
          </a:p>
          <a:p>
            <a:endParaRPr lang="en-IN" dirty="0"/>
          </a:p>
          <a:p>
            <a:endParaRPr lang="en-IN"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67500" y="4429625"/>
            <a:ext cx="2209800" cy="1082351"/>
          </a:xfrm>
          <a:prstGeom prst="rect">
            <a:avLst/>
          </a:prstGeom>
          <a:noFill/>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5646216"/>
            <a:ext cx="1981200" cy="1038183"/>
          </a:xfrm>
          <a:prstGeom prst="rect">
            <a:avLst/>
          </a:prstGeom>
          <a:noFill/>
        </p:spPr>
      </p:pic>
    </p:spTree>
    <p:extLst>
      <p:ext uri="{BB962C8B-B14F-4D97-AF65-F5344CB8AC3E}">
        <p14:creationId xmlns:p14="http://schemas.microsoft.com/office/powerpoint/2010/main" val="212423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IN" dirty="0"/>
              <a:t>MAD and MSE</a:t>
            </a:r>
          </a:p>
        </p:txBody>
      </p:sp>
      <p:sp>
        <p:nvSpPr>
          <p:cNvPr id="3" name="Content Placeholder 2"/>
          <p:cNvSpPr>
            <a:spLocks noGrp="1"/>
          </p:cNvSpPr>
          <p:nvPr>
            <p:ph idx="1"/>
          </p:nvPr>
        </p:nvSpPr>
        <p:spPr>
          <a:xfrm>
            <a:off x="0" y="838200"/>
            <a:ext cx="9144000" cy="6019800"/>
          </a:xfrm>
        </p:spPr>
        <p:txBody>
          <a:bodyPr/>
          <a:lstStyle/>
          <a:p>
            <a:r>
              <a:rPr lang="en-IN" dirty="0"/>
              <a:t>For some data set, assume:</a:t>
            </a:r>
          </a:p>
          <a:p>
            <a:endParaRPr lang="en-IN" dirty="0"/>
          </a:p>
          <a:p>
            <a:endParaRPr lang="en-IN" dirty="0"/>
          </a:p>
        </p:txBody>
      </p:sp>
      <p:graphicFrame>
        <p:nvGraphicFramePr>
          <p:cNvPr id="7" name="Object 6"/>
          <p:cNvGraphicFramePr>
            <a:graphicFrameLocks noChangeAspect="1"/>
          </p:cNvGraphicFramePr>
          <p:nvPr/>
        </p:nvGraphicFramePr>
        <p:xfrm>
          <a:off x="1371600" y="2441575"/>
          <a:ext cx="5843588" cy="4216400"/>
        </p:xfrm>
        <a:graphic>
          <a:graphicData uri="http://schemas.openxmlformats.org/presentationml/2006/ole">
            <mc:AlternateContent xmlns:mc="http://schemas.openxmlformats.org/markup-compatibility/2006">
              <mc:Choice xmlns:v="urn:schemas-microsoft-com:vml" Requires="v">
                <p:oleObj name="Document" r:id="rId2" imgW="5889253" imgH="4234760" progId="Word.Document.12">
                  <p:embed/>
                </p:oleObj>
              </mc:Choice>
              <mc:Fallback>
                <p:oleObj name="Document" r:id="rId2" imgW="5889253" imgH="423476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41575"/>
                        <a:ext cx="5843588" cy="421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172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with ME, MAD, MSE</a:t>
            </a:r>
          </a:p>
        </p:txBody>
      </p:sp>
      <p:sp>
        <p:nvSpPr>
          <p:cNvPr id="3" name="Content Placeholder 2"/>
          <p:cNvSpPr>
            <a:spLocks noGrp="1"/>
          </p:cNvSpPr>
          <p:nvPr>
            <p:ph idx="1"/>
          </p:nvPr>
        </p:nvSpPr>
        <p:spPr/>
        <p:txBody>
          <a:bodyPr>
            <a:normAutofit fontScale="85000" lnSpcReduction="20000"/>
          </a:bodyPr>
          <a:lstStyle/>
          <a:p>
            <a:r>
              <a:rPr lang="en-IN" dirty="0"/>
              <a:t>All these three measures are not unit free and also not scale free.</a:t>
            </a:r>
          </a:p>
          <a:p>
            <a:r>
              <a:rPr lang="en-IN" dirty="0"/>
              <a:t>Just think of a case that one is forecasting sales figures. Someone  in India using rupee  figure, and somebody else in USA the same sales figure expressed in dollar. Both are using the same model. However forecast measure will differ. This  is a very awkward situation. </a:t>
            </a:r>
          </a:p>
          <a:p>
            <a:r>
              <a:rPr lang="en-IN" dirty="0"/>
              <a:t>MSE has the added disadvantage that its unit is in square. RMSE does not have this added disadvantage</a:t>
            </a:r>
          </a:p>
          <a:p>
            <a:r>
              <a:rPr lang="en-IN" dirty="0"/>
              <a:t>So we need unit free measure.</a:t>
            </a:r>
          </a:p>
          <a:p>
            <a:pPr>
              <a:buNone/>
            </a:pPr>
            <a:endParaRPr lang="en-IN" dirty="0"/>
          </a:p>
        </p:txBody>
      </p:sp>
    </p:spTree>
    <p:extLst>
      <p:ext uri="{BB962C8B-B14F-4D97-AF65-F5344CB8AC3E}">
        <p14:creationId xmlns:p14="http://schemas.microsoft.com/office/powerpoint/2010/main" val="314210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MPE and MAPE---Unit free measure</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Both expressed in percentage form.</a:t>
            </a:r>
          </a:p>
          <a:p>
            <a:r>
              <a:rPr lang="en-IN" dirty="0"/>
              <a:t>Both are unit free</a:t>
            </a:r>
          </a:p>
          <a:p>
            <a:endParaRPr lang="en-IN" dirty="0"/>
          </a:p>
          <a:p>
            <a:endParaRPr lang="en-IN" dirty="0"/>
          </a:p>
        </p:txBody>
      </p:sp>
      <p:pic>
        <p:nvPicPr>
          <p:cNvPr id="4"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1371600"/>
            <a:ext cx="2009140" cy="1066800"/>
          </a:xfrm>
          <a:prstGeom prst="rect">
            <a:avLst/>
          </a:prstGeom>
          <a:noFill/>
        </p:spPr>
      </p:pic>
      <p:pic>
        <p:nvPicPr>
          <p:cNvPr id="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2286000"/>
            <a:ext cx="2438400" cy="1079734"/>
          </a:xfrm>
          <a:prstGeom prst="rect">
            <a:avLst/>
          </a:prstGeom>
          <a:noFill/>
        </p:spPr>
      </p:pic>
    </p:spTree>
    <p:extLst>
      <p:ext uri="{BB962C8B-B14F-4D97-AF65-F5344CB8AC3E}">
        <p14:creationId xmlns:p14="http://schemas.microsoft.com/office/powerpoint/2010/main" val="4261106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a:t>Advantage of ME and MPE</a:t>
            </a:r>
          </a:p>
        </p:txBody>
      </p:sp>
      <p:sp>
        <p:nvSpPr>
          <p:cNvPr id="6" name="Content Placeholder 5"/>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r>
              <a:rPr lang="en-IN" dirty="0"/>
              <a:t>Non-zero value of ME and MPE suggest that model does not produce unbiased forecast. </a:t>
            </a:r>
          </a:p>
          <a:p>
            <a:r>
              <a:rPr lang="en-IN" dirty="0"/>
              <a:t>Positive value of ME and MAPE suggest that model does under prediction.</a:t>
            </a:r>
          </a:p>
          <a:p>
            <a:r>
              <a:rPr lang="en-IN" dirty="0"/>
              <a:t>Negative value suggests over prediction.</a:t>
            </a:r>
          </a:p>
        </p:txBody>
      </p:sp>
      <p:pic>
        <p:nvPicPr>
          <p:cNvPr id="8"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86200" y="1981200"/>
            <a:ext cx="2009140" cy="1066800"/>
          </a:xfrm>
          <a:prstGeom prst="rect">
            <a:avLst/>
          </a:prstGeom>
          <a:noFill/>
        </p:spPr>
      </p:pic>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4000" y="2057400"/>
            <a:ext cx="1905000" cy="838200"/>
          </a:xfrm>
          <a:prstGeom prst="rect">
            <a:avLst/>
          </a:prstGeom>
          <a:noFill/>
          <a:ln w="9525">
            <a:noFill/>
            <a:miter lim="800000"/>
            <a:headEnd/>
            <a:tailEnd/>
          </a:ln>
          <a:effectLst/>
        </p:spPr>
      </p:pic>
    </p:spTree>
    <p:extLst>
      <p:ext uri="{BB962C8B-B14F-4D97-AF65-F5344CB8AC3E}">
        <p14:creationId xmlns:p14="http://schemas.microsoft.com/office/powerpoint/2010/main" val="307072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software</a:t>
            </a:r>
          </a:p>
        </p:txBody>
      </p:sp>
      <p:sp>
        <p:nvSpPr>
          <p:cNvPr id="3" name="Content Placeholder 2"/>
          <p:cNvSpPr>
            <a:spLocks noGrp="1"/>
          </p:cNvSpPr>
          <p:nvPr>
            <p:ph idx="1"/>
          </p:nvPr>
        </p:nvSpPr>
        <p:spPr/>
        <p:txBody>
          <a:bodyPr>
            <a:normAutofit/>
          </a:bodyPr>
          <a:lstStyle/>
          <a:p>
            <a:r>
              <a:rPr lang="en-US" dirty="0"/>
              <a:t>We will use</a:t>
            </a:r>
          </a:p>
          <a:p>
            <a:pPr lvl="1"/>
            <a:r>
              <a:rPr lang="en-US" dirty="0"/>
              <a:t>MS-Excel</a:t>
            </a:r>
          </a:p>
          <a:p>
            <a:pPr lvl="1"/>
            <a:r>
              <a:rPr lang="en-US" dirty="0"/>
              <a:t>R</a:t>
            </a:r>
          </a:p>
          <a:p>
            <a:r>
              <a:rPr lang="en-US" dirty="0"/>
              <a:t>Other options</a:t>
            </a:r>
          </a:p>
          <a:p>
            <a:pPr lvl="1"/>
            <a:r>
              <a:rPr lang="en-US" dirty="0"/>
              <a:t>Other general purpose software (SAS, SPSS, STATISTICA, SYSTAT etc.)</a:t>
            </a:r>
          </a:p>
          <a:p>
            <a:pPr lvl="1"/>
            <a:r>
              <a:rPr lang="en-US" dirty="0"/>
              <a:t>Specialized software (</a:t>
            </a:r>
            <a:r>
              <a:rPr lang="en-US" dirty="0" err="1"/>
              <a:t>Autobox</a:t>
            </a:r>
            <a:r>
              <a:rPr lang="en-US" dirty="0"/>
              <a:t>, Forecast Pro, ITSM etc.)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tx1"/>
          </a:solidFill>
          <a:ln>
            <a:solidFill>
              <a:schemeClr val="tx1"/>
            </a:solidFill>
          </a:ln>
        </p:spPr>
        <p:txBody>
          <a:bodyPr>
            <a:normAutofit/>
          </a:bodyPr>
          <a:lstStyle/>
          <a:p>
            <a:pPr marL="64008" indent="0" algn="ctr">
              <a:buNone/>
            </a:pPr>
            <a:endParaRPr lang="en-US" dirty="0">
              <a:solidFill>
                <a:srgbClr val="92D050"/>
              </a:solidFill>
            </a:endParaRPr>
          </a:p>
          <a:p>
            <a:pPr marL="64008" indent="0" algn="ctr">
              <a:buNone/>
            </a:pPr>
            <a:endParaRPr lang="en-US" dirty="0">
              <a:solidFill>
                <a:srgbClr val="92D050"/>
              </a:solidFill>
            </a:endParaRPr>
          </a:p>
          <a:p>
            <a:pPr marL="64008" indent="0" algn="ctr">
              <a:buNone/>
            </a:pPr>
            <a:endParaRPr lang="en-US" dirty="0">
              <a:solidFill>
                <a:srgbClr val="92D050"/>
              </a:solidFill>
            </a:endParaRPr>
          </a:p>
          <a:p>
            <a:pPr marL="64008" indent="0" algn="ctr">
              <a:buNone/>
            </a:pPr>
            <a:endParaRPr lang="en-US" dirty="0">
              <a:solidFill>
                <a:srgbClr val="92D050"/>
              </a:solidFill>
            </a:endParaRPr>
          </a:p>
          <a:p>
            <a:pPr marL="64008" indent="0" algn="ctr">
              <a:buNone/>
            </a:pPr>
            <a:endParaRPr lang="en-US" dirty="0">
              <a:solidFill>
                <a:srgbClr val="92D050"/>
              </a:solidFill>
            </a:endParaRPr>
          </a:p>
          <a:p>
            <a:pPr marL="64008" indent="0" algn="ctr">
              <a:buNone/>
            </a:pPr>
            <a:r>
              <a:rPr lang="en-US" sz="4800" dirty="0">
                <a:solidFill>
                  <a:srgbClr val="00B050"/>
                </a:solidFill>
              </a:rPr>
              <a:t>Transformation of Data</a:t>
            </a:r>
          </a:p>
        </p:txBody>
      </p:sp>
    </p:spTree>
    <p:extLst>
      <p:ext uri="{BB962C8B-B14F-4D97-AF65-F5344CB8AC3E}">
        <p14:creationId xmlns:p14="http://schemas.microsoft.com/office/powerpoint/2010/main" val="1772607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tx1"/>
          </a:solidFill>
          <a:ln>
            <a:solidFill>
              <a:schemeClr val="tx1"/>
            </a:solidFill>
          </a:ln>
        </p:spPr>
        <p:txBody>
          <a:bodyPr>
            <a:normAutofit fontScale="92500" lnSpcReduction="20000"/>
          </a:bodyPr>
          <a:lstStyle/>
          <a:p>
            <a:pPr marL="64008" indent="0">
              <a:buNone/>
            </a:pPr>
            <a:r>
              <a:rPr lang="en-US" dirty="0">
                <a:solidFill>
                  <a:schemeClr val="bg1"/>
                </a:solidFill>
              </a:rPr>
              <a:t>For several reasons, sometimes we need to take log transformation of the original variables for the following reasons:</a:t>
            </a:r>
          </a:p>
          <a:p>
            <a:pPr marL="578358" indent="-514350">
              <a:buAutoNum type="arabicPeriod"/>
            </a:pPr>
            <a:r>
              <a:rPr lang="en-US" dirty="0">
                <a:solidFill>
                  <a:schemeClr val="bg1"/>
                </a:solidFill>
              </a:rPr>
              <a:t>To reduce the impact of extreme observations, to reduce degree of heterogeneity (variance stabilization). </a:t>
            </a:r>
          </a:p>
          <a:p>
            <a:pPr marL="578358" indent="-514350">
              <a:buAutoNum type="arabicPeriod"/>
            </a:pPr>
            <a:r>
              <a:rPr lang="en-US" dirty="0">
                <a:solidFill>
                  <a:schemeClr val="bg1"/>
                </a:solidFill>
              </a:rPr>
              <a:t>Original data may be far from normal distribution, log transformed data may be quite close to the normal distribution. </a:t>
            </a:r>
          </a:p>
          <a:p>
            <a:pPr marL="64008" indent="0">
              <a:buNone/>
            </a:pPr>
            <a:r>
              <a:rPr lang="en-US" dirty="0">
                <a:solidFill>
                  <a:schemeClr val="bg1"/>
                </a:solidFill>
              </a:rPr>
              <a:t>Note 1: Logarithmic transformation is statistically appropriate if the plot of the sequence of standard deviations to arithmetic means is proportional in nature. </a:t>
            </a:r>
          </a:p>
          <a:p>
            <a:pPr marL="64008" indent="0">
              <a:buNone/>
            </a:pPr>
            <a:r>
              <a:rPr lang="en-US" dirty="0">
                <a:solidFill>
                  <a:schemeClr val="bg1"/>
                </a:solidFill>
              </a:rPr>
              <a:t>Note 2: It has, in general, been found that usual macro variables except rate variables like interest rate, employment rate etc.,  are amenable to logarithmic transformation.</a:t>
            </a:r>
          </a:p>
        </p:txBody>
      </p:sp>
    </p:spTree>
    <p:extLst>
      <p:ext uri="{BB962C8B-B14F-4D97-AF65-F5344CB8AC3E}">
        <p14:creationId xmlns:p14="http://schemas.microsoft.com/office/powerpoint/2010/main" val="383935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754" y="754740"/>
            <a:ext cx="9050491" cy="5348520"/>
          </a:xfrm>
          <a:prstGeom prst="rect">
            <a:avLst/>
          </a:prstGeom>
        </p:spPr>
      </p:pic>
    </p:spTree>
    <p:extLst>
      <p:ext uri="{BB962C8B-B14F-4D97-AF65-F5344CB8AC3E}">
        <p14:creationId xmlns:p14="http://schemas.microsoft.com/office/powerpoint/2010/main" val="16689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Bob</a:t>
            </a:r>
          </a:p>
        </p:txBody>
      </p:sp>
      <p:sp>
        <p:nvSpPr>
          <p:cNvPr id="3" name="Content Placeholder 2"/>
          <p:cNvSpPr>
            <a:spLocks noGrp="1"/>
          </p:cNvSpPr>
          <p:nvPr>
            <p:ph idx="1"/>
          </p:nvPr>
        </p:nvSpPr>
        <p:spPr/>
        <p:txBody>
          <a:bodyPr/>
          <a:lstStyle/>
          <a:p>
            <a:r>
              <a:rPr lang="en-US" dirty="0"/>
              <a:t>Robert </a:t>
            </a:r>
            <a:r>
              <a:rPr lang="en-US" dirty="0" err="1"/>
              <a:t>Shiller</a:t>
            </a:r>
            <a:r>
              <a:rPr lang="en-US" dirty="0"/>
              <a:t>----- </a:t>
            </a:r>
            <a:r>
              <a:rPr lang="en-US" dirty="0">
                <a:solidFill>
                  <a:srgbClr val="00B050"/>
                </a:solidFill>
              </a:rPr>
              <a:t>The Forecasting Man.</a:t>
            </a:r>
          </a:p>
          <a:p>
            <a:r>
              <a:rPr lang="en-US" dirty="0"/>
              <a:t>Professor of Economics At Yale</a:t>
            </a:r>
          </a:p>
          <a:p>
            <a:r>
              <a:rPr lang="en-US" dirty="0"/>
              <a:t>Bob Got Nobel in 2013.</a:t>
            </a:r>
          </a:p>
          <a:p>
            <a:r>
              <a:rPr lang="en-US" dirty="0"/>
              <a:t>He authored many best selling books---one such book is’ </a:t>
            </a:r>
            <a:r>
              <a:rPr lang="en-US" dirty="0">
                <a:solidFill>
                  <a:srgbClr val="FF0000"/>
                </a:solidFill>
              </a:rPr>
              <a:t>Irrational Exuberance</a:t>
            </a:r>
            <a:r>
              <a:rPr lang="en-US" dirty="0"/>
              <a:t>’.</a:t>
            </a:r>
          </a:p>
          <a:p>
            <a:r>
              <a:rPr lang="en-US" dirty="0"/>
              <a:t>He first predicted in 2005 that Financial crisis is coming. Stocks are extremely overvalued. Housing prices are unrealistically high. Market will Collapse.</a:t>
            </a:r>
          </a:p>
          <a:p>
            <a:pPr>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0" y="534933"/>
            <a:ext cx="9144000" cy="5788133"/>
          </a:xfrm>
          <a:prstGeom prst="rect">
            <a:avLst/>
          </a:prstGeom>
        </p:spPr>
      </p:pic>
    </p:spTree>
    <p:extLst>
      <p:ext uri="{BB962C8B-B14F-4D97-AF65-F5344CB8AC3E}">
        <p14:creationId xmlns:p14="http://schemas.microsoft.com/office/powerpoint/2010/main" val="363421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BOB is Remarkable</a:t>
            </a:r>
          </a:p>
        </p:txBody>
      </p:sp>
      <p:sp>
        <p:nvSpPr>
          <p:cNvPr id="3" name="Content Placeholder 2"/>
          <p:cNvSpPr>
            <a:spLocks noGrp="1"/>
          </p:cNvSpPr>
          <p:nvPr>
            <p:ph idx="1"/>
          </p:nvPr>
        </p:nvSpPr>
        <p:spPr/>
        <p:txBody>
          <a:bodyPr/>
          <a:lstStyle/>
          <a:p>
            <a:r>
              <a:rPr lang="en-US" dirty="0"/>
              <a:t>Nobody was ready to accept his prediction including the people operating in Wall street.</a:t>
            </a:r>
          </a:p>
          <a:p>
            <a:r>
              <a:rPr lang="en-US" dirty="0"/>
              <a:t>In 2008, USA faced severe financial crisis.</a:t>
            </a:r>
          </a:p>
          <a:p>
            <a:r>
              <a:rPr lang="en-US" dirty="0"/>
              <a:t>Stock market, housing market crashed.</a:t>
            </a:r>
          </a:p>
          <a:p>
            <a:r>
              <a:rPr lang="en-US" dirty="0"/>
              <a:t>‘Lehman Brother’---- a company of 100 years with the most intelligent management and most intelligent employee got bankrupt in 2008</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a:t>
            </a:r>
          </a:p>
        </p:txBody>
      </p:sp>
      <p:sp>
        <p:nvSpPr>
          <p:cNvPr id="3" name="Content Placeholder 2"/>
          <p:cNvSpPr>
            <a:spLocks noGrp="1"/>
          </p:cNvSpPr>
          <p:nvPr>
            <p:ph idx="1"/>
          </p:nvPr>
        </p:nvSpPr>
        <p:spPr/>
        <p:txBody>
          <a:bodyPr/>
          <a:lstStyle/>
          <a:p>
            <a:r>
              <a:rPr lang="en-US" dirty="0"/>
              <a:t>Correct forecast can save million/billion/trillion dollar</a:t>
            </a:r>
          </a:p>
          <a:p>
            <a:r>
              <a:rPr lang="en-US" dirty="0"/>
              <a:t>Forecast can make you Millionaire/Billionaire/</a:t>
            </a:r>
            <a:r>
              <a:rPr lang="en-US" dirty="0" err="1"/>
              <a:t>Trillionaire</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Anecdote</a:t>
            </a:r>
          </a:p>
        </p:txBody>
      </p:sp>
      <p:sp>
        <p:nvSpPr>
          <p:cNvPr id="3" name="Content Placeholder 2"/>
          <p:cNvSpPr>
            <a:spLocks noGrp="1"/>
          </p:cNvSpPr>
          <p:nvPr>
            <p:ph idx="1"/>
          </p:nvPr>
        </p:nvSpPr>
        <p:spPr/>
        <p:txBody>
          <a:bodyPr/>
          <a:lstStyle/>
          <a:p>
            <a:r>
              <a:rPr lang="en-US" dirty="0"/>
              <a:t>Bob was asked whether he will get Nobel or not.</a:t>
            </a:r>
          </a:p>
          <a:p>
            <a:r>
              <a:rPr lang="en-US" dirty="0"/>
              <a:t>His categorical answer was ‘NO’.</a:t>
            </a:r>
          </a:p>
          <a:p>
            <a:r>
              <a:rPr lang="en-US" dirty="0"/>
              <a:t>Bob failed to predict his own fortune!!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a:t>
            </a:r>
          </a:p>
        </p:txBody>
      </p:sp>
      <p:sp>
        <p:nvSpPr>
          <p:cNvPr id="3" name="Content Placeholder 2"/>
          <p:cNvSpPr>
            <a:spLocks noGrp="1"/>
          </p:cNvSpPr>
          <p:nvPr>
            <p:ph idx="1"/>
          </p:nvPr>
        </p:nvSpPr>
        <p:spPr/>
        <p:txBody>
          <a:bodyPr/>
          <a:lstStyle/>
          <a:p>
            <a:r>
              <a:rPr lang="en-US" dirty="0"/>
              <a:t>It is extremely difficult to predict rare/extreme events. Getting Nobel is one such extreme event.</a:t>
            </a:r>
          </a:p>
          <a:p>
            <a:r>
              <a:rPr lang="en-US" dirty="0"/>
              <a:t>Earthquake, Tsunami are such example of extreme events. </a:t>
            </a:r>
          </a:p>
          <a:p>
            <a:endParaRPr lang="en-US" dirty="0"/>
          </a:p>
          <a:p>
            <a:r>
              <a:rPr lang="en-US" dirty="0">
                <a:solidFill>
                  <a:srgbClr val="FF0000"/>
                </a:solidFill>
              </a:rPr>
              <a:t>We will not cover forecast of such extreme events.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Need for forecasting</a:t>
            </a:r>
          </a:p>
        </p:txBody>
      </p:sp>
      <p:sp>
        <p:nvSpPr>
          <p:cNvPr id="3" name="Content Placeholder 2"/>
          <p:cNvSpPr>
            <a:spLocks noGrp="1"/>
          </p:cNvSpPr>
          <p:nvPr>
            <p:ph idx="1"/>
          </p:nvPr>
        </p:nvSpPr>
        <p:spPr>
          <a:xfrm>
            <a:off x="0" y="914400"/>
            <a:ext cx="9144000" cy="5943600"/>
          </a:xfrm>
        </p:spPr>
        <p:txBody>
          <a:bodyPr>
            <a:normAutofit lnSpcReduction="10000"/>
          </a:bodyPr>
          <a:lstStyle/>
          <a:p>
            <a:r>
              <a:rPr lang="en-US" b="1" dirty="0"/>
              <a:t>Forecasting</a:t>
            </a:r>
            <a:r>
              <a:rPr lang="en-US" dirty="0"/>
              <a:t> is the process of making predictions of the future based on past and present data and most commonly by analysis of trends.</a:t>
            </a:r>
          </a:p>
          <a:p>
            <a:r>
              <a:rPr lang="en-US" dirty="0"/>
              <a:t>Why forecast, when you would know the outcome eventually?</a:t>
            </a:r>
          </a:p>
          <a:p>
            <a:r>
              <a:rPr lang="en-US" i="1" dirty="0"/>
              <a:t>Early</a:t>
            </a:r>
            <a:r>
              <a:rPr lang="en-US" dirty="0"/>
              <a:t> knowledge is the key, even if that knowledge is imperfect</a:t>
            </a:r>
          </a:p>
          <a:p>
            <a:pPr lvl="1"/>
            <a:r>
              <a:rPr lang="en-US" dirty="0"/>
              <a:t>For setting production schedules, one needs to forecast sales </a:t>
            </a:r>
          </a:p>
          <a:p>
            <a:pPr lvl="1"/>
            <a:r>
              <a:rPr lang="en-US" dirty="0"/>
              <a:t>For staffing of call centers, a company needs to forecast the demand for service</a:t>
            </a:r>
          </a:p>
          <a:p>
            <a:pPr lvl="1"/>
            <a:r>
              <a:rPr lang="en-US" dirty="0"/>
              <a:t>Every years. Government’s budget is based on predicted values of Revenue income. </a:t>
            </a:r>
          </a:p>
          <a:p>
            <a:pPr lvl="1"/>
            <a:endParaRPr lang="en-US" dirty="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9144000" cy="6858000"/>
          </a:xfrm>
        </p:spPr>
        <p:txBody>
          <a:bodyPr/>
          <a:lstStyle/>
          <a:p>
            <a:r>
              <a:rPr lang="en-US" dirty="0"/>
              <a:t>It is our innate dream to know our future. </a:t>
            </a:r>
          </a:p>
          <a:p>
            <a:r>
              <a:rPr lang="en-US" dirty="0"/>
              <a:t>We go to Astrologer to know our  future health, love line, pass-fail in exam and so on. Worldwide it has few billion dollar market. </a:t>
            </a:r>
          </a:p>
          <a:p>
            <a:r>
              <a:rPr lang="en-US" dirty="0"/>
              <a:t>Forecast by astrologers are not </a:t>
            </a:r>
            <a:r>
              <a:rPr lang="en-US" i="1" dirty="0">
                <a:solidFill>
                  <a:srgbClr val="FF0000"/>
                </a:solidFill>
              </a:rPr>
              <a:t>scientific!</a:t>
            </a:r>
          </a:p>
          <a:p>
            <a:pPr marL="64008" indent="0">
              <a:buNone/>
            </a:pPr>
            <a:r>
              <a:rPr lang="en-US" dirty="0"/>
              <a:t>Our forecast are </a:t>
            </a:r>
            <a:r>
              <a:rPr lang="en-US" i="1" dirty="0"/>
              <a:t>scientific!. </a:t>
            </a:r>
            <a:r>
              <a:rPr lang="en-US" dirty="0"/>
              <a:t>By scientific forecast we mean, forecasts come with SE, CI. Mathematically we can prove that our forecast will lie within an interval with pre specified confidence level. </a:t>
            </a:r>
          </a:p>
        </p:txBody>
      </p:sp>
    </p:spTree>
    <p:extLst>
      <p:ext uri="{BB962C8B-B14F-4D97-AF65-F5344CB8AC3E}">
        <p14:creationId xmlns:p14="http://schemas.microsoft.com/office/powerpoint/2010/main" val="3067640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1447</TotalTime>
  <Words>1350</Words>
  <Application>Microsoft Office PowerPoint</Application>
  <PresentationFormat>On-screen Show (4:3)</PresentationFormat>
  <Paragraphs>195</Paragraphs>
  <Slides>30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Century Gothic</vt:lpstr>
      <vt:lpstr>Corbel Light</vt:lpstr>
      <vt:lpstr>Times New Roman</vt:lpstr>
      <vt:lpstr>Verdana</vt:lpstr>
      <vt:lpstr>Wingdings 2</vt:lpstr>
      <vt:lpstr>Verve</vt:lpstr>
      <vt:lpstr>Document</vt:lpstr>
      <vt:lpstr>Forecasting </vt:lpstr>
      <vt:lpstr>Can you recognize?</vt:lpstr>
      <vt:lpstr>About Bob</vt:lpstr>
      <vt:lpstr>BOB is Remarkable</vt:lpstr>
      <vt:lpstr>Bottom Line</vt:lpstr>
      <vt:lpstr>Anecdote</vt:lpstr>
      <vt:lpstr>Bottom line</vt:lpstr>
      <vt:lpstr>Need for forecasting</vt:lpstr>
      <vt:lpstr>PowerPoint Presentation</vt:lpstr>
      <vt:lpstr>Types of forecast</vt:lpstr>
      <vt:lpstr>Forecasting steps</vt:lpstr>
      <vt:lpstr>Considerations for choosing a forecasting method</vt:lpstr>
      <vt:lpstr>Key issues in managing a forecasting process</vt:lpstr>
      <vt:lpstr>Cost of Forecast</vt:lpstr>
      <vt:lpstr>Two Different Approaches</vt:lpstr>
      <vt:lpstr>Forecast error</vt:lpstr>
      <vt:lpstr>Typical plots of ‘white noise’</vt:lpstr>
      <vt:lpstr>Formal test for checking randomness</vt:lpstr>
      <vt:lpstr>Summary measures of forecast error (for comparing models)</vt:lpstr>
      <vt:lpstr>Mean error (ME)</vt:lpstr>
      <vt:lpstr>Mean error</vt:lpstr>
      <vt:lpstr>MAD and MSE</vt:lpstr>
      <vt:lpstr>Problem with ME, MAD, MSE</vt:lpstr>
      <vt:lpstr>MPE and MAPE---Unit free measure</vt:lpstr>
      <vt:lpstr>Advantage of ME and MPE</vt:lpstr>
      <vt:lpstr>Forecasting software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Analytics</dc:title>
  <dc:creator>super</dc:creator>
  <cp:lastModifiedBy>SARAN ISHIKA</cp:lastModifiedBy>
  <cp:revision>89</cp:revision>
  <dcterms:created xsi:type="dcterms:W3CDTF">2014-01-02T00:35:16Z</dcterms:created>
  <dcterms:modified xsi:type="dcterms:W3CDTF">2022-10-27T09:21:39Z</dcterms:modified>
</cp:coreProperties>
</file>