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9"/>
  </p:notesMasterIdLst>
  <p:sldIdLst>
    <p:sldId id="257" r:id="rId3"/>
    <p:sldId id="430" r:id="rId4"/>
    <p:sldId id="317" r:id="rId5"/>
    <p:sldId id="343" r:id="rId6"/>
    <p:sldId id="341" r:id="rId7"/>
    <p:sldId id="477" r:id="rId8"/>
    <p:sldId id="342" r:id="rId9"/>
    <p:sldId id="469" r:id="rId10"/>
    <p:sldId id="470" r:id="rId11"/>
    <p:sldId id="471" r:id="rId12"/>
    <p:sldId id="478" r:id="rId13"/>
    <p:sldId id="479" r:id="rId14"/>
    <p:sldId id="432"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372" r:id="rId28"/>
    <p:sldId id="359" r:id="rId29"/>
    <p:sldId id="361" r:id="rId30"/>
    <p:sldId id="368" r:id="rId31"/>
    <p:sldId id="369" r:id="rId32"/>
    <p:sldId id="373" r:id="rId33"/>
    <p:sldId id="371" r:id="rId34"/>
    <p:sldId id="374" r:id="rId35"/>
    <p:sldId id="375" r:id="rId36"/>
    <p:sldId id="379" r:id="rId37"/>
    <p:sldId id="410" r:id="rId38"/>
    <p:sldId id="380" r:id="rId39"/>
    <p:sldId id="476" r:id="rId40"/>
    <p:sldId id="475" r:id="rId41"/>
    <p:sldId id="381" r:id="rId42"/>
    <p:sldId id="383" r:id="rId43"/>
    <p:sldId id="384" r:id="rId44"/>
    <p:sldId id="385" r:id="rId45"/>
    <p:sldId id="387" r:id="rId46"/>
    <p:sldId id="388" r:id="rId47"/>
    <p:sldId id="394" r:id="rId48"/>
    <p:sldId id="396" r:id="rId49"/>
    <p:sldId id="398" r:id="rId50"/>
    <p:sldId id="428" r:id="rId51"/>
    <p:sldId id="426" r:id="rId52"/>
    <p:sldId id="427" r:id="rId53"/>
    <p:sldId id="429" r:id="rId54"/>
    <p:sldId id="483" r:id="rId55"/>
    <p:sldId id="484" r:id="rId56"/>
    <p:sldId id="485" r:id="rId57"/>
    <p:sldId id="486"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CC"/>
    <a:srgbClr val="008000"/>
    <a:srgbClr val="6600CC"/>
    <a:srgbClr val="66CCFF"/>
    <a:srgbClr val="0070C0"/>
    <a:srgbClr val="FBCD9F"/>
    <a:srgbClr val="FAB46E"/>
    <a:srgbClr val="33CC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6" autoAdjust="0"/>
    <p:restoredTop sz="93310" autoAdjust="0"/>
  </p:normalViewPr>
  <p:slideViewPr>
    <p:cSldViewPr>
      <p:cViewPr varScale="1">
        <p:scale>
          <a:sx n="68" d="100"/>
          <a:sy n="68" d="100"/>
        </p:scale>
        <p:origin x="145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presentation\New%20Microsoft%20Office%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v>Stock Returns</c:v>
          </c:tx>
          <c:spPr>
            <a:ln w="19050">
              <a:solidFill>
                <a:srgbClr val="0070C0"/>
              </a:solidFill>
            </a:ln>
          </c:spPr>
          <c:marker>
            <c:symbol val="none"/>
          </c:marker>
          <c:cat>
            <c:numRef>
              <c:f>Sheet1!$A$3:$A$209</c:f>
              <c:numCache>
                <c:formatCode>@</c:formatCode>
                <c:ptCount val="207"/>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1813</c:v>
                </c:pt>
                <c:pt idx="13">
                  <c:v>1814</c:v>
                </c:pt>
                <c:pt idx="14">
                  <c:v>1815</c:v>
                </c:pt>
                <c:pt idx="15">
                  <c:v>1816</c:v>
                </c:pt>
                <c:pt idx="16">
                  <c:v>1817</c:v>
                </c:pt>
                <c:pt idx="17">
                  <c:v>1818</c:v>
                </c:pt>
                <c:pt idx="18">
                  <c:v>1819</c:v>
                </c:pt>
                <c:pt idx="19">
                  <c:v>1820</c:v>
                </c:pt>
                <c:pt idx="20">
                  <c:v>1821</c:v>
                </c:pt>
                <c:pt idx="21">
                  <c:v>1822</c:v>
                </c:pt>
                <c:pt idx="22">
                  <c:v>1823</c:v>
                </c:pt>
                <c:pt idx="23">
                  <c:v>1824</c:v>
                </c:pt>
                <c:pt idx="24">
                  <c:v>1825</c:v>
                </c:pt>
                <c:pt idx="25">
                  <c:v>1826</c:v>
                </c:pt>
                <c:pt idx="26">
                  <c:v>1827</c:v>
                </c:pt>
                <c:pt idx="27">
                  <c:v>1828</c:v>
                </c:pt>
                <c:pt idx="28">
                  <c:v>1829</c:v>
                </c:pt>
                <c:pt idx="29">
                  <c:v>1830</c:v>
                </c:pt>
                <c:pt idx="30">
                  <c:v>1831</c:v>
                </c:pt>
                <c:pt idx="31">
                  <c:v>1832</c:v>
                </c:pt>
                <c:pt idx="32">
                  <c:v>1833</c:v>
                </c:pt>
                <c:pt idx="33">
                  <c:v>1834</c:v>
                </c:pt>
                <c:pt idx="34">
                  <c:v>1835</c:v>
                </c:pt>
                <c:pt idx="35">
                  <c:v>1836</c:v>
                </c:pt>
                <c:pt idx="36">
                  <c:v>1837</c:v>
                </c:pt>
                <c:pt idx="37">
                  <c:v>1838</c:v>
                </c:pt>
                <c:pt idx="38">
                  <c:v>1839</c:v>
                </c:pt>
                <c:pt idx="39">
                  <c:v>1840</c:v>
                </c:pt>
                <c:pt idx="40">
                  <c:v>1841</c:v>
                </c:pt>
                <c:pt idx="41">
                  <c:v>1842</c:v>
                </c:pt>
                <c:pt idx="42">
                  <c:v>1843</c:v>
                </c:pt>
                <c:pt idx="43">
                  <c:v>1844</c:v>
                </c:pt>
                <c:pt idx="44">
                  <c:v>1845</c:v>
                </c:pt>
                <c:pt idx="45">
                  <c:v>1846</c:v>
                </c:pt>
                <c:pt idx="46">
                  <c:v>1847</c:v>
                </c:pt>
                <c:pt idx="47">
                  <c:v>1848</c:v>
                </c:pt>
                <c:pt idx="48">
                  <c:v>1849</c:v>
                </c:pt>
                <c:pt idx="49">
                  <c:v>1850</c:v>
                </c:pt>
                <c:pt idx="50">
                  <c:v>1851</c:v>
                </c:pt>
                <c:pt idx="51">
                  <c:v>1852</c:v>
                </c:pt>
                <c:pt idx="52">
                  <c:v>1853</c:v>
                </c:pt>
                <c:pt idx="53">
                  <c:v>1854</c:v>
                </c:pt>
                <c:pt idx="54">
                  <c:v>1855</c:v>
                </c:pt>
                <c:pt idx="55">
                  <c:v>1856</c:v>
                </c:pt>
                <c:pt idx="56">
                  <c:v>1857</c:v>
                </c:pt>
                <c:pt idx="57">
                  <c:v>1858</c:v>
                </c:pt>
                <c:pt idx="58">
                  <c:v>1859</c:v>
                </c:pt>
                <c:pt idx="59">
                  <c:v>1860</c:v>
                </c:pt>
                <c:pt idx="60">
                  <c:v>1861</c:v>
                </c:pt>
                <c:pt idx="61">
                  <c:v>1862</c:v>
                </c:pt>
                <c:pt idx="62">
                  <c:v>1863</c:v>
                </c:pt>
                <c:pt idx="63">
                  <c:v>1864</c:v>
                </c:pt>
                <c:pt idx="64">
                  <c:v>1865</c:v>
                </c:pt>
                <c:pt idx="65">
                  <c:v>1866</c:v>
                </c:pt>
                <c:pt idx="66">
                  <c:v>1867</c:v>
                </c:pt>
                <c:pt idx="67">
                  <c:v>1868</c:v>
                </c:pt>
                <c:pt idx="68">
                  <c:v>1869</c:v>
                </c:pt>
                <c:pt idx="69">
                  <c:v>1870</c:v>
                </c:pt>
                <c:pt idx="70">
                  <c:v>1871</c:v>
                </c:pt>
                <c:pt idx="71">
                  <c:v>1872</c:v>
                </c:pt>
                <c:pt idx="72">
                  <c:v>1873</c:v>
                </c:pt>
                <c:pt idx="73">
                  <c:v>1874</c:v>
                </c:pt>
                <c:pt idx="74">
                  <c:v>1875</c:v>
                </c:pt>
                <c:pt idx="75">
                  <c:v>1876</c:v>
                </c:pt>
                <c:pt idx="76">
                  <c:v>1877</c:v>
                </c:pt>
                <c:pt idx="77">
                  <c:v>1878</c:v>
                </c:pt>
                <c:pt idx="78">
                  <c:v>1879</c:v>
                </c:pt>
                <c:pt idx="79">
                  <c:v>1880</c:v>
                </c:pt>
                <c:pt idx="80">
                  <c:v>1881</c:v>
                </c:pt>
                <c:pt idx="81">
                  <c:v>1882</c:v>
                </c:pt>
                <c:pt idx="82">
                  <c:v>1883</c:v>
                </c:pt>
                <c:pt idx="83">
                  <c:v>1884</c:v>
                </c:pt>
                <c:pt idx="84">
                  <c:v>1885</c:v>
                </c:pt>
                <c:pt idx="85">
                  <c:v>1886</c:v>
                </c:pt>
                <c:pt idx="86">
                  <c:v>1887</c:v>
                </c:pt>
                <c:pt idx="87">
                  <c:v>1888</c:v>
                </c:pt>
                <c:pt idx="88">
                  <c:v>1889</c:v>
                </c:pt>
                <c:pt idx="89">
                  <c:v>1890</c:v>
                </c:pt>
                <c:pt idx="90">
                  <c:v>1891</c:v>
                </c:pt>
                <c:pt idx="91">
                  <c:v>1892</c:v>
                </c:pt>
                <c:pt idx="92">
                  <c:v>1893</c:v>
                </c:pt>
                <c:pt idx="93">
                  <c:v>1894</c:v>
                </c:pt>
                <c:pt idx="94">
                  <c:v>1895</c:v>
                </c:pt>
                <c:pt idx="95">
                  <c:v>1896</c:v>
                </c:pt>
                <c:pt idx="96">
                  <c:v>1897</c:v>
                </c:pt>
                <c:pt idx="97">
                  <c:v>1898</c:v>
                </c:pt>
                <c:pt idx="98">
                  <c:v>1899</c:v>
                </c:pt>
                <c:pt idx="99" formatCode="yyyy">
                  <c:v>366</c:v>
                </c:pt>
                <c:pt idx="100" formatCode="yyyy">
                  <c:v>731</c:v>
                </c:pt>
                <c:pt idx="101" formatCode="yyyy">
                  <c:v>1096</c:v>
                </c:pt>
                <c:pt idx="102" formatCode="yyyy">
                  <c:v>1461</c:v>
                </c:pt>
                <c:pt idx="103" formatCode="yyyy">
                  <c:v>1827</c:v>
                </c:pt>
                <c:pt idx="104" formatCode="yyyy">
                  <c:v>2192</c:v>
                </c:pt>
                <c:pt idx="105" formatCode="yyyy">
                  <c:v>2557</c:v>
                </c:pt>
                <c:pt idx="106" formatCode="yyyy">
                  <c:v>2922</c:v>
                </c:pt>
                <c:pt idx="107" formatCode="yyyy">
                  <c:v>3288</c:v>
                </c:pt>
                <c:pt idx="108" formatCode="yyyy">
                  <c:v>3653</c:v>
                </c:pt>
                <c:pt idx="109" formatCode="yyyy">
                  <c:v>4018</c:v>
                </c:pt>
                <c:pt idx="110" formatCode="yyyy">
                  <c:v>4383</c:v>
                </c:pt>
                <c:pt idx="111" formatCode="yyyy">
                  <c:v>4749</c:v>
                </c:pt>
                <c:pt idx="112" formatCode="yyyy">
                  <c:v>5114</c:v>
                </c:pt>
                <c:pt idx="113" formatCode="yyyy">
                  <c:v>5479</c:v>
                </c:pt>
                <c:pt idx="114" formatCode="yyyy">
                  <c:v>5844</c:v>
                </c:pt>
                <c:pt idx="115" formatCode="yyyy">
                  <c:v>6210</c:v>
                </c:pt>
                <c:pt idx="116" formatCode="yyyy">
                  <c:v>6575</c:v>
                </c:pt>
                <c:pt idx="117" formatCode="yyyy">
                  <c:v>6940</c:v>
                </c:pt>
                <c:pt idx="118" formatCode="yyyy">
                  <c:v>7305</c:v>
                </c:pt>
                <c:pt idx="119" formatCode="yyyy">
                  <c:v>7671</c:v>
                </c:pt>
                <c:pt idx="120" formatCode="yyyy">
                  <c:v>8036</c:v>
                </c:pt>
                <c:pt idx="121" formatCode="yyyy">
                  <c:v>8401</c:v>
                </c:pt>
                <c:pt idx="122" formatCode="yyyy">
                  <c:v>8766</c:v>
                </c:pt>
                <c:pt idx="123" formatCode="yyyy">
                  <c:v>9132</c:v>
                </c:pt>
                <c:pt idx="124" formatCode="yyyy">
                  <c:v>9497</c:v>
                </c:pt>
                <c:pt idx="125" formatCode="yyyy">
                  <c:v>9862</c:v>
                </c:pt>
                <c:pt idx="126" formatCode="yyyy">
                  <c:v>10227</c:v>
                </c:pt>
                <c:pt idx="127" formatCode="yyyy">
                  <c:v>10593</c:v>
                </c:pt>
                <c:pt idx="128" formatCode="yyyy">
                  <c:v>10958</c:v>
                </c:pt>
                <c:pt idx="129" formatCode="yyyy">
                  <c:v>11323</c:v>
                </c:pt>
                <c:pt idx="130" formatCode="yyyy">
                  <c:v>11688</c:v>
                </c:pt>
                <c:pt idx="131" formatCode="yyyy">
                  <c:v>12054</c:v>
                </c:pt>
                <c:pt idx="132" formatCode="yyyy">
                  <c:v>12419</c:v>
                </c:pt>
                <c:pt idx="133" formatCode="yyyy">
                  <c:v>12784</c:v>
                </c:pt>
                <c:pt idx="134" formatCode="yyyy">
                  <c:v>13149</c:v>
                </c:pt>
                <c:pt idx="135" formatCode="yyyy">
                  <c:v>13515</c:v>
                </c:pt>
                <c:pt idx="136" formatCode="yyyy">
                  <c:v>13880</c:v>
                </c:pt>
                <c:pt idx="137" formatCode="yyyy">
                  <c:v>14245</c:v>
                </c:pt>
                <c:pt idx="138" formatCode="yyyy">
                  <c:v>14610</c:v>
                </c:pt>
                <c:pt idx="139" formatCode="yyyy">
                  <c:v>14976</c:v>
                </c:pt>
                <c:pt idx="140" formatCode="yyyy">
                  <c:v>15341</c:v>
                </c:pt>
                <c:pt idx="141" formatCode="yyyy">
                  <c:v>15706</c:v>
                </c:pt>
                <c:pt idx="142" formatCode="yyyy">
                  <c:v>16071</c:v>
                </c:pt>
                <c:pt idx="143" formatCode="yyyy">
                  <c:v>16437</c:v>
                </c:pt>
                <c:pt idx="144" formatCode="yyyy">
                  <c:v>16802</c:v>
                </c:pt>
                <c:pt idx="145" formatCode="yyyy">
                  <c:v>17167</c:v>
                </c:pt>
                <c:pt idx="146" formatCode="yyyy">
                  <c:v>17532</c:v>
                </c:pt>
                <c:pt idx="147" formatCode="yyyy">
                  <c:v>17898</c:v>
                </c:pt>
                <c:pt idx="148" formatCode="yyyy">
                  <c:v>18263</c:v>
                </c:pt>
                <c:pt idx="149" formatCode="yyyy">
                  <c:v>18628</c:v>
                </c:pt>
                <c:pt idx="150" formatCode="yyyy">
                  <c:v>18993</c:v>
                </c:pt>
                <c:pt idx="151" formatCode="yyyy">
                  <c:v>19359</c:v>
                </c:pt>
                <c:pt idx="152" formatCode="yyyy">
                  <c:v>19724</c:v>
                </c:pt>
                <c:pt idx="153" formatCode="yyyy">
                  <c:v>20089</c:v>
                </c:pt>
                <c:pt idx="154" formatCode="yyyy">
                  <c:v>20454</c:v>
                </c:pt>
                <c:pt idx="155" formatCode="yyyy">
                  <c:v>20820</c:v>
                </c:pt>
                <c:pt idx="156" formatCode="yyyy">
                  <c:v>21185</c:v>
                </c:pt>
                <c:pt idx="157" formatCode="yyyy">
                  <c:v>21550</c:v>
                </c:pt>
                <c:pt idx="158" formatCode="yyyy">
                  <c:v>21915</c:v>
                </c:pt>
                <c:pt idx="159" formatCode="yyyy">
                  <c:v>22281</c:v>
                </c:pt>
                <c:pt idx="160" formatCode="yyyy">
                  <c:v>22646</c:v>
                </c:pt>
                <c:pt idx="161" formatCode="yyyy">
                  <c:v>23011</c:v>
                </c:pt>
                <c:pt idx="162" formatCode="yyyy">
                  <c:v>23376</c:v>
                </c:pt>
                <c:pt idx="163" formatCode="yyyy">
                  <c:v>23742</c:v>
                </c:pt>
                <c:pt idx="164" formatCode="yyyy">
                  <c:v>24107</c:v>
                </c:pt>
                <c:pt idx="165" formatCode="yyyy">
                  <c:v>24472</c:v>
                </c:pt>
                <c:pt idx="166" formatCode="yyyy">
                  <c:v>24837</c:v>
                </c:pt>
                <c:pt idx="167" formatCode="yyyy">
                  <c:v>25203</c:v>
                </c:pt>
                <c:pt idx="168" formatCode="yyyy">
                  <c:v>25568</c:v>
                </c:pt>
                <c:pt idx="169" formatCode="yyyy">
                  <c:v>25933</c:v>
                </c:pt>
                <c:pt idx="170" formatCode="yyyy">
                  <c:v>26298</c:v>
                </c:pt>
                <c:pt idx="171" formatCode="yyyy">
                  <c:v>26664</c:v>
                </c:pt>
                <c:pt idx="172" formatCode="yyyy">
                  <c:v>27029</c:v>
                </c:pt>
                <c:pt idx="173" formatCode="yyyy">
                  <c:v>27394</c:v>
                </c:pt>
                <c:pt idx="174" formatCode="yyyy">
                  <c:v>27759</c:v>
                </c:pt>
                <c:pt idx="175" formatCode="yyyy">
                  <c:v>28125</c:v>
                </c:pt>
                <c:pt idx="176" formatCode="yyyy">
                  <c:v>28490</c:v>
                </c:pt>
                <c:pt idx="177" formatCode="yyyy">
                  <c:v>28855</c:v>
                </c:pt>
                <c:pt idx="178" formatCode="yyyy">
                  <c:v>29220</c:v>
                </c:pt>
                <c:pt idx="179" formatCode="yyyy">
                  <c:v>29586</c:v>
                </c:pt>
                <c:pt idx="180" formatCode="yyyy">
                  <c:v>29951</c:v>
                </c:pt>
                <c:pt idx="181" formatCode="yyyy">
                  <c:v>30316</c:v>
                </c:pt>
                <c:pt idx="182" formatCode="yyyy">
                  <c:v>30681</c:v>
                </c:pt>
                <c:pt idx="183" formatCode="yyyy">
                  <c:v>31047</c:v>
                </c:pt>
                <c:pt idx="184" formatCode="yyyy">
                  <c:v>31412</c:v>
                </c:pt>
                <c:pt idx="185" formatCode="yyyy">
                  <c:v>31777</c:v>
                </c:pt>
                <c:pt idx="186" formatCode="yyyy">
                  <c:v>32142</c:v>
                </c:pt>
                <c:pt idx="187" formatCode="yyyy">
                  <c:v>32508</c:v>
                </c:pt>
                <c:pt idx="188" formatCode="yyyy">
                  <c:v>32873</c:v>
                </c:pt>
                <c:pt idx="189" formatCode="yyyy">
                  <c:v>33238</c:v>
                </c:pt>
                <c:pt idx="190" formatCode="yyyy">
                  <c:v>33603</c:v>
                </c:pt>
                <c:pt idx="191" formatCode="yyyy">
                  <c:v>33969</c:v>
                </c:pt>
                <c:pt idx="192" formatCode="yyyy">
                  <c:v>34334</c:v>
                </c:pt>
                <c:pt idx="193" formatCode="yyyy">
                  <c:v>34699</c:v>
                </c:pt>
                <c:pt idx="194" formatCode="yyyy">
                  <c:v>35064</c:v>
                </c:pt>
                <c:pt idx="195" formatCode="yyyy">
                  <c:v>35430</c:v>
                </c:pt>
                <c:pt idx="196" formatCode="yyyy">
                  <c:v>35795</c:v>
                </c:pt>
                <c:pt idx="197" formatCode="yyyy">
                  <c:v>36160</c:v>
                </c:pt>
                <c:pt idx="198" formatCode="yyyy">
                  <c:v>36525</c:v>
                </c:pt>
                <c:pt idx="199" formatCode="yyyy">
                  <c:v>36891</c:v>
                </c:pt>
                <c:pt idx="200" formatCode="yyyy">
                  <c:v>37256</c:v>
                </c:pt>
                <c:pt idx="201" formatCode="yyyy">
                  <c:v>37621</c:v>
                </c:pt>
                <c:pt idx="202" formatCode="yyyy">
                  <c:v>37986</c:v>
                </c:pt>
                <c:pt idx="203" formatCode="yyyy">
                  <c:v>38352</c:v>
                </c:pt>
                <c:pt idx="204" formatCode="yyyy">
                  <c:v>38717</c:v>
                </c:pt>
                <c:pt idx="205" formatCode="yyyy">
                  <c:v>39082</c:v>
                </c:pt>
                <c:pt idx="206" formatCode="yyyy">
                  <c:v>39307</c:v>
                </c:pt>
              </c:numCache>
            </c:numRef>
          </c:cat>
          <c:val>
            <c:numRef>
              <c:f>Sheet1!$C$3:$C$209</c:f>
              <c:numCache>
                <c:formatCode>General</c:formatCode>
                <c:ptCount val="207"/>
                <c:pt idx="0">
                  <c:v>4.5343679684294966E-2</c:v>
                </c:pt>
                <c:pt idx="1">
                  <c:v>5.7577763297389515E-3</c:v>
                </c:pt>
                <c:pt idx="2">
                  <c:v>-0.10745517214722279</c:v>
                </c:pt>
                <c:pt idx="3">
                  <c:v>4.2580256261641504E-2</c:v>
                </c:pt>
                <c:pt idx="4">
                  <c:v>3.5290899857665856E-2</c:v>
                </c:pt>
                <c:pt idx="5">
                  <c:v>3.0507515046189963E-3</c:v>
                </c:pt>
                <c:pt idx="6">
                  <c:v>1.4730495001753281E-2</c:v>
                </c:pt>
                <c:pt idx="7">
                  <c:v>2.0098420654083508E-2</c:v>
                </c:pt>
                <c:pt idx="8">
                  <c:v>4.2720664795956834E-2</c:v>
                </c:pt>
                <c:pt idx="9">
                  <c:v>-4.1919752661354275E-2</c:v>
                </c:pt>
                <c:pt idx="10">
                  <c:v>-6.8550093645942209E-2</c:v>
                </c:pt>
                <c:pt idx="11">
                  <c:v>-3.384560542968934E-2</c:v>
                </c:pt>
                <c:pt idx="12">
                  <c:v>-7.6036403765478773E-4</c:v>
                </c:pt>
                <c:pt idx="13">
                  <c:v>1.00303414909273E-2</c:v>
                </c:pt>
                <c:pt idx="14">
                  <c:v>-2.8160949048639861E-2</c:v>
                </c:pt>
                <c:pt idx="15">
                  <c:v>-5.6106821689927887E-2</c:v>
                </c:pt>
                <c:pt idx="16">
                  <c:v>0.12244863893380176</c:v>
                </c:pt>
                <c:pt idx="17">
                  <c:v>2.3421348916343801E-2</c:v>
                </c:pt>
                <c:pt idx="18">
                  <c:v>-3.7495336597724263E-2</c:v>
                </c:pt>
                <c:pt idx="19">
                  <c:v>1.3619704709097442E-2</c:v>
                </c:pt>
                <c:pt idx="20">
                  <c:v>1.9334796834950655E-2</c:v>
                </c:pt>
                <c:pt idx="21">
                  <c:v>3.9054673723720588E-2</c:v>
                </c:pt>
                <c:pt idx="22">
                  <c:v>3.8384164843647588E-2</c:v>
                </c:pt>
                <c:pt idx="23">
                  <c:v>0.28026332785086028</c:v>
                </c:pt>
                <c:pt idx="24">
                  <c:v>-0.11212528199124829</c:v>
                </c:pt>
                <c:pt idx="25">
                  <c:v>-9.746604841186364E-2</c:v>
                </c:pt>
                <c:pt idx="26">
                  <c:v>1.9788704601989688E-2</c:v>
                </c:pt>
                <c:pt idx="27">
                  <c:v>-6.8129751157130533E-2</c:v>
                </c:pt>
                <c:pt idx="28">
                  <c:v>1.41066762793638E-2</c:v>
                </c:pt>
                <c:pt idx="29">
                  <c:v>-6.9490535702045206E-2</c:v>
                </c:pt>
                <c:pt idx="30">
                  <c:v>-7.4302577782552184E-2</c:v>
                </c:pt>
                <c:pt idx="31">
                  <c:v>9.4440601576011307E-3</c:v>
                </c:pt>
                <c:pt idx="32">
                  <c:v>6.6425662246166528E-2</c:v>
                </c:pt>
                <c:pt idx="33">
                  <c:v>-4.2704783659820014E-2</c:v>
                </c:pt>
                <c:pt idx="34">
                  <c:v>2.1055722163659085E-2</c:v>
                </c:pt>
                <c:pt idx="35">
                  <c:v>2.2039965646677599E-2</c:v>
                </c:pt>
                <c:pt idx="36">
                  <c:v>-3.8588514112264841E-2</c:v>
                </c:pt>
                <c:pt idx="37">
                  <c:v>-1.5873354918941821E-2</c:v>
                </c:pt>
                <c:pt idx="38">
                  <c:v>-5.8973833326649433E-2</c:v>
                </c:pt>
                <c:pt idx="39">
                  <c:v>1.3240949382706821E-2</c:v>
                </c:pt>
                <c:pt idx="40">
                  <c:v>-4.4256392663747805E-2</c:v>
                </c:pt>
                <c:pt idx="41">
                  <c:v>2.9999549292892568E-2</c:v>
                </c:pt>
                <c:pt idx="42">
                  <c:v>5.0134246525076483E-2</c:v>
                </c:pt>
                <c:pt idx="43">
                  <c:v>6.6461055901527732E-2</c:v>
                </c:pt>
                <c:pt idx="44">
                  <c:v>-9.0358511181971597E-3</c:v>
                </c:pt>
                <c:pt idx="45">
                  <c:v>-7.6088577457878222E-3</c:v>
                </c:pt>
                <c:pt idx="46">
                  <c:v>-6.479747756969044E-2</c:v>
                </c:pt>
                <c:pt idx="47">
                  <c:v>-6.2978470597696831E-2</c:v>
                </c:pt>
                <c:pt idx="48">
                  <c:v>-3.2936058094987584E-2</c:v>
                </c:pt>
                <c:pt idx="49">
                  <c:v>5.8211232254702594E-2</c:v>
                </c:pt>
                <c:pt idx="50">
                  <c:v>-7.6798336883299992E-4</c:v>
                </c:pt>
                <c:pt idx="51">
                  <c:v>3.9876007118522398E-2</c:v>
                </c:pt>
                <c:pt idx="52">
                  <c:v>-3.0748641782229438E-2</c:v>
                </c:pt>
                <c:pt idx="53">
                  <c:v>-1.4541614218152608E-2</c:v>
                </c:pt>
                <c:pt idx="54">
                  <c:v>-1.477693638098776E-2</c:v>
                </c:pt>
                <c:pt idx="55">
                  <c:v>2.2745866052263308E-2</c:v>
                </c:pt>
                <c:pt idx="56">
                  <c:v>-2.6249346587626239E-2</c:v>
                </c:pt>
                <c:pt idx="57">
                  <c:v>2.7521073651263297E-2</c:v>
                </c:pt>
                <c:pt idx="58">
                  <c:v>-8.7220960978963234E-3</c:v>
                </c:pt>
                <c:pt idx="59">
                  <c:v>4.5705662351066455E-2</c:v>
                </c:pt>
                <c:pt idx="60">
                  <c:v>1.3321552058226044E-2</c:v>
                </c:pt>
                <c:pt idx="61">
                  <c:v>6.675286487548053E-2</c:v>
                </c:pt>
                <c:pt idx="62">
                  <c:v>5.2379252640281794E-2</c:v>
                </c:pt>
                <c:pt idx="63">
                  <c:v>2.1467572309104874E-2</c:v>
                </c:pt>
                <c:pt idx="64">
                  <c:v>6.1741370235226861E-3</c:v>
                </c:pt>
                <c:pt idx="65">
                  <c:v>-0.11013661557163178</c:v>
                </c:pt>
                <c:pt idx="66">
                  <c:v>-9.6700733478611856E-3</c:v>
                </c:pt>
                <c:pt idx="67">
                  <c:v>2.8586379619875806E-2</c:v>
                </c:pt>
                <c:pt idx="68">
                  <c:v>3.1102861093730061E-2</c:v>
                </c:pt>
                <c:pt idx="69">
                  <c:v>3.5559499630323232E-2</c:v>
                </c:pt>
                <c:pt idx="70">
                  <c:v>7.5208272012111818E-2</c:v>
                </c:pt>
                <c:pt idx="71">
                  <c:v>1.6895270792799861E-2</c:v>
                </c:pt>
                <c:pt idx="72">
                  <c:v>1.5463710683856725E-2</c:v>
                </c:pt>
                <c:pt idx="73">
                  <c:v>-2.3266452163693597E-2</c:v>
                </c:pt>
                <c:pt idx="74">
                  <c:v>-3.5735637570361238E-2</c:v>
                </c:pt>
                <c:pt idx="75">
                  <c:v>-1.0819283272394729E-2</c:v>
                </c:pt>
                <c:pt idx="76">
                  <c:v>-4.3935455300016177E-2</c:v>
                </c:pt>
                <c:pt idx="77">
                  <c:v>-5.0438809087240973E-2</c:v>
                </c:pt>
                <c:pt idx="78">
                  <c:v>4.9572126536785513E-2</c:v>
                </c:pt>
                <c:pt idx="79">
                  <c:v>2.0833872145237471E-2</c:v>
                </c:pt>
                <c:pt idx="80">
                  <c:v>-2.487849930516095E-3</c:v>
                </c:pt>
                <c:pt idx="81">
                  <c:v>-2.8350419122677772E-2</c:v>
                </c:pt>
                <c:pt idx="82">
                  <c:v>-2.2407242900031557E-2</c:v>
                </c:pt>
                <c:pt idx="83">
                  <c:v>-9.2587494485194544E-3</c:v>
                </c:pt>
                <c:pt idx="84">
                  <c:v>9.5386482865955635E-4</c:v>
                </c:pt>
                <c:pt idx="85">
                  <c:v>2.4702881149767375E-3</c:v>
                </c:pt>
                <c:pt idx="86">
                  <c:v>-1.5822339610241588E-2</c:v>
                </c:pt>
                <c:pt idx="87">
                  <c:v>2.4637948124042488E-2</c:v>
                </c:pt>
                <c:pt idx="88">
                  <c:v>5.3231229004449723E-2</c:v>
                </c:pt>
                <c:pt idx="89">
                  <c:v>-2.7809769987386733E-2</c:v>
                </c:pt>
                <c:pt idx="90">
                  <c:v>3.140753211900587E-3</c:v>
                </c:pt>
                <c:pt idx="91">
                  <c:v>-5.2188407870802037E-4</c:v>
                </c:pt>
                <c:pt idx="92">
                  <c:v>7.0786992502863142E-3</c:v>
                </c:pt>
                <c:pt idx="93">
                  <c:v>2.5280015172092839E-2</c:v>
                </c:pt>
                <c:pt idx="94">
                  <c:v>4.6096650657493708E-2</c:v>
                </c:pt>
                <c:pt idx="95">
                  <c:v>8.6409848274500628E-2</c:v>
                </c:pt>
                <c:pt idx="96">
                  <c:v>2.2056035884535155E-2</c:v>
                </c:pt>
                <c:pt idx="97">
                  <c:v>1.4689303101842479E-3</c:v>
                </c:pt>
                <c:pt idx="98">
                  <c:v>-8.7739243075051227E-3</c:v>
                </c:pt>
                <c:pt idx="99">
                  <c:v>-3.9313400467757692E-3</c:v>
                </c:pt>
                <c:pt idx="100">
                  <c:v>-2.2038041684937299E-2</c:v>
                </c:pt>
                <c:pt idx="101">
                  <c:v>-5.6578387752797025E-3</c:v>
                </c:pt>
                <c:pt idx="102">
                  <c:v>-2.4838148812042892E-2</c:v>
                </c:pt>
                <c:pt idx="103">
                  <c:v>1.0618342734560299E-2</c:v>
                </c:pt>
                <c:pt idx="104">
                  <c:v>2.6185943769863194E-2</c:v>
                </c:pt>
                <c:pt idx="105">
                  <c:v>-1.9312738080641267E-3</c:v>
                </c:pt>
                <c:pt idx="106">
                  <c:v>-6.9231118980984441E-2</c:v>
                </c:pt>
                <c:pt idx="107">
                  <c:v>3.3964664178384174E-2</c:v>
                </c:pt>
                <c:pt idx="108">
                  <c:v>2.025109502845409E-2</c:v>
                </c:pt>
                <c:pt idx="109">
                  <c:v>-1.1033918038403591E-2</c:v>
                </c:pt>
                <c:pt idx="110">
                  <c:v>1.4106728189071699E-3</c:v>
                </c:pt>
                <c:pt idx="111">
                  <c:v>-3.8581344812241036E-3</c:v>
                </c:pt>
                <c:pt idx="112">
                  <c:v>-3.0083190405707377E-2</c:v>
                </c:pt>
                <c:pt idx="113">
                  <c:v>-3.0982961724195401E-2</c:v>
                </c:pt>
                <c:pt idx="114">
                  <c:v>-2.2738331033780753E-2</c:v>
                </c:pt>
                <c:pt idx="115">
                  <c:v>2.3437427735351082E-3</c:v>
                </c:pt>
                <c:pt idx="116">
                  <c:v>-4.8414690209531562E-2</c:v>
                </c:pt>
                <c:pt idx="117">
                  <c:v>4.5129897269518417E-2</c:v>
                </c:pt>
                <c:pt idx="118">
                  <c:v>1.0547670138149719E-2</c:v>
                </c:pt>
                <c:pt idx="119">
                  <c:v>-6.1817967361006705E-2</c:v>
                </c:pt>
                <c:pt idx="120">
                  <c:v>-2.4158921324462578E-2</c:v>
                </c:pt>
                <c:pt idx="121">
                  <c:v>7.0375553005830829E-2</c:v>
                </c:pt>
                <c:pt idx="122">
                  <c:v>8.6500040342464661E-3</c:v>
                </c:pt>
                <c:pt idx="123">
                  <c:v>3.9420518454352682E-2</c:v>
                </c:pt>
                <c:pt idx="124">
                  <c:v>1.8785486522556741E-2</c:v>
                </c:pt>
                <c:pt idx="125">
                  <c:v>1.036166115769022E-2</c:v>
                </c:pt>
                <c:pt idx="126">
                  <c:v>3.437323773226926E-2</c:v>
                </c:pt>
                <c:pt idx="127">
                  <c:v>3.3787619555490492E-2</c:v>
                </c:pt>
                <c:pt idx="128">
                  <c:v>-3.317377566262128E-2</c:v>
                </c:pt>
                <c:pt idx="129">
                  <c:v>-9.3853740845960265E-2</c:v>
                </c:pt>
                <c:pt idx="130">
                  <c:v>-0.11609578547069055</c:v>
                </c:pt>
                <c:pt idx="131">
                  <c:v>2.3617194016527752E-2</c:v>
                </c:pt>
                <c:pt idx="132">
                  <c:v>0.10449303624342372</c:v>
                </c:pt>
                <c:pt idx="133">
                  <c:v>3.45797636589045E-2</c:v>
                </c:pt>
                <c:pt idx="134">
                  <c:v>3.2663169509882482E-2</c:v>
                </c:pt>
                <c:pt idx="135">
                  <c:v>5.6323506654813532E-2</c:v>
                </c:pt>
                <c:pt idx="136">
                  <c:v>-9.3109756011402714E-2</c:v>
                </c:pt>
                <c:pt idx="137">
                  <c:v>-6.673970332839689E-2</c:v>
                </c:pt>
                <c:pt idx="138">
                  <c:v>3.3685059435844145E-3</c:v>
                </c:pt>
                <c:pt idx="139">
                  <c:v>-6.0418307322645769E-2</c:v>
                </c:pt>
                <c:pt idx="140">
                  <c:v>8.8566852825126954E-2</c:v>
                </c:pt>
                <c:pt idx="141">
                  <c:v>7.4034177923057901E-2</c:v>
                </c:pt>
                <c:pt idx="142">
                  <c:v>3.3643529499590742E-2</c:v>
                </c:pt>
                <c:pt idx="143">
                  <c:v>4.4083004187571509E-2</c:v>
                </c:pt>
                <c:pt idx="144">
                  <c:v>-2.5415989548391881E-3</c:v>
                </c:pt>
                <c:pt idx="145">
                  <c:v>7.2330020197176909E-2</c:v>
                </c:pt>
                <c:pt idx="146">
                  <c:v>-1.2034118309925085E-2</c:v>
                </c:pt>
                <c:pt idx="147">
                  <c:v>-1.7736470563626587E-2</c:v>
                </c:pt>
                <c:pt idx="148">
                  <c:v>-6.4897320641994091E-2</c:v>
                </c:pt>
                <c:pt idx="149">
                  <c:v>2.6775973740619408E-2</c:v>
                </c:pt>
                <c:pt idx="150">
                  <c:v>1.0387830354708553E-2</c:v>
                </c:pt>
                <c:pt idx="151">
                  <c:v>-2.2541193599623723E-2</c:v>
                </c:pt>
                <c:pt idx="152">
                  <c:v>6.4390878716550012E-2</c:v>
                </c:pt>
                <c:pt idx="153">
                  <c:v>0.12869768009746682</c:v>
                </c:pt>
                <c:pt idx="154">
                  <c:v>6.8080174439879813E-3</c:v>
                </c:pt>
                <c:pt idx="155">
                  <c:v>-4.0969854800583724E-2</c:v>
                </c:pt>
                <c:pt idx="156">
                  <c:v>-1.4718085694106781E-2</c:v>
                </c:pt>
                <c:pt idx="157">
                  <c:v>0.12445367559566756</c:v>
                </c:pt>
                <c:pt idx="158">
                  <c:v>0.15653542373289331</c:v>
                </c:pt>
                <c:pt idx="159">
                  <c:v>-2.096800458288018E-2</c:v>
                </c:pt>
                <c:pt idx="160">
                  <c:v>-1.1094851358136074E-2</c:v>
                </c:pt>
                <c:pt idx="161">
                  <c:v>-7.9430182722011848E-3</c:v>
                </c:pt>
                <c:pt idx="162">
                  <c:v>4.3766723341818935E-2</c:v>
                </c:pt>
                <c:pt idx="163">
                  <c:v>-4.5775386328021833E-2</c:v>
                </c:pt>
                <c:pt idx="164">
                  <c:v>2.8274725785092412E-2</c:v>
                </c:pt>
                <c:pt idx="165">
                  <c:v>-4.2462970972670565E-2</c:v>
                </c:pt>
                <c:pt idx="166">
                  <c:v>0.11053416372396671</c:v>
                </c:pt>
                <c:pt idx="167">
                  <c:v>0.15641887252968156</c:v>
                </c:pt>
                <c:pt idx="168">
                  <c:v>-7.1529155171325756E-2</c:v>
                </c:pt>
                <c:pt idx="169">
                  <c:v>-3.3952280915486625E-2</c:v>
                </c:pt>
                <c:pt idx="170">
                  <c:v>0.15206562879871388</c:v>
                </c:pt>
                <c:pt idx="171">
                  <c:v>5.2380924015527117E-2</c:v>
                </c:pt>
                <c:pt idx="172">
                  <c:v>-0.16341910602358892</c:v>
                </c:pt>
                <c:pt idx="173">
                  <c:v>-0.35003463544139679</c:v>
                </c:pt>
                <c:pt idx="174">
                  <c:v>0.37351573129092247</c:v>
                </c:pt>
                <c:pt idx="175">
                  <c:v>-1.7147642360870317E-2</c:v>
                </c:pt>
                <c:pt idx="176">
                  <c:v>0.14975874787785054</c:v>
                </c:pt>
                <c:pt idx="177">
                  <c:v>1.13687255409932E-2</c:v>
                </c:pt>
                <c:pt idx="178">
                  <c:v>1.8474366837008649E-2</c:v>
                </c:pt>
                <c:pt idx="179">
                  <c:v>0.10403685295650827</c:v>
                </c:pt>
                <c:pt idx="180">
                  <c:v>3.0342830218884842E-2</c:v>
                </c:pt>
                <c:pt idx="181">
                  <c:v>8.6602599843021127E-2</c:v>
                </c:pt>
                <c:pt idx="182">
                  <c:v>9.0246219606328129E-2</c:v>
                </c:pt>
                <c:pt idx="183">
                  <c:v>0.10045112127170169</c:v>
                </c:pt>
                <c:pt idx="184">
                  <c:v>6.1371801186036024E-2</c:v>
                </c:pt>
                <c:pt idx="185">
                  <c:v>8.7553507846098694E-2</c:v>
                </c:pt>
                <c:pt idx="186">
                  <c:v>1.7693002261483109E-2</c:v>
                </c:pt>
                <c:pt idx="187">
                  <c:v>2.7258548544958256E-2</c:v>
                </c:pt>
                <c:pt idx="188">
                  <c:v>0.11399130146826479</c:v>
                </c:pt>
                <c:pt idx="189">
                  <c:v>-6.7094018795077481E-2</c:v>
                </c:pt>
                <c:pt idx="190">
                  <c:v>6.0921864925127522E-2</c:v>
                </c:pt>
                <c:pt idx="191">
                  <c:v>6.0040745181004745E-2</c:v>
                </c:pt>
                <c:pt idx="192">
                  <c:v>9.1122381801391719E-2</c:v>
                </c:pt>
                <c:pt idx="193">
                  <c:v>-4.3615053400049682E-2</c:v>
                </c:pt>
                <c:pt idx="194">
                  <c:v>7.3637308814892083E-2</c:v>
                </c:pt>
                <c:pt idx="195">
                  <c:v>4.8094004315169407E-2</c:v>
                </c:pt>
                <c:pt idx="196">
                  <c:v>7.8211067193178163E-2</c:v>
                </c:pt>
                <c:pt idx="197">
                  <c:v>4.4951199250723606E-2</c:v>
                </c:pt>
                <c:pt idx="198">
                  <c:v>8.3672638338912766E-2</c:v>
                </c:pt>
                <c:pt idx="199">
                  <c:v>-3.6049882845643706E-2</c:v>
                </c:pt>
                <c:pt idx="200">
                  <c:v>-7.269902148617291E-2</c:v>
                </c:pt>
                <c:pt idx="201">
                  <c:v>-0.12476096446124413</c:v>
                </c:pt>
                <c:pt idx="202">
                  <c:v>6.6569859040740684E-2</c:v>
                </c:pt>
                <c:pt idx="203">
                  <c:v>3.8550278620977506E-2</c:v>
                </c:pt>
                <c:pt idx="204">
                  <c:v>-4.8136658728501524E-3</c:v>
                </c:pt>
                <c:pt idx="205">
                  <c:v>0.13042969968455917</c:v>
                </c:pt>
                <c:pt idx="206">
                  <c:v>-3.1962821612996486E-4</c:v>
                </c:pt>
              </c:numCache>
            </c:numRef>
          </c:val>
          <c:smooth val="0"/>
          <c:extLst>
            <c:ext xmlns:c16="http://schemas.microsoft.com/office/drawing/2014/chart" uri="{C3380CC4-5D6E-409C-BE32-E72D297353CC}">
              <c16:uniqueId val="{00000000-D561-496E-B518-8520D1E32A56}"/>
            </c:ext>
          </c:extLst>
        </c:ser>
        <c:dLbls>
          <c:showLegendKey val="0"/>
          <c:showVal val="0"/>
          <c:showCatName val="0"/>
          <c:showSerName val="0"/>
          <c:showPercent val="0"/>
          <c:showBubbleSize val="0"/>
        </c:dLbls>
        <c:smooth val="0"/>
        <c:axId val="50543616"/>
        <c:axId val="51006464"/>
      </c:lineChart>
      <c:catAx>
        <c:axId val="50543616"/>
        <c:scaling>
          <c:orientation val="minMax"/>
        </c:scaling>
        <c:delete val="0"/>
        <c:axPos val="b"/>
        <c:numFmt formatCode="@" sourceLinked="1"/>
        <c:majorTickMark val="out"/>
        <c:minorTickMark val="none"/>
        <c:tickLblPos val="nextTo"/>
        <c:crossAx val="51006464"/>
        <c:crosses val="autoZero"/>
        <c:auto val="1"/>
        <c:lblAlgn val="ctr"/>
        <c:lblOffset val="100"/>
        <c:noMultiLvlLbl val="0"/>
      </c:catAx>
      <c:valAx>
        <c:axId val="51006464"/>
        <c:scaling>
          <c:orientation val="minMax"/>
        </c:scaling>
        <c:delete val="0"/>
        <c:axPos val="l"/>
        <c:majorGridlines/>
        <c:numFmt formatCode="General" sourceLinked="1"/>
        <c:majorTickMark val="out"/>
        <c:minorTickMark val="none"/>
        <c:tickLblPos val="nextTo"/>
        <c:crossAx val="50543616"/>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B504312-3153-405A-B4DF-A601B9B30718}" type="slidenum">
              <a:rPr lang="en-US"/>
              <a:pPr>
                <a:defRPr/>
              </a:pPr>
              <a:t>‹#›</a:t>
            </a:fld>
            <a:endParaRPr lang="en-US"/>
          </a:p>
        </p:txBody>
      </p:sp>
    </p:spTree>
    <p:extLst>
      <p:ext uri="{BB962C8B-B14F-4D97-AF65-F5344CB8AC3E}">
        <p14:creationId xmlns:p14="http://schemas.microsoft.com/office/powerpoint/2010/main" val="3889096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1</a:t>
            </a:fld>
            <a:endParaRPr lang="en-US"/>
          </a:p>
        </p:txBody>
      </p:sp>
    </p:spTree>
    <p:extLst>
      <p:ext uri="{BB962C8B-B14F-4D97-AF65-F5344CB8AC3E}">
        <p14:creationId xmlns:p14="http://schemas.microsoft.com/office/powerpoint/2010/main" val="518616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4E130CF-089F-4102-898A-789BC68AC1E9}" type="slidenum">
              <a:rPr lang="en-US"/>
              <a:pPr/>
              <a:t>18</a:t>
            </a:fld>
            <a:endParaRPr lang="en-US"/>
          </a:p>
        </p:txBody>
      </p:sp>
      <p:sp>
        <p:nvSpPr>
          <p:cNvPr id="552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21</a:t>
            </a:r>
          </a:p>
        </p:txBody>
      </p:sp>
      <p:sp>
        <p:nvSpPr>
          <p:cNvPr id="553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53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5302" name="Rectangle 6"/>
          <p:cNvSpPr>
            <a:spLocks noGrp="1" noChangeArrowheads="1"/>
          </p:cNvSpPr>
          <p:nvPr>
            <p:ph type="body" idx="1"/>
          </p:nvPr>
        </p:nvSpPr>
        <p:spPr>
          <a:ln/>
        </p:spPr>
        <p:txBody>
          <a:bodyPr lIns="90488" tIns="44450" rIns="90488" bIns="44450"/>
          <a:lstStyle/>
          <a:p>
            <a:endParaRPr lang="en-US"/>
          </a:p>
        </p:txBody>
      </p:sp>
      <p:sp>
        <p:nvSpPr>
          <p:cNvPr id="55303"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66183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A3AE0D8-7AC0-4EA4-A90B-497E2D5C327C}" type="slidenum">
              <a:rPr lang="en-US"/>
              <a:pPr/>
              <a:t>19</a:t>
            </a:fld>
            <a:endParaRPr lang="en-US"/>
          </a:p>
        </p:txBody>
      </p:sp>
      <p:sp>
        <p:nvSpPr>
          <p:cNvPr id="573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73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22</a:t>
            </a:r>
          </a:p>
        </p:txBody>
      </p:sp>
      <p:sp>
        <p:nvSpPr>
          <p:cNvPr id="573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73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7350" name="Rectangle 6"/>
          <p:cNvSpPr>
            <a:spLocks noGrp="1" noChangeArrowheads="1"/>
          </p:cNvSpPr>
          <p:nvPr>
            <p:ph type="body" idx="1"/>
          </p:nvPr>
        </p:nvSpPr>
        <p:spPr>
          <a:ln/>
        </p:spPr>
        <p:txBody>
          <a:bodyPr lIns="90488" tIns="44450" rIns="90488" bIns="44450"/>
          <a:lstStyle/>
          <a:p>
            <a:endParaRPr lang="en-US"/>
          </a:p>
        </p:txBody>
      </p:sp>
      <p:sp>
        <p:nvSpPr>
          <p:cNvPr id="57351"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04260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7F903-B912-4104-BC92-20A98D9CF3AB}" type="slidenum">
              <a:rPr lang="en-US"/>
              <a:pPr/>
              <a:t>20</a:t>
            </a:fld>
            <a:endParaRPr lang="en-US"/>
          </a:p>
        </p:txBody>
      </p:sp>
      <p:sp>
        <p:nvSpPr>
          <p:cNvPr id="229378" name="Rectangle 2"/>
          <p:cNvSpPr>
            <a:spLocks noGrp="1" noRot="1" noChangeAspect="1" noChangeArrowheads="1" noTextEdit="1"/>
          </p:cNvSpPr>
          <p:nvPr>
            <p:ph type="sldImg"/>
          </p:nvPr>
        </p:nvSpPr>
        <p:spPr>
          <a:ln w="12700" cap="flat">
            <a:solidFill>
              <a:schemeClr val="tx1"/>
            </a:solidFill>
          </a:ln>
        </p:spPr>
      </p:sp>
      <p:sp>
        <p:nvSpPr>
          <p:cNvPr id="229379" name="Rectangle 3"/>
          <p:cNvSpPr>
            <a:spLocks noGrp="1" noChangeArrowheads="1"/>
          </p:cNvSpPr>
          <p:nvPr>
            <p:ph type="body" idx="1"/>
          </p:nvPr>
        </p:nvSpPr>
        <p:spPr>
          <a:ln/>
        </p:spPr>
        <p:txBody>
          <a:bodyPr lIns="90488" tIns="44450" rIns="90488" bIns="44450"/>
          <a:lstStyle/>
          <a:p>
            <a:endParaRPr lang="en-US"/>
          </a:p>
        </p:txBody>
      </p:sp>
    </p:spTree>
    <p:extLst>
      <p:ext uri="{BB962C8B-B14F-4D97-AF65-F5344CB8AC3E}">
        <p14:creationId xmlns:p14="http://schemas.microsoft.com/office/powerpoint/2010/main" val="4167117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54AA3B9-B27F-4B62-83F5-C4DEED123B54}" type="slidenum">
              <a:rPr lang="en-US"/>
              <a:pPr/>
              <a:t>21</a:t>
            </a:fld>
            <a:endParaRPr lang="en-US"/>
          </a:p>
        </p:txBody>
      </p:sp>
      <p:sp>
        <p:nvSpPr>
          <p:cNvPr id="593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93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23</a:t>
            </a:r>
          </a:p>
        </p:txBody>
      </p:sp>
      <p:sp>
        <p:nvSpPr>
          <p:cNvPr id="593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9398" name="Rectangle 6"/>
          <p:cNvSpPr>
            <a:spLocks noGrp="1" noChangeArrowheads="1"/>
          </p:cNvSpPr>
          <p:nvPr>
            <p:ph type="body" idx="1"/>
          </p:nvPr>
        </p:nvSpPr>
        <p:spPr>
          <a:ln/>
        </p:spPr>
        <p:txBody>
          <a:bodyPr lIns="90488" tIns="44450" rIns="90488" bIns="44450"/>
          <a:lstStyle/>
          <a:p>
            <a:endParaRPr lang="en-US"/>
          </a:p>
        </p:txBody>
      </p:sp>
      <p:sp>
        <p:nvSpPr>
          <p:cNvPr id="59399"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722420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9A4A8-E747-4B43-B8E6-5D93874EBCD6}" type="slidenum">
              <a:rPr lang="en-US"/>
              <a:pPr/>
              <a:t>22</a:t>
            </a:fld>
            <a:endParaRPr lang="en-US"/>
          </a:p>
        </p:txBody>
      </p:sp>
      <p:sp>
        <p:nvSpPr>
          <p:cNvPr id="231426" name="Rectangle 2"/>
          <p:cNvSpPr>
            <a:spLocks noGrp="1" noRot="1" noChangeAspect="1" noChangeArrowheads="1" noTextEdit="1"/>
          </p:cNvSpPr>
          <p:nvPr>
            <p:ph type="sldImg"/>
          </p:nvPr>
        </p:nvSpPr>
        <p:spPr>
          <a:ln w="12700" cap="flat">
            <a:solidFill>
              <a:schemeClr val="tx1"/>
            </a:solidFill>
          </a:ln>
        </p:spPr>
      </p:sp>
      <p:sp>
        <p:nvSpPr>
          <p:cNvPr id="231427" name="Rectangle 3"/>
          <p:cNvSpPr>
            <a:spLocks noGrp="1" noChangeArrowheads="1"/>
          </p:cNvSpPr>
          <p:nvPr>
            <p:ph type="body" idx="1"/>
          </p:nvPr>
        </p:nvSpPr>
        <p:spPr>
          <a:ln/>
        </p:spPr>
        <p:txBody>
          <a:bodyPr lIns="90488" tIns="44450" rIns="90488" bIns="44450"/>
          <a:lstStyle/>
          <a:p>
            <a:endParaRPr lang="en-US"/>
          </a:p>
        </p:txBody>
      </p:sp>
    </p:spTree>
    <p:extLst>
      <p:ext uri="{BB962C8B-B14F-4D97-AF65-F5344CB8AC3E}">
        <p14:creationId xmlns:p14="http://schemas.microsoft.com/office/powerpoint/2010/main" val="3235451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5F4F6D3-94B2-4E53-B9F0-0FD04934E60D}" type="slidenum">
              <a:rPr lang="en-US"/>
              <a:pPr/>
              <a:t>23</a:t>
            </a:fld>
            <a:endParaRPr lang="en-US"/>
          </a:p>
        </p:txBody>
      </p:sp>
      <p:sp>
        <p:nvSpPr>
          <p:cNvPr id="614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24</a:t>
            </a:r>
          </a:p>
        </p:txBody>
      </p:sp>
      <p:sp>
        <p:nvSpPr>
          <p:cNvPr id="614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14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1446" name="Rectangle 6"/>
          <p:cNvSpPr>
            <a:spLocks noGrp="1" noChangeArrowheads="1"/>
          </p:cNvSpPr>
          <p:nvPr>
            <p:ph type="body" idx="1"/>
          </p:nvPr>
        </p:nvSpPr>
        <p:spPr>
          <a:ln/>
        </p:spPr>
        <p:txBody>
          <a:bodyPr lIns="90488" tIns="44450" rIns="90488" bIns="44450"/>
          <a:lstStyle/>
          <a:p>
            <a:endParaRPr lang="en-US"/>
          </a:p>
        </p:txBody>
      </p:sp>
      <p:sp>
        <p:nvSpPr>
          <p:cNvPr id="61447"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39555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2577A-3D1C-41DA-B5B8-69442439CF59}" type="slidenum">
              <a:rPr lang="en-US"/>
              <a:pPr/>
              <a:t>24</a:t>
            </a:fld>
            <a:endParaRPr lang="en-US"/>
          </a:p>
        </p:txBody>
      </p:sp>
      <p:sp>
        <p:nvSpPr>
          <p:cNvPr id="233474" name="Rectangle 1026"/>
          <p:cNvSpPr>
            <a:spLocks noGrp="1" noRot="1" noChangeAspect="1" noChangeArrowheads="1" noTextEdit="1"/>
          </p:cNvSpPr>
          <p:nvPr>
            <p:ph type="sldImg"/>
          </p:nvPr>
        </p:nvSpPr>
        <p:spPr>
          <a:ln w="12700" cap="flat">
            <a:solidFill>
              <a:schemeClr val="tx1"/>
            </a:solidFill>
          </a:ln>
        </p:spPr>
      </p:sp>
      <p:sp>
        <p:nvSpPr>
          <p:cNvPr id="233475" name="Rectangle 1027"/>
          <p:cNvSpPr>
            <a:spLocks noGrp="1" noChangeArrowheads="1"/>
          </p:cNvSpPr>
          <p:nvPr>
            <p:ph type="body" idx="1"/>
          </p:nvPr>
        </p:nvSpPr>
        <p:spPr>
          <a:ln/>
        </p:spPr>
        <p:txBody>
          <a:bodyPr lIns="90488" tIns="44450" rIns="90488" bIns="44450"/>
          <a:lstStyle/>
          <a:p>
            <a:endParaRPr lang="en-US"/>
          </a:p>
        </p:txBody>
      </p:sp>
    </p:spTree>
    <p:extLst>
      <p:ext uri="{BB962C8B-B14F-4D97-AF65-F5344CB8AC3E}">
        <p14:creationId xmlns:p14="http://schemas.microsoft.com/office/powerpoint/2010/main" val="1143931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C92EA34-D35C-4BFC-A99E-C3125851267F}" type="slidenum">
              <a:rPr lang="en-US"/>
              <a:pPr/>
              <a:t>25</a:t>
            </a:fld>
            <a:endParaRPr lang="en-US"/>
          </a:p>
        </p:txBody>
      </p:sp>
      <p:sp>
        <p:nvSpPr>
          <p:cNvPr id="634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25</a:t>
            </a:r>
          </a:p>
        </p:txBody>
      </p:sp>
      <p:sp>
        <p:nvSpPr>
          <p:cNvPr id="634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63494" name="Rectangle 6"/>
          <p:cNvSpPr>
            <a:spLocks noGrp="1" noChangeArrowheads="1"/>
          </p:cNvSpPr>
          <p:nvPr>
            <p:ph type="body" idx="1"/>
          </p:nvPr>
        </p:nvSpPr>
        <p:spPr>
          <a:ln/>
        </p:spPr>
        <p:txBody>
          <a:bodyPr lIns="90488" tIns="44450" rIns="90488" bIns="44450"/>
          <a:lstStyle/>
          <a:p>
            <a:endParaRPr lang="en-US"/>
          </a:p>
        </p:txBody>
      </p:sp>
      <p:sp>
        <p:nvSpPr>
          <p:cNvPr id="63495"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83215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28</a:t>
            </a:fld>
            <a:endParaRPr lang="en-US"/>
          </a:p>
        </p:txBody>
      </p:sp>
    </p:spTree>
    <p:extLst>
      <p:ext uri="{BB962C8B-B14F-4D97-AF65-F5344CB8AC3E}">
        <p14:creationId xmlns:p14="http://schemas.microsoft.com/office/powerpoint/2010/main" val="308841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46</a:t>
            </a:fld>
            <a:endParaRPr lang="en-US"/>
          </a:p>
        </p:txBody>
      </p:sp>
    </p:spTree>
    <p:extLst>
      <p:ext uri="{BB962C8B-B14F-4D97-AF65-F5344CB8AC3E}">
        <p14:creationId xmlns:p14="http://schemas.microsoft.com/office/powerpoint/2010/main" val="298338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3</a:t>
            </a:fld>
            <a:endParaRPr lang="en-US"/>
          </a:p>
        </p:txBody>
      </p:sp>
    </p:spTree>
    <p:extLst>
      <p:ext uri="{BB962C8B-B14F-4D97-AF65-F5344CB8AC3E}">
        <p14:creationId xmlns:p14="http://schemas.microsoft.com/office/powerpoint/2010/main" val="282683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364B90-F77D-47E0-B460-77C045D6AB00}" type="slidenum">
              <a:rPr lang="en-US" smtClean="0"/>
              <a:pPr fontAlgn="base">
                <a:spcBef>
                  <a:spcPct val="0"/>
                </a:spcBef>
                <a:spcAft>
                  <a:spcPct val="0"/>
                </a:spcAft>
                <a:defRPr/>
              </a:pPr>
              <a:t>52</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0435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4</a:t>
            </a:fld>
            <a:endParaRPr lang="en-US"/>
          </a:p>
        </p:txBody>
      </p:sp>
    </p:spTree>
    <p:extLst>
      <p:ext uri="{BB962C8B-B14F-4D97-AF65-F5344CB8AC3E}">
        <p14:creationId xmlns:p14="http://schemas.microsoft.com/office/powerpoint/2010/main" val="30355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5</a:t>
            </a:fld>
            <a:endParaRPr lang="en-US"/>
          </a:p>
        </p:txBody>
      </p:sp>
    </p:spTree>
    <p:extLst>
      <p:ext uri="{BB962C8B-B14F-4D97-AF65-F5344CB8AC3E}">
        <p14:creationId xmlns:p14="http://schemas.microsoft.com/office/powerpoint/2010/main" val="20181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8B504312-3153-405A-B4DF-A601B9B30718}" type="slidenum">
              <a:rPr lang="en-US" smtClean="0"/>
              <a:pPr>
                <a:defRPr/>
              </a:pPr>
              <a:t>7</a:t>
            </a:fld>
            <a:endParaRPr lang="en-US"/>
          </a:p>
        </p:txBody>
      </p:sp>
    </p:spTree>
    <p:extLst>
      <p:ext uri="{BB962C8B-B14F-4D97-AF65-F5344CB8AC3E}">
        <p14:creationId xmlns:p14="http://schemas.microsoft.com/office/powerpoint/2010/main" val="260692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D30D0A2-CD06-4126-90FB-EB3BCA348421}" type="slidenum">
              <a:rPr lang="en-US"/>
              <a:pPr/>
              <a:t>14</a:t>
            </a:fld>
            <a:endParaRPr lang="en-US"/>
          </a:p>
        </p:txBody>
      </p:sp>
      <p:sp>
        <p:nvSpPr>
          <p:cNvPr id="471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17</a:t>
            </a:r>
          </a:p>
        </p:txBody>
      </p:sp>
      <p:sp>
        <p:nvSpPr>
          <p:cNvPr id="471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71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7110" name="Rectangle 6"/>
          <p:cNvSpPr>
            <a:spLocks noGrp="1" noChangeArrowheads="1"/>
          </p:cNvSpPr>
          <p:nvPr>
            <p:ph type="body" idx="1"/>
          </p:nvPr>
        </p:nvSpPr>
        <p:spPr>
          <a:ln/>
        </p:spPr>
        <p:txBody>
          <a:bodyPr lIns="90488" tIns="44450" rIns="90488" bIns="44450"/>
          <a:lstStyle/>
          <a:p>
            <a:endParaRPr lang="en-US"/>
          </a:p>
        </p:txBody>
      </p:sp>
      <p:sp>
        <p:nvSpPr>
          <p:cNvPr id="47111"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75280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ECCB3C4-8244-4D74-AD63-64CE6150F362}" type="slidenum">
              <a:rPr lang="en-US"/>
              <a:pPr/>
              <a:t>15</a:t>
            </a:fld>
            <a:endParaRPr lang="en-US"/>
          </a:p>
        </p:txBody>
      </p:sp>
      <p:sp>
        <p:nvSpPr>
          <p:cNvPr id="491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18</a:t>
            </a:r>
          </a:p>
        </p:txBody>
      </p:sp>
      <p:sp>
        <p:nvSpPr>
          <p:cNvPr id="491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91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9158" name="Rectangle 6"/>
          <p:cNvSpPr>
            <a:spLocks noGrp="1" noChangeArrowheads="1"/>
          </p:cNvSpPr>
          <p:nvPr>
            <p:ph type="body" idx="1"/>
          </p:nvPr>
        </p:nvSpPr>
        <p:spPr>
          <a:ln/>
        </p:spPr>
        <p:txBody>
          <a:bodyPr lIns="90488" tIns="44450" rIns="90488" bIns="44450"/>
          <a:lstStyle/>
          <a:p>
            <a:endParaRPr lang="en-US"/>
          </a:p>
        </p:txBody>
      </p:sp>
      <p:sp>
        <p:nvSpPr>
          <p:cNvPr id="49159"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81040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315908A-27E4-466D-8BFE-EC22700DEBCD}" type="slidenum">
              <a:rPr lang="en-US"/>
              <a:pPr/>
              <a:t>16</a:t>
            </a:fld>
            <a:endParaRPr lang="en-US"/>
          </a:p>
        </p:txBody>
      </p:sp>
      <p:sp>
        <p:nvSpPr>
          <p:cNvPr id="512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19</a:t>
            </a:r>
          </a:p>
        </p:txBody>
      </p:sp>
      <p:sp>
        <p:nvSpPr>
          <p:cNvPr id="512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12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1206" name="Rectangle 6"/>
          <p:cNvSpPr>
            <a:spLocks noGrp="1" noChangeArrowheads="1"/>
          </p:cNvSpPr>
          <p:nvPr>
            <p:ph type="body" idx="1"/>
          </p:nvPr>
        </p:nvSpPr>
        <p:spPr>
          <a:ln/>
        </p:spPr>
        <p:txBody>
          <a:bodyPr lIns="90488" tIns="44450" rIns="90488" bIns="44450"/>
          <a:lstStyle/>
          <a:p>
            <a:endParaRPr lang="en-US"/>
          </a:p>
        </p:txBody>
      </p:sp>
      <p:sp>
        <p:nvSpPr>
          <p:cNvPr id="51207"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875112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018DAB1-D989-414B-8DA3-F33EC5014947}" type="slidenum">
              <a:rPr lang="en-US"/>
              <a:pPr/>
              <a:t>17</a:t>
            </a:fld>
            <a:endParaRPr lang="en-US"/>
          </a:p>
        </p:txBody>
      </p:sp>
      <p:sp>
        <p:nvSpPr>
          <p:cNvPr id="532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20</a:t>
            </a:r>
          </a:p>
        </p:txBody>
      </p:sp>
      <p:sp>
        <p:nvSpPr>
          <p:cNvPr id="532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3254" name="Rectangle 6"/>
          <p:cNvSpPr>
            <a:spLocks noGrp="1" noChangeArrowheads="1"/>
          </p:cNvSpPr>
          <p:nvPr>
            <p:ph type="body" idx="1"/>
          </p:nvPr>
        </p:nvSpPr>
        <p:spPr>
          <a:ln/>
        </p:spPr>
        <p:txBody>
          <a:bodyPr lIns="90488" tIns="44450" rIns="90488" bIns="44450"/>
          <a:lstStyle/>
          <a:p>
            <a:endParaRPr lang="en-US"/>
          </a:p>
        </p:txBody>
      </p:sp>
      <p:sp>
        <p:nvSpPr>
          <p:cNvPr id="53255"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19727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3C345-592A-445C-A33D-7648B87240C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8C4167-9BB9-4FF0-A8AF-71D86B69BC9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428D75-8F7F-47F0-A8BD-26F5CD4CAA3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A7EE83B-EADB-4E7A-8A17-402F8A027EC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7BCFABF8-2731-4B45-AA14-379831775321}" type="datetimeFigureOut">
              <a:rPr lang="en-US" smtClean="0"/>
              <a:pPr/>
              <a:t>9/21/2021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94AAB55-D920-45DE-B081-2CEFCF85783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extLst>
      <p:ext uri="{BB962C8B-B14F-4D97-AF65-F5344CB8AC3E}">
        <p14:creationId xmlns:p14="http://schemas.microsoft.com/office/powerpoint/2010/main" val="1650768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FABF8-2731-4B45-AA14-379831775321}"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419118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CFABF8-2731-4B45-AA14-379831775321}"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220059693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CFABF8-2731-4B45-AA14-379831775321}"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54257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CFABF8-2731-4B45-AA14-379831775321}" type="datetimeFigureOut">
              <a:rPr lang="en-US" smtClean="0"/>
              <a:pPr/>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1982646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BCFABF8-2731-4B45-AA14-379831775321}" type="datetimeFigureOut">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103159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FABF8-2731-4B45-AA14-379831775321}" type="datetimeFigureOut">
              <a:rPr lang="en-US" smtClean="0"/>
              <a:pPr/>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22953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BC2F31-A92B-406D-8286-537EAE1680B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CFABF8-2731-4B45-AA14-379831775321}"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253456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BCFABF8-2731-4B45-AA14-379831775321}"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2440924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FABF8-2731-4B45-AA14-379831775321}"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220250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FABF8-2731-4B45-AA14-379831775321}"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AAB55-D920-45DE-B081-2CEFCF857830}" type="slidenum">
              <a:rPr lang="en-US" smtClean="0"/>
              <a:pPr/>
              <a:t>‹#›</a:t>
            </a:fld>
            <a:endParaRPr lang="en-US"/>
          </a:p>
        </p:txBody>
      </p:sp>
    </p:spTree>
    <p:extLst>
      <p:ext uri="{BB962C8B-B14F-4D97-AF65-F5344CB8AC3E}">
        <p14:creationId xmlns:p14="http://schemas.microsoft.com/office/powerpoint/2010/main" val="370912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D2D62F-0B7B-4828-A1C6-EA4B353F95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A18FEE-583E-4D92-9732-A9023B9A4D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2B4C7C-227D-43DC-93E9-2006627F142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181130-411C-49A3-8F91-6F90D7D790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FEB40BD-36C2-4118-A3DD-4F7A537603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56AB9B-2CC9-45C2-B1E3-7B12A38C2E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706A09-1CC3-45B3-8046-F0D17F7E1C7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203F67C-63E4-42BA-8939-E9E2E31049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BCFABF8-2731-4B45-AA14-379831775321}" type="datetimeFigureOut">
              <a:rPr lang="en-US" smtClean="0"/>
              <a:pPr/>
              <a:t>9/21/2021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4AAB55-D920-45DE-B081-2CEFCF857830}" type="slidenum">
              <a:rPr lang="en-US" smtClean="0"/>
              <a:pPr/>
              <a:t>‹#›</a:t>
            </a:fld>
            <a:endParaRPr lang="en-US"/>
          </a:p>
        </p:txBody>
      </p:sp>
    </p:spTree>
    <p:extLst>
      <p:ext uri="{BB962C8B-B14F-4D97-AF65-F5344CB8AC3E}">
        <p14:creationId xmlns:p14="http://schemas.microsoft.com/office/powerpoint/2010/main" val="30507385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dirty="0"/>
              <a:t>Classical Time Series Analysis </a:t>
            </a:r>
          </a:p>
        </p:txBody>
      </p:sp>
      <p:sp>
        <p:nvSpPr>
          <p:cNvPr id="15363" name="Rectangle 3"/>
          <p:cNvSpPr>
            <a:spLocks noGrp="1" noChangeArrowheads="1"/>
          </p:cNvSpPr>
          <p:nvPr>
            <p:ph type="subTitle" idx="1"/>
          </p:nvPr>
        </p:nvSpPr>
        <p:spPr/>
        <p:txBody>
          <a:bodyPr/>
          <a:lstStyle/>
          <a:p>
            <a:pPr eaLnBrk="1" hangingPunct="1"/>
            <a:r>
              <a:rPr lang="en-US" sz="2400" dirty="0"/>
              <a:t>Saran Ishika </a:t>
            </a:r>
            <a:r>
              <a:rPr lang="en-US" sz="2400" dirty="0" err="1"/>
              <a:t>Maiti</a:t>
            </a:r>
            <a:endParaRPr lang="en-US" sz="2400" dirty="0"/>
          </a:p>
          <a:p>
            <a:pPr eaLnBrk="1" hangingPunct="1"/>
            <a:r>
              <a:rPr lang="en-US" sz="2400" dirty="0"/>
              <a:t>Department of Statistics, </a:t>
            </a:r>
            <a:r>
              <a:rPr lang="en-US" sz="2400" dirty="0" err="1"/>
              <a:t>Visva</a:t>
            </a:r>
            <a:r>
              <a:rPr lang="en-US" sz="2400" dirty="0"/>
              <a:t>-Bharati</a:t>
            </a:r>
          </a:p>
          <a:p>
            <a:pPr eaLnBrk="1" hangingPunct="1"/>
            <a:r>
              <a:rPr lang="en-US" sz="2400" dirty="0" err="1"/>
              <a:t>Santiniketan</a:t>
            </a:r>
            <a:endParaRPr lang="en-US" sz="2400" dirty="0"/>
          </a:p>
          <a:p>
            <a:pPr eaLnBrk="1" hangingPunct="1"/>
            <a:endParaRPr lang="en-US" sz="2400" dirty="0"/>
          </a:p>
          <a:p>
            <a:pPr eaLnBrk="1" hangingPunct="1"/>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spect ratio1.png"/>
          <p:cNvPicPr>
            <a:picLocks noGrp="1" noChangeAspect="1"/>
          </p:cNvPicPr>
          <p:nvPr>
            <p:ph idx="1"/>
          </p:nvPr>
        </p:nvPicPr>
        <p:blipFill>
          <a:blip r:embed="rId2"/>
          <a:stretch>
            <a:fillRect/>
          </a:stretch>
        </p:blipFill>
        <p:spPr>
          <a:xfrm>
            <a:off x="0" y="1"/>
            <a:ext cx="5286380" cy="4108870"/>
          </a:xfrm>
        </p:spPr>
      </p:pic>
      <p:pic>
        <p:nvPicPr>
          <p:cNvPr id="7" name="Content Placeholder 5" descr="aspect2.png"/>
          <p:cNvPicPr>
            <a:picLocks noChangeAspect="1"/>
          </p:cNvPicPr>
          <p:nvPr/>
        </p:nvPicPr>
        <p:blipFill>
          <a:blip r:embed="rId3"/>
          <a:stretch>
            <a:fillRect/>
          </a:stretch>
        </p:blipFill>
        <p:spPr>
          <a:xfrm>
            <a:off x="3714744" y="3571876"/>
            <a:ext cx="5572163" cy="3980116"/>
          </a:xfrm>
          <a:prstGeom prst="rect">
            <a:avLst/>
          </a:prstGeom>
        </p:spPr>
      </p:pic>
      <p:sp>
        <p:nvSpPr>
          <p:cNvPr id="9" name="TextBox 8"/>
          <p:cNvSpPr txBox="1"/>
          <p:nvPr/>
        </p:nvSpPr>
        <p:spPr>
          <a:xfrm>
            <a:off x="1928794" y="4857760"/>
            <a:ext cx="1433406" cy="307777"/>
          </a:xfrm>
          <a:prstGeom prst="rect">
            <a:avLst/>
          </a:prstGeom>
          <a:noFill/>
        </p:spPr>
        <p:txBody>
          <a:bodyPr wrap="none" rtlCol="0">
            <a:spAutoFit/>
          </a:bodyPr>
          <a:lstStyle/>
          <a:p>
            <a:r>
              <a:rPr lang="en-US" sz="1400" dirty="0">
                <a:solidFill>
                  <a:srgbClr val="C00000"/>
                </a:solidFill>
              </a:rPr>
              <a:t>Aspect ratio= </a:t>
            </a:r>
            <a:r>
              <a:rPr lang="en-US" sz="1400" b="1" dirty="0">
                <a:solidFill>
                  <a:srgbClr val="C00000"/>
                </a:solidFill>
              </a:rPr>
              <a:t>.2</a:t>
            </a:r>
          </a:p>
        </p:txBody>
      </p:sp>
      <p:sp>
        <p:nvSpPr>
          <p:cNvPr id="10" name="TextBox 9"/>
          <p:cNvSpPr txBox="1"/>
          <p:nvPr/>
        </p:nvSpPr>
        <p:spPr>
          <a:xfrm>
            <a:off x="5572132" y="2000240"/>
            <a:ext cx="1383712" cy="307777"/>
          </a:xfrm>
          <a:prstGeom prst="rect">
            <a:avLst/>
          </a:prstGeom>
          <a:noFill/>
        </p:spPr>
        <p:txBody>
          <a:bodyPr wrap="none" rtlCol="0">
            <a:spAutoFit/>
          </a:bodyPr>
          <a:lstStyle/>
          <a:p>
            <a:r>
              <a:rPr lang="en-US" sz="1400" dirty="0">
                <a:solidFill>
                  <a:srgbClr val="C00000"/>
                </a:solidFill>
              </a:rPr>
              <a:t>Aspect ratio= </a:t>
            </a:r>
            <a:r>
              <a:rPr lang="en-US" sz="1400" b="1" dirty="0">
                <a:solidFill>
                  <a:srgbClr val="C00000"/>
                </a:solidFill>
              </a:rPr>
              <a:t>5</a:t>
            </a:r>
          </a:p>
        </p:txBody>
      </p:sp>
    </p:spTree>
    <p:extLst>
      <p:ext uri="{BB962C8B-B14F-4D97-AF65-F5344CB8AC3E}">
        <p14:creationId xmlns:p14="http://schemas.microsoft.com/office/powerpoint/2010/main" val="360361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043890" cy="725470"/>
          </a:xfrm>
        </p:spPr>
        <p:txBody>
          <a:bodyPr>
            <a:normAutofit/>
          </a:bodyPr>
          <a:lstStyle/>
          <a:p>
            <a:r>
              <a:rPr lang="en-US" sz="2400" dirty="0"/>
              <a:t>Stability of time series: Concept of </a:t>
            </a:r>
            <a:r>
              <a:rPr lang="en-US" sz="2400" dirty="0" err="1"/>
              <a:t>Stationarity</a:t>
            </a:r>
            <a:endParaRPr lang="en-US" sz="2400" dirty="0"/>
          </a:p>
        </p:txBody>
      </p:sp>
      <p:sp>
        <p:nvSpPr>
          <p:cNvPr id="3" name="Content Placeholder 2"/>
          <p:cNvSpPr>
            <a:spLocks noGrp="1"/>
          </p:cNvSpPr>
          <p:nvPr>
            <p:ph idx="1"/>
          </p:nvPr>
        </p:nvSpPr>
        <p:spPr>
          <a:xfrm>
            <a:off x="428596" y="928670"/>
            <a:ext cx="8258204" cy="5237814"/>
          </a:xfrm>
        </p:spPr>
        <p:txBody>
          <a:bodyPr>
            <a:normAutofit/>
          </a:bodyPr>
          <a:lstStyle/>
          <a:p>
            <a:r>
              <a:rPr lang="en-US" sz="1600" dirty="0" err="1"/>
              <a:t>Stationarity</a:t>
            </a:r>
            <a:r>
              <a:rPr lang="en-US" sz="1600" dirty="0"/>
              <a:t> means that the statistical properties (usually mean, variance, covariance) of  a time series (or rather the process generating it) do not change over time. Unless a time series is stationary it is not ready for further analysis as well as future prediction is not possible.</a:t>
            </a:r>
          </a:p>
        </p:txBody>
      </p:sp>
      <p:sp>
        <p:nvSpPr>
          <p:cNvPr id="4" name="Cloud 3"/>
          <p:cNvSpPr/>
          <p:nvPr/>
        </p:nvSpPr>
        <p:spPr>
          <a:xfrm>
            <a:off x="285720" y="2143116"/>
            <a:ext cx="5786478" cy="1285884"/>
          </a:xfrm>
          <a:prstGeom prst="cloud">
            <a:avLst/>
          </a:prstGeom>
          <a:solidFill>
            <a:srgbClr val="FFFF00">
              <a:alpha val="78000"/>
            </a:srgbClr>
          </a:solidFill>
          <a:effectLst>
            <a:innerShdw blurRad="139700" dist="50800" dir="13500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75000"/>
                </a:schemeClr>
              </a:solidFill>
            </a:endParaRPr>
          </a:p>
          <a:p>
            <a:pPr algn="ctr"/>
            <a:r>
              <a:rPr lang="en-US" dirty="0">
                <a:solidFill>
                  <a:schemeClr val="accent3">
                    <a:lumMod val="75000"/>
                  </a:schemeClr>
                </a:solidFill>
              </a:rPr>
              <a:t>   </a:t>
            </a:r>
          </a:p>
          <a:p>
            <a:pPr algn="ctr"/>
            <a:r>
              <a:rPr lang="en-US" dirty="0">
                <a:solidFill>
                  <a:schemeClr val="accent3">
                    <a:lumMod val="75000"/>
                  </a:schemeClr>
                </a:solidFill>
              </a:rPr>
              <a:t>From a time series plot one can roughly guess on time series stability aka </a:t>
            </a:r>
            <a:r>
              <a:rPr lang="en-US" dirty="0" err="1">
                <a:solidFill>
                  <a:schemeClr val="accent3">
                    <a:lumMod val="75000"/>
                  </a:schemeClr>
                </a:solidFill>
              </a:rPr>
              <a:t>stationarity</a:t>
            </a:r>
            <a:endParaRPr lang="en-US" dirty="0">
              <a:solidFill>
                <a:schemeClr val="accent3">
                  <a:lumMod val="75000"/>
                </a:schemeClr>
              </a:solidFill>
            </a:endParaRPr>
          </a:p>
          <a:p>
            <a:pPr algn="ctr"/>
            <a:endParaRPr lang="en-US" dirty="0">
              <a:solidFill>
                <a:schemeClr val="accent3">
                  <a:lumMod val="75000"/>
                </a:schemeClr>
              </a:solidFill>
            </a:endParaRPr>
          </a:p>
          <a:p>
            <a:pPr algn="ctr"/>
            <a:endParaRPr lang="en-US" dirty="0"/>
          </a:p>
        </p:txBody>
      </p:sp>
      <p:pic>
        <p:nvPicPr>
          <p:cNvPr id="5" name="Picture 4" descr="stionary1.png"/>
          <p:cNvPicPr>
            <a:picLocks noChangeAspect="1"/>
          </p:cNvPicPr>
          <p:nvPr/>
        </p:nvPicPr>
        <p:blipFill>
          <a:blip r:embed="rId2"/>
          <a:stretch>
            <a:fillRect/>
          </a:stretch>
        </p:blipFill>
        <p:spPr>
          <a:xfrm>
            <a:off x="500034" y="3857628"/>
            <a:ext cx="7858179" cy="1758543"/>
          </a:xfrm>
          <a:prstGeom prst="rect">
            <a:avLst/>
          </a:prstGeom>
        </p:spPr>
      </p:pic>
      <p:sp>
        <p:nvSpPr>
          <p:cNvPr id="6" name="Cloud 5"/>
          <p:cNvSpPr/>
          <p:nvPr/>
        </p:nvSpPr>
        <p:spPr>
          <a:xfrm>
            <a:off x="6000760" y="2786058"/>
            <a:ext cx="2428892" cy="1071570"/>
          </a:xfrm>
          <a:prstGeom prst="cloud">
            <a:avLst/>
          </a:prstGeom>
          <a:effectLst>
            <a:outerShdw blurRad="50800" dist="38100" dir="16200000"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Look at the three plots below</a:t>
            </a:r>
          </a:p>
        </p:txBody>
      </p:sp>
      <p:sp>
        <p:nvSpPr>
          <p:cNvPr id="7" name="TextBox 6"/>
          <p:cNvSpPr txBox="1"/>
          <p:nvPr/>
        </p:nvSpPr>
        <p:spPr>
          <a:xfrm>
            <a:off x="0" y="5715016"/>
            <a:ext cx="8429684" cy="954107"/>
          </a:xfrm>
          <a:prstGeom prst="rect">
            <a:avLst/>
          </a:prstGeom>
          <a:noFill/>
        </p:spPr>
        <p:txBody>
          <a:bodyPr wrap="square" rtlCol="0">
            <a:spAutoFit/>
          </a:bodyPr>
          <a:lstStyle/>
          <a:p>
            <a:pPr marL="342900" indent="-342900">
              <a:buFont typeface="+mj-lt"/>
              <a:buAutoNum type="arabicPeriod"/>
            </a:pPr>
            <a:r>
              <a:rPr lang="en-US" sz="1400" dirty="0"/>
              <a:t>Mean increases with time-a clear upward trend</a:t>
            </a:r>
          </a:p>
          <a:p>
            <a:pPr marL="342900" indent="-342900">
              <a:buFont typeface="+mj-lt"/>
              <a:buAutoNum type="arabicPeriod"/>
            </a:pPr>
            <a:r>
              <a:rPr lang="en-US" sz="1400" dirty="0"/>
              <a:t>No trend but span of each cycle varying</a:t>
            </a:r>
          </a:p>
          <a:p>
            <a:pPr marL="342900" indent="-342900">
              <a:buFont typeface="+mj-lt"/>
              <a:buAutoNum type="arabicPeriod"/>
            </a:pPr>
            <a:r>
              <a:rPr lang="en-US" sz="1400" dirty="0"/>
              <a:t>Spread becomes closer as time increases</a:t>
            </a:r>
          </a:p>
          <a:p>
            <a:pPr marL="342900" indent="-342900"/>
            <a:r>
              <a:rPr lang="en-US" sz="1400" dirty="0"/>
              <a:t>                                                                          </a:t>
            </a:r>
            <a:endParaRPr lang="en-US" dirty="0">
              <a:solidFill>
                <a:srgbClr val="FF0000"/>
              </a:solidFill>
            </a:endParaRPr>
          </a:p>
        </p:txBody>
      </p:sp>
      <p:sp>
        <p:nvSpPr>
          <p:cNvPr id="8" name="Oval 7"/>
          <p:cNvSpPr/>
          <p:nvPr/>
        </p:nvSpPr>
        <p:spPr>
          <a:xfrm>
            <a:off x="3643306" y="6215082"/>
            <a:ext cx="4214842" cy="642918"/>
          </a:xfrm>
          <a:prstGeom prst="ellipse">
            <a:avLst/>
          </a:prstGeom>
          <a:solidFill>
            <a:srgbClr val="FAB4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a:solidFill>
                  <a:srgbClr val="FF0000"/>
                </a:solidFill>
              </a:rPr>
              <a:t>Nonstationarity</a:t>
            </a:r>
            <a:r>
              <a:rPr lang="en-US" b="1" dirty="0">
                <a:solidFill>
                  <a:srgbClr val="FF0000"/>
                </a:solidFill>
              </a:rPr>
              <a:t>: </a:t>
            </a:r>
          </a:p>
          <a:p>
            <a:pPr marL="342900" indent="-342900" algn="ctr"/>
            <a:r>
              <a:rPr lang="en-US" b="1" dirty="0">
                <a:solidFill>
                  <a:srgbClr val="FF0000"/>
                </a:solidFill>
              </a:rPr>
              <a:t>Unstable time series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ownload.jpg"/>
          <p:cNvPicPr>
            <a:picLocks noGrp="1" noChangeAspect="1"/>
          </p:cNvPicPr>
          <p:nvPr>
            <p:ph idx="4294967295"/>
          </p:nvPr>
        </p:nvPicPr>
        <p:blipFill>
          <a:blip r:embed="rId2"/>
          <a:stretch>
            <a:fillRect/>
          </a:stretch>
        </p:blipFill>
        <p:spPr>
          <a:xfrm>
            <a:off x="857224" y="0"/>
            <a:ext cx="1500198" cy="1533536"/>
          </a:xfrm>
        </p:spPr>
      </p:pic>
      <p:sp>
        <p:nvSpPr>
          <p:cNvPr id="6" name="Cloud 5"/>
          <p:cNvSpPr/>
          <p:nvPr/>
        </p:nvSpPr>
        <p:spPr>
          <a:xfrm>
            <a:off x="2428860" y="0"/>
            <a:ext cx="4643470" cy="1285860"/>
          </a:xfrm>
          <a:prstGeom prst="cloud">
            <a:avLst/>
          </a:prstGeom>
          <a:solidFill>
            <a:srgbClr val="FBCD9F"/>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How does a stationary time plot look then ?</a:t>
            </a:r>
          </a:p>
        </p:txBody>
      </p:sp>
      <p:pic>
        <p:nvPicPr>
          <p:cNvPr id="414722" name="Picture 2" descr="https://s3-ap-south-1.amazonaws.com/av-blog-media/wp-content/uploads/2018/09/ns6-e1536674898419-300x224.png"/>
          <p:cNvPicPr>
            <a:picLocks noChangeAspect="1" noChangeArrowheads="1"/>
          </p:cNvPicPr>
          <p:nvPr/>
        </p:nvPicPr>
        <p:blipFill>
          <a:blip r:embed="rId3"/>
          <a:srcRect/>
          <a:stretch>
            <a:fillRect/>
          </a:stretch>
        </p:blipFill>
        <p:spPr bwMode="auto">
          <a:xfrm>
            <a:off x="357158" y="1357298"/>
            <a:ext cx="2857500" cy="2133601"/>
          </a:xfrm>
          <a:prstGeom prst="rect">
            <a:avLst/>
          </a:prstGeom>
          <a:noFill/>
        </p:spPr>
      </p:pic>
      <p:sp>
        <p:nvSpPr>
          <p:cNvPr id="12" name="TextBox 11"/>
          <p:cNvSpPr txBox="1"/>
          <p:nvPr/>
        </p:nvSpPr>
        <p:spPr>
          <a:xfrm>
            <a:off x="2857488" y="1714488"/>
            <a:ext cx="5147563" cy="646331"/>
          </a:xfrm>
          <a:prstGeom prst="rect">
            <a:avLst/>
          </a:prstGeom>
          <a:noFill/>
        </p:spPr>
        <p:txBody>
          <a:bodyPr wrap="none" rtlCol="0">
            <a:spAutoFit/>
          </a:bodyPr>
          <a:lstStyle/>
          <a:p>
            <a:r>
              <a:rPr lang="en-US" dirty="0"/>
              <a:t>In this case mean , variance and covariance are </a:t>
            </a:r>
          </a:p>
          <a:p>
            <a:r>
              <a:rPr lang="en-US" dirty="0"/>
              <a:t>constant with time</a:t>
            </a:r>
          </a:p>
        </p:txBody>
      </p:sp>
      <p:pic>
        <p:nvPicPr>
          <p:cNvPr id="414724" name="Picture 4" descr="https://miro.medium.com/max/390/0*3XXCQed3bPHrD1lt.png"/>
          <p:cNvPicPr>
            <a:picLocks noChangeAspect="1" noChangeArrowheads="1"/>
          </p:cNvPicPr>
          <p:nvPr/>
        </p:nvPicPr>
        <p:blipFill>
          <a:blip r:embed="rId4"/>
          <a:srcRect/>
          <a:stretch>
            <a:fillRect/>
          </a:stretch>
        </p:blipFill>
        <p:spPr bwMode="auto">
          <a:xfrm>
            <a:off x="2928926" y="2786058"/>
            <a:ext cx="5572164" cy="421484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7686700" cy="1082660"/>
          </a:xfrm>
        </p:spPr>
        <p:txBody>
          <a:bodyPr/>
          <a:lstStyle/>
          <a:p>
            <a:r>
              <a:rPr lang="en-US" dirty="0">
                <a:solidFill>
                  <a:srgbClr val="0070C0"/>
                </a:solidFill>
              </a:rPr>
              <a:t>Two Different Approaches of Explanation</a:t>
            </a:r>
          </a:p>
        </p:txBody>
      </p:sp>
      <p:sp>
        <p:nvSpPr>
          <p:cNvPr id="3" name="Content Placeholder 2"/>
          <p:cNvSpPr>
            <a:spLocks noGrp="1"/>
          </p:cNvSpPr>
          <p:nvPr>
            <p:ph idx="1"/>
          </p:nvPr>
        </p:nvSpPr>
        <p:spPr>
          <a:xfrm>
            <a:off x="457200" y="1600200"/>
            <a:ext cx="8229600" cy="5257800"/>
          </a:xfrm>
        </p:spPr>
        <p:txBody>
          <a:bodyPr/>
          <a:lstStyle/>
          <a:p>
            <a:r>
              <a:rPr lang="en-US" dirty="0">
                <a:solidFill>
                  <a:srgbClr val="B2A60E"/>
                </a:solidFill>
              </a:rPr>
              <a:t>Old/Classical/Traditional Approach</a:t>
            </a:r>
          </a:p>
          <a:p>
            <a:r>
              <a:rPr lang="en-US" dirty="0">
                <a:solidFill>
                  <a:srgbClr val="66CCFF"/>
                </a:solidFill>
              </a:rPr>
              <a:t>Modern/Stochastic Process Approach</a:t>
            </a:r>
          </a:p>
          <a:p>
            <a:endParaRPr lang="en-US" dirty="0"/>
          </a:p>
          <a:p>
            <a:pPr indent="-3175">
              <a:buNone/>
            </a:pPr>
            <a:r>
              <a:rPr lang="en-US" dirty="0"/>
              <a:t>It is not that modern approach is better than the classical approach.</a:t>
            </a:r>
          </a:p>
          <a:p>
            <a:pPr indent="-3175">
              <a:buNone/>
            </a:pPr>
            <a:r>
              <a:rPr lang="en-US" dirty="0"/>
              <a:t>Looking into the same time series from different perspective. </a:t>
            </a:r>
          </a:p>
          <a:p>
            <a:pPr indent="-3175">
              <a:buNone/>
            </a:pPr>
            <a:r>
              <a:rPr lang="en-US" dirty="0">
                <a:solidFill>
                  <a:srgbClr val="FFC000"/>
                </a:solidFill>
              </a:rPr>
              <a:t>OLD WINE IN NEW BOTTLES.</a:t>
            </a:r>
          </a:p>
          <a:p>
            <a:pPr indent="-3175">
              <a:buNone/>
            </a:pPr>
            <a:endParaRPr lang="en-US" dirty="0"/>
          </a:p>
        </p:txBody>
      </p:sp>
      <p:pic>
        <p:nvPicPr>
          <p:cNvPr id="5" name="Picture 4" descr="images.jpg"/>
          <p:cNvPicPr>
            <a:picLocks noChangeAspect="1"/>
          </p:cNvPicPr>
          <p:nvPr/>
        </p:nvPicPr>
        <p:blipFill>
          <a:blip r:embed="rId2"/>
          <a:stretch>
            <a:fillRect/>
          </a:stretch>
        </p:blipFill>
        <p:spPr>
          <a:xfrm>
            <a:off x="7143768" y="5108843"/>
            <a:ext cx="1673107" cy="1749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6084" name="Rectangle 4"/>
          <p:cNvSpPr>
            <a:spLocks noGrp="1" noChangeArrowheads="1"/>
          </p:cNvSpPr>
          <p:nvPr>
            <p:ph type="title"/>
          </p:nvPr>
        </p:nvSpPr>
        <p:spPr>
          <a:xfrm>
            <a:off x="457200" y="158750"/>
            <a:ext cx="8610600" cy="1136650"/>
          </a:xfrm>
          <a:noFill/>
          <a:ln/>
          <a:effectLst/>
        </p:spPr>
        <p:txBody>
          <a:bodyPr lIns="90488" tIns="44450" rIns="90488" bIns="44450"/>
          <a:lstStyle/>
          <a:p>
            <a:r>
              <a:rPr lang="en-US" sz="2000" b="1" dirty="0">
                <a:solidFill>
                  <a:srgbClr val="7030A0"/>
                </a:solidFill>
              </a:rPr>
              <a:t>By classical Approach</a:t>
            </a:r>
            <a:br>
              <a:rPr lang="en-US" sz="5400" b="1" dirty="0"/>
            </a:br>
            <a:r>
              <a:rPr lang="en-US" sz="5400" b="1" dirty="0"/>
              <a:t>Time Series Components</a:t>
            </a:r>
            <a:endParaRPr lang="en-US"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8131" name="Rectangle 102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1028"/>
          <p:cNvGrpSpPr>
            <a:grpSpLocks/>
          </p:cNvGrpSpPr>
          <p:nvPr/>
        </p:nvGrpSpPr>
        <p:grpSpPr bwMode="auto">
          <a:xfrm>
            <a:off x="922338" y="2255838"/>
            <a:ext cx="3644900" cy="1817687"/>
            <a:chOff x="581" y="1421"/>
            <a:chExt cx="2296" cy="1145"/>
          </a:xfrm>
        </p:grpSpPr>
        <p:sp>
          <p:nvSpPr>
            <p:cNvPr id="48133" name="Rectangle 1029"/>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p:spPr>
          <p:txBody>
            <a:bodyPr wrap="none" anchor="ctr"/>
            <a:lstStyle/>
            <a:p>
              <a:endParaRPr lang="en-US"/>
            </a:p>
          </p:txBody>
        </p:sp>
        <p:sp>
          <p:nvSpPr>
            <p:cNvPr id="48134" name="Freeform 1030"/>
            <p:cNvSpPr>
              <a:spLocks/>
            </p:cNvSpPr>
            <p:nvPr/>
          </p:nvSpPr>
          <p:spPr bwMode="auto">
            <a:xfrm>
              <a:off x="2220" y="1421"/>
              <a:ext cx="657" cy="1145"/>
            </a:xfrm>
            <a:custGeom>
              <a:avLst/>
              <a:gdLst/>
              <a:ahLst/>
              <a:cxnLst>
                <a:cxn ang="0">
                  <a:pos x="0" y="0"/>
                </a:cxn>
                <a:cxn ang="0">
                  <a:pos x="656" y="1144"/>
                </a:cxn>
                <a:cxn ang="0">
                  <a:pos x="0" y="653"/>
                </a:cxn>
                <a:cxn ang="0">
                  <a:pos x="0" y="0"/>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p:spPr>
          <p:txBody>
            <a:bodyPr/>
            <a:lstStyle/>
            <a:p>
              <a:endParaRPr lang="en-US"/>
            </a:p>
          </p:txBody>
        </p:sp>
        <p:sp>
          <p:nvSpPr>
            <p:cNvPr id="48135" name="Freeform 1031"/>
            <p:cNvSpPr>
              <a:spLocks/>
            </p:cNvSpPr>
            <p:nvPr/>
          </p:nvSpPr>
          <p:spPr bwMode="auto">
            <a:xfrm>
              <a:off x="581" y="2074"/>
              <a:ext cx="2296" cy="492"/>
            </a:xfrm>
            <a:custGeom>
              <a:avLst/>
              <a:gdLst/>
              <a:ahLst/>
              <a:cxnLst>
                <a:cxn ang="0">
                  <a:pos x="0" y="0"/>
                </a:cxn>
                <a:cxn ang="0">
                  <a:pos x="1639" y="0"/>
                </a:cxn>
                <a:cxn ang="0">
                  <a:pos x="2295" y="491"/>
                </a:cxn>
                <a:cxn ang="0">
                  <a:pos x="0" y="0"/>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48136" name="Rectangle 1032"/>
          <p:cNvSpPr>
            <a:spLocks noGrp="1" noChangeArrowheads="1"/>
          </p:cNvSpPr>
          <p:nvPr>
            <p:ph type="title"/>
          </p:nvPr>
        </p:nvSpPr>
        <p:spPr>
          <a:xfrm>
            <a:off x="457200" y="158750"/>
            <a:ext cx="8610600" cy="1136650"/>
          </a:xfrm>
          <a:noFill/>
          <a:ln/>
          <a:effectLst>
            <a:outerShdw dist="53882" dir="2700000" algn="ctr" rotWithShape="0">
              <a:schemeClr val="bg2"/>
            </a:outerShdw>
          </a:effectLst>
        </p:spPr>
        <p:txBody>
          <a:bodyPr lIns="90488" tIns="44450" rIns="90488" bIns="44450"/>
          <a:lstStyle/>
          <a:p>
            <a:r>
              <a:rPr lang="en-US" sz="5400" b="1"/>
              <a:t>Time Series Components</a:t>
            </a:r>
            <a:endParaRPr lang="en-US"/>
          </a:p>
        </p:txBody>
      </p:sp>
      <p:sp>
        <p:nvSpPr>
          <p:cNvPr id="48137" name="Rectangle 1033"/>
          <p:cNvSpPr>
            <a:spLocks noChangeArrowheads="1"/>
          </p:cNvSpPr>
          <p:nvPr/>
        </p:nvSpPr>
        <p:spPr bwMode="auto">
          <a:xfrm>
            <a:off x="1443038" y="2471738"/>
            <a:ext cx="1457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Trend</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01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922338" y="2255838"/>
            <a:ext cx="3644900" cy="1817687"/>
            <a:chOff x="581" y="1421"/>
            <a:chExt cx="2296" cy="1145"/>
          </a:xfrm>
        </p:grpSpPr>
        <p:sp>
          <p:nvSpPr>
            <p:cNvPr id="50181" name="Rectangle 5"/>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p:spPr>
          <p:txBody>
            <a:bodyPr wrap="none" anchor="ctr"/>
            <a:lstStyle/>
            <a:p>
              <a:endParaRPr lang="en-US"/>
            </a:p>
          </p:txBody>
        </p:sp>
        <p:sp>
          <p:nvSpPr>
            <p:cNvPr id="50182" name="Freeform 6"/>
            <p:cNvSpPr>
              <a:spLocks/>
            </p:cNvSpPr>
            <p:nvPr/>
          </p:nvSpPr>
          <p:spPr bwMode="auto">
            <a:xfrm>
              <a:off x="2220" y="1421"/>
              <a:ext cx="657" cy="1145"/>
            </a:xfrm>
            <a:custGeom>
              <a:avLst/>
              <a:gdLst/>
              <a:ahLst/>
              <a:cxnLst>
                <a:cxn ang="0">
                  <a:pos x="0" y="0"/>
                </a:cxn>
                <a:cxn ang="0">
                  <a:pos x="656" y="1144"/>
                </a:cxn>
                <a:cxn ang="0">
                  <a:pos x="0" y="653"/>
                </a:cxn>
                <a:cxn ang="0">
                  <a:pos x="0" y="0"/>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p:spPr>
          <p:txBody>
            <a:bodyPr/>
            <a:lstStyle/>
            <a:p>
              <a:endParaRPr lang="en-US"/>
            </a:p>
          </p:txBody>
        </p:sp>
        <p:sp>
          <p:nvSpPr>
            <p:cNvPr id="50183" name="Freeform 7"/>
            <p:cNvSpPr>
              <a:spLocks/>
            </p:cNvSpPr>
            <p:nvPr/>
          </p:nvSpPr>
          <p:spPr bwMode="auto">
            <a:xfrm>
              <a:off x="581" y="2074"/>
              <a:ext cx="2296" cy="492"/>
            </a:xfrm>
            <a:custGeom>
              <a:avLst/>
              <a:gdLst/>
              <a:ahLst/>
              <a:cxnLst>
                <a:cxn ang="0">
                  <a:pos x="0" y="0"/>
                </a:cxn>
                <a:cxn ang="0">
                  <a:pos x="1639" y="0"/>
                </a:cxn>
                <a:cxn ang="0">
                  <a:pos x="2295" y="491"/>
                </a:cxn>
                <a:cxn ang="0">
                  <a:pos x="0" y="0"/>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p:spPr>
          <p:txBody>
            <a:bodyPr/>
            <a:lstStyle/>
            <a:p>
              <a:endParaRPr lang="en-US"/>
            </a:p>
          </p:txBody>
        </p:sp>
      </p:grpSp>
      <p:grpSp>
        <p:nvGrpSpPr>
          <p:cNvPr id="3" name="Group 8"/>
          <p:cNvGrpSpPr>
            <a:grpSpLocks/>
          </p:cNvGrpSpPr>
          <p:nvPr/>
        </p:nvGrpSpPr>
        <p:grpSpPr bwMode="auto">
          <a:xfrm>
            <a:off x="4565650" y="2255838"/>
            <a:ext cx="3643313" cy="1817687"/>
            <a:chOff x="2876" y="1421"/>
            <a:chExt cx="2295" cy="1145"/>
          </a:xfrm>
        </p:grpSpPr>
        <p:sp>
          <p:nvSpPr>
            <p:cNvPr id="50185" name="Rectangle 9"/>
            <p:cNvSpPr>
              <a:spLocks noChangeArrowheads="1"/>
            </p:cNvSpPr>
            <p:nvPr/>
          </p:nvSpPr>
          <p:spPr bwMode="auto">
            <a:xfrm>
              <a:off x="3532" y="1422"/>
              <a:ext cx="1627" cy="641"/>
            </a:xfrm>
            <a:prstGeom prst="rect">
              <a:avLst/>
            </a:prstGeom>
            <a:solidFill>
              <a:srgbClr val="FF8000"/>
            </a:solidFill>
            <a:ln w="25400">
              <a:solidFill>
                <a:srgbClr val="000000"/>
              </a:solidFill>
              <a:miter lim="800000"/>
              <a:headEnd/>
              <a:tailEnd/>
            </a:ln>
            <a:effectLst/>
          </p:spPr>
          <p:txBody>
            <a:bodyPr wrap="none" anchor="ctr"/>
            <a:lstStyle/>
            <a:p>
              <a:endParaRPr lang="en-US"/>
            </a:p>
          </p:txBody>
        </p:sp>
        <p:sp>
          <p:nvSpPr>
            <p:cNvPr id="50186" name="Freeform 10"/>
            <p:cNvSpPr>
              <a:spLocks/>
            </p:cNvSpPr>
            <p:nvPr/>
          </p:nvSpPr>
          <p:spPr bwMode="auto">
            <a:xfrm>
              <a:off x="2876" y="1421"/>
              <a:ext cx="656" cy="1145"/>
            </a:xfrm>
            <a:custGeom>
              <a:avLst/>
              <a:gdLst/>
              <a:ahLst/>
              <a:cxnLst>
                <a:cxn ang="0">
                  <a:pos x="655" y="0"/>
                </a:cxn>
                <a:cxn ang="0">
                  <a:pos x="0" y="1144"/>
                </a:cxn>
                <a:cxn ang="0">
                  <a:pos x="655" y="653"/>
                </a:cxn>
                <a:cxn ang="0">
                  <a:pos x="655" y="0"/>
                </a:cxn>
              </a:cxnLst>
              <a:rect l="0" t="0" r="r" b="b"/>
              <a:pathLst>
                <a:path w="656" h="1145">
                  <a:moveTo>
                    <a:pt x="655" y="0"/>
                  </a:moveTo>
                  <a:lnTo>
                    <a:pt x="0" y="1144"/>
                  </a:lnTo>
                  <a:lnTo>
                    <a:pt x="655" y="653"/>
                  </a:lnTo>
                  <a:lnTo>
                    <a:pt x="655" y="0"/>
                  </a:lnTo>
                </a:path>
              </a:pathLst>
            </a:custGeom>
            <a:solidFill>
              <a:srgbClr val="804000"/>
            </a:solidFill>
            <a:ln w="25400" cap="rnd" cmpd="sng">
              <a:solidFill>
                <a:srgbClr val="000000"/>
              </a:solidFill>
              <a:prstDash val="solid"/>
              <a:round/>
              <a:headEnd type="none" w="med" len="med"/>
              <a:tailEnd type="none" w="med" len="med"/>
            </a:ln>
            <a:effectLst/>
          </p:spPr>
          <p:txBody>
            <a:bodyPr/>
            <a:lstStyle/>
            <a:p>
              <a:endParaRPr lang="en-US"/>
            </a:p>
          </p:txBody>
        </p:sp>
        <p:sp>
          <p:nvSpPr>
            <p:cNvPr id="50187" name="Freeform 11"/>
            <p:cNvSpPr>
              <a:spLocks/>
            </p:cNvSpPr>
            <p:nvPr/>
          </p:nvSpPr>
          <p:spPr bwMode="auto">
            <a:xfrm>
              <a:off x="2876" y="2074"/>
              <a:ext cx="2295" cy="492"/>
            </a:xfrm>
            <a:custGeom>
              <a:avLst/>
              <a:gdLst/>
              <a:ahLst/>
              <a:cxnLst>
                <a:cxn ang="0">
                  <a:pos x="2294" y="0"/>
                </a:cxn>
                <a:cxn ang="0">
                  <a:pos x="655" y="0"/>
                </a:cxn>
                <a:cxn ang="0">
                  <a:pos x="0" y="491"/>
                </a:cxn>
                <a:cxn ang="0">
                  <a:pos x="2294" y="0"/>
                </a:cxn>
              </a:cxnLst>
              <a:rect l="0" t="0" r="r" b="b"/>
              <a:pathLst>
                <a:path w="2295" h="492">
                  <a:moveTo>
                    <a:pt x="2294" y="0"/>
                  </a:moveTo>
                  <a:lnTo>
                    <a:pt x="655" y="0"/>
                  </a:lnTo>
                  <a:lnTo>
                    <a:pt x="0" y="491"/>
                  </a:lnTo>
                  <a:lnTo>
                    <a:pt x="2294" y="0"/>
                  </a:lnTo>
                </a:path>
              </a:pathLst>
            </a:custGeom>
            <a:solidFill>
              <a:srgbClr val="402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50188" name="Rectangle 12"/>
          <p:cNvSpPr>
            <a:spLocks noGrp="1" noChangeArrowheads="1"/>
          </p:cNvSpPr>
          <p:nvPr>
            <p:ph type="title"/>
          </p:nvPr>
        </p:nvSpPr>
        <p:spPr>
          <a:xfrm>
            <a:off x="533400" y="158750"/>
            <a:ext cx="8534400" cy="1136650"/>
          </a:xfrm>
          <a:noFill/>
          <a:ln/>
          <a:effectLst>
            <a:outerShdw dist="53882" dir="2700000" algn="ctr" rotWithShape="0">
              <a:schemeClr val="bg2"/>
            </a:outerShdw>
          </a:effectLst>
        </p:spPr>
        <p:txBody>
          <a:bodyPr lIns="90488" tIns="44450" rIns="90488" bIns="44450"/>
          <a:lstStyle/>
          <a:p>
            <a:r>
              <a:rPr lang="en-US" sz="5400" b="1"/>
              <a:t>Time Series Components</a:t>
            </a:r>
            <a:endParaRPr lang="en-US"/>
          </a:p>
        </p:txBody>
      </p:sp>
      <p:sp>
        <p:nvSpPr>
          <p:cNvPr id="50189" name="Rectangle 13"/>
          <p:cNvSpPr>
            <a:spLocks noChangeArrowheads="1"/>
          </p:cNvSpPr>
          <p:nvPr/>
        </p:nvSpPr>
        <p:spPr bwMode="auto">
          <a:xfrm>
            <a:off x="5334000" y="2514600"/>
            <a:ext cx="3810000" cy="4114800"/>
          </a:xfrm>
          <a:prstGeom prst="rect">
            <a:avLst/>
          </a:prstGeom>
          <a:noFill/>
          <a:ln w="12700">
            <a:noFill/>
            <a:miter lim="800000"/>
            <a:headEnd/>
            <a:tailEnd/>
          </a:ln>
          <a:effectLst/>
        </p:spPr>
        <p:txBody>
          <a:bodyPr lIns="90488" tIns="44450" rIns="90488" bIns="44450"/>
          <a:lstStyle/>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latinLnBrk="1">
              <a:spcBef>
                <a:spcPct val="20000"/>
              </a:spcBef>
            </a:pPr>
            <a:endParaRPr lang="en-US" sz="2800">
              <a:latin typeface="Arial" charset="0"/>
            </a:endParaRPr>
          </a:p>
        </p:txBody>
      </p:sp>
      <p:sp>
        <p:nvSpPr>
          <p:cNvPr id="50190" name="Rectangle 14"/>
          <p:cNvSpPr>
            <a:spLocks noChangeArrowheads="1"/>
          </p:cNvSpPr>
          <p:nvPr/>
        </p:nvSpPr>
        <p:spPr bwMode="auto">
          <a:xfrm>
            <a:off x="1443038" y="2471738"/>
            <a:ext cx="1457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Trend</a:t>
            </a:r>
          </a:p>
        </p:txBody>
      </p:sp>
      <p:sp>
        <p:nvSpPr>
          <p:cNvPr id="50191" name="Rectangle 15"/>
          <p:cNvSpPr>
            <a:spLocks noChangeArrowheads="1"/>
          </p:cNvSpPr>
          <p:nvPr/>
        </p:nvSpPr>
        <p:spPr bwMode="auto">
          <a:xfrm>
            <a:off x="6015038" y="2471738"/>
            <a:ext cx="1838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Cyclical</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22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922338" y="2255838"/>
            <a:ext cx="3644900" cy="1817687"/>
            <a:chOff x="581" y="1421"/>
            <a:chExt cx="2296" cy="1145"/>
          </a:xfrm>
        </p:grpSpPr>
        <p:sp>
          <p:nvSpPr>
            <p:cNvPr id="52229" name="Rectangle 5"/>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p:spPr>
          <p:txBody>
            <a:bodyPr wrap="none" anchor="ctr"/>
            <a:lstStyle/>
            <a:p>
              <a:endParaRPr lang="en-US"/>
            </a:p>
          </p:txBody>
        </p:sp>
        <p:sp>
          <p:nvSpPr>
            <p:cNvPr id="52230" name="Freeform 6"/>
            <p:cNvSpPr>
              <a:spLocks/>
            </p:cNvSpPr>
            <p:nvPr/>
          </p:nvSpPr>
          <p:spPr bwMode="auto">
            <a:xfrm>
              <a:off x="2220" y="1421"/>
              <a:ext cx="657" cy="1145"/>
            </a:xfrm>
            <a:custGeom>
              <a:avLst/>
              <a:gdLst/>
              <a:ahLst/>
              <a:cxnLst>
                <a:cxn ang="0">
                  <a:pos x="0" y="0"/>
                </a:cxn>
                <a:cxn ang="0">
                  <a:pos x="656" y="1144"/>
                </a:cxn>
                <a:cxn ang="0">
                  <a:pos x="0" y="653"/>
                </a:cxn>
                <a:cxn ang="0">
                  <a:pos x="0" y="0"/>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p:spPr>
          <p:txBody>
            <a:bodyPr/>
            <a:lstStyle/>
            <a:p>
              <a:endParaRPr lang="en-US"/>
            </a:p>
          </p:txBody>
        </p:sp>
        <p:sp>
          <p:nvSpPr>
            <p:cNvPr id="52231" name="Freeform 7"/>
            <p:cNvSpPr>
              <a:spLocks/>
            </p:cNvSpPr>
            <p:nvPr/>
          </p:nvSpPr>
          <p:spPr bwMode="auto">
            <a:xfrm>
              <a:off x="581" y="2074"/>
              <a:ext cx="2296" cy="492"/>
            </a:xfrm>
            <a:custGeom>
              <a:avLst/>
              <a:gdLst/>
              <a:ahLst/>
              <a:cxnLst>
                <a:cxn ang="0">
                  <a:pos x="0" y="0"/>
                </a:cxn>
                <a:cxn ang="0">
                  <a:pos x="1639" y="0"/>
                </a:cxn>
                <a:cxn ang="0">
                  <a:pos x="2295" y="491"/>
                </a:cxn>
                <a:cxn ang="0">
                  <a:pos x="0" y="0"/>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p:spPr>
          <p:txBody>
            <a:bodyPr/>
            <a:lstStyle/>
            <a:p>
              <a:endParaRPr lang="en-US"/>
            </a:p>
          </p:txBody>
        </p:sp>
      </p:grpSp>
      <p:grpSp>
        <p:nvGrpSpPr>
          <p:cNvPr id="3" name="Group 8"/>
          <p:cNvGrpSpPr>
            <a:grpSpLocks/>
          </p:cNvGrpSpPr>
          <p:nvPr/>
        </p:nvGrpSpPr>
        <p:grpSpPr bwMode="auto">
          <a:xfrm>
            <a:off x="922338" y="4071938"/>
            <a:ext cx="3644900" cy="1814512"/>
            <a:chOff x="581" y="2565"/>
            <a:chExt cx="2296" cy="1143"/>
          </a:xfrm>
        </p:grpSpPr>
        <p:sp>
          <p:nvSpPr>
            <p:cNvPr id="52233" name="Rectangle 9"/>
            <p:cNvSpPr>
              <a:spLocks noChangeArrowheads="1"/>
            </p:cNvSpPr>
            <p:nvPr/>
          </p:nvSpPr>
          <p:spPr bwMode="auto">
            <a:xfrm>
              <a:off x="582" y="3055"/>
              <a:ext cx="1627" cy="641"/>
            </a:xfrm>
            <a:prstGeom prst="rect">
              <a:avLst/>
            </a:prstGeom>
            <a:solidFill>
              <a:srgbClr val="FF00FF"/>
            </a:solidFill>
            <a:ln w="25400">
              <a:solidFill>
                <a:srgbClr val="000000"/>
              </a:solidFill>
              <a:miter lim="800000"/>
              <a:headEnd/>
              <a:tailEnd/>
            </a:ln>
            <a:effectLst/>
          </p:spPr>
          <p:txBody>
            <a:bodyPr wrap="none" anchor="ctr"/>
            <a:lstStyle/>
            <a:p>
              <a:endParaRPr lang="en-US"/>
            </a:p>
          </p:txBody>
        </p:sp>
        <p:sp>
          <p:nvSpPr>
            <p:cNvPr id="52234" name="Freeform 10"/>
            <p:cNvSpPr>
              <a:spLocks/>
            </p:cNvSpPr>
            <p:nvPr/>
          </p:nvSpPr>
          <p:spPr bwMode="auto">
            <a:xfrm>
              <a:off x="581" y="2565"/>
              <a:ext cx="2296" cy="490"/>
            </a:xfrm>
            <a:custGeom>
              <a:avLst/>
              <a:gdLst/>
              <a:ahLst/>
              <a:cxnLst>
                <a:cxn ang="0">
                  <a:pos x="0" y="489"/>
                </a:cxn>
                <a:cxn ang="0">
                  <a:pos x="2295" y="0"/>
                </a:cxn>
                <a:cxn ang="0">
                  <a:pos x="1639" y="489"/>
                </a:cxn>
                <a:cxn ang="0">
                  <a:pos x="0" y="489"/>
                </a:cxn>
              </a:cxnLst>
              <a:rect l="0" t="0" r="r" b="b"/>
              <a:pathLst>
                <a:path w="2296" h="490">
                  <a:moveTo>
                    <a:pt x="0" y="489"/>
                  </a:moveTo>
                  <a:lnTo>
                    <a:pt x="2295" y="0"/>
                  </a:lnTo>
                  <a:lnTo>
                    <a:pt x="1639" y="489"/>
                  </a:lnTo>
                  <a:lnTo>
                    <a:pt x="0" y="489"/>
                  </a:lnTo>
                </a:path>
              </a:pathLst>
            </a:custGeom>
            <a:solidFill>
              <a:srgbClr val="800080"/>
            </a:solidFill>
            <a:ln w="25400" cap="rnd" cmpd="sng">
              <a:solidFill>
                <a:srgbClr val="000000"/>
              </a:solidFill>
              <a:prstDash val="solid"/>
              <a:round/>
              <a:headEnd type="none" w="med" len="med"/>
              <a:tailEnd type="none" w="med" len="med"/>
            </a:ln>
            <a:effectLst/>
          </p:spPr>
          <p:txBody>
            <a:bodyPr/>
            <a:lstStyle/>
            <a:p>
              <a:endParaRPr lang="en-US"/>
            </a:p>
          </p:txBody>
        </p:sp>
        <p:sp>
          <p:nvSpPr>
            <p:cNvPr id="52235" name="Freeform 11"/>
            <p:cNvSpPr>
              <a:spLocks/>
            </p:cNvSpPr>
            <p:nvPr/>
          </p:nvSpPr>
          <p:spPr bwMode="auto">
            <a:xfrm>
              <a:off x="2220" y="2565"/>
              <a:ext cx="657" cy="1143"/>
            </a:xfrm>
            <a:custGeom>
              <a:avLst/>
              <a:gdLst/>
              <a:ahLst/>
              <a:cxnLst>
                <a:cxn ang="0">
                  <a:pos x="0" y="1142"/>
                </a:cxn>
                <a:cxn ang="0">
                  <a:pos x="0" y="489"/>
                </a:cxn>
                <a:cxn ang="0">
                  <a:pos x="656" y="0"/>
                </a:cxn>
                <a:cxn ang="0">
                  <a:pos x="0" y="1142"/>
                </a:cxn>
              </a:cxnLst>
              <a:rect l="0" t="0" r="r" b="b"/>
              <a:pathLst>
                <a:path w="657" h="1143">
                  <a:moveTo>
                    <a:pt x="0" y="1142"/>
                  </a:moveTo>
                  <a:lnTo>
                    <a:pt x="0" y="489"/>
                  </a:lnTo>
                  <a:lnTo>
                    <a:pt x="656" y="0"/>
                  </a:lnTo>
                  <a:lnTo>
                    <a:pt x="0" y="1142"/>
                  </a:lnTo>
                </a:path>
              </a:pathLst>
            </a:custGeom>
            <a:solidFill>
              <a:srgbClr val="C000C0"/>
            </a:solidFill>
            <a:ln w="25400" cap="rnd" cmpd="sng">
              <a:solidFill>
                <a:srgbClr val="000000"/>
              </a:solidFill>
              <a:prstDash val="solid"/>
              <a:round/>
              <a:headEnd type="none" w="med" len="med"/>
              <a:tailEnd type="none" w="med" len="med"/>
            </a:ln>
            <a:effectLst/>
          </p:spPr>
          <p:txBody>
            <a:bodyPr/>
            <a:lstStyle/>
            <a:p>
              <a:endParaRPr lang="en-US"/>
            </a:p>
          </p:txBody>
        </p:sp>
      </p:grpSp>
      <p:grpSp>
        <p:nvGrpSpPr>
          <p:cNvPr id="4" name="Group 12"/>
          <p:cNvGrpSpPr>
            <a:grpSpLocks/>
          </p:cNvGrpSpPr>
          <p:nvPr/>
        </p:nvGrpSpPr>
        <p:grpSpPr bwMode="auto">
          <a:xfrm>
            <a:off x="4565650" y="2255838"/>
            <a:ext cx="3643313" cy="1817687"/>
            <a:chOff x="2876" y="1421"/>
            <a:chExt cx="2295" cy="1145"/>
          </a:xfrm>
        </p:grpSpPr>
        <p:sp>
          <p:nvSpPr>
            <p:cNvPr id="52237" name="Rectangle 13"/>
            <p:cNvSpPr>
              <a:spLocks noChangeArrowheads="1"/>
            </p:cNvSpPr>
            <p:nvPr/>
          </p:nvSpPr>
          <p:spPr bwMode="auto">
            <a:xfrm>
              <a:off x="3532" y="1422"/>
              <a:ext cx="1627" cy="641"/>
            </a:xfrm>
            <a:prstGeom prst="rect">
              <a:avLst/>
            </a:prstGeom>
            <a:solidFill>
              <a:srgbClr val="FF8000"/>
            </a:solidFill>
            <a:ln w="25400">
              <a:solidFill>
                <a:srgbClr val="000000"/>
              </a:solidFill>
              <a:miter lim="800000"/>
              <a:headEnd/>
              <a:tailEnd/>
            </a:ln>
            <a:effectLst/>
          </p:spPr>
          <p:txBody>
            <a:bodyPr wrap="none" anchor="ctr"/>
            <a:lstStyle/>
            <a:p>
              <a:endParaRPr lang="en-US"/>
            </a:p>
          </p:txBody>
        </p:sp>
        <p:sp>
          <p:nvSpPr>
            <p:cNvPr id="52238" name="Freeform 14"/>
            <p:cNvSpPr>
              <a:spLocks/>
            </p:cNvSpPr>
            <p:nvPr/>
          </p:nvSpPr>
          <p:spPr bwMode="auto">
            <a:xfrm>
              <a:off x="2876" y="1421"/>
              <a:ext cx="656" cy="1145"/>
            </a:xfrm>
            <a:custGeom>
              <a:avLst/>
              <a:gdLst/>
              <a:ahLst/>
              <a:cxnLst>
                <a:cxn ang="0">
                  <a:pos x="655" y="0"/>
                </a:cxn>
                <a:cxn ang="0">
                  <a:pos x="0" y="1144"/>
                </a:cxn>
                <a:cxn ang="0">
                  <a:pos x="655" y="653"/>
                </a:cxn>
                <a:cxn ang="0">
                  <a:pos x="655" y="0"/>
                </a:cxn>
              </a:cxnLst>
              <a:rect l="0" t="0" r="r" b="b"/>
              <a:pathLst>
                <a:path w="656" h="1145">
                  <a:moveTo>
                    <a:pt x="655" y="0"/>
                  </a:moveTo>
                  <a:lnTo>
                    <a:pt x="0" y="1144"/>
                  </a:lnTo>
                  <a:lnTo>
                    <a:pt x="655" y="653"/>
                  </a:lnTo>
                  <a:lnTo>
                    <a:pt x="655" y="0"/>
                  </a:lnTo>
                </a:path>
              </a:pathLst>
            </a:custGeom>
            <a:solidFill>
              <a:srgbClr val="804000"/>
            </a:solidFill>
            <a:ln w="25400" cap="rnd" cmpd="sng">
              <a:solidFill>
                <a:srgbClr val="000000"/>
              </a:solidFill>
              <a:prstDash val="solid"/>
              <a:round/>
              <a:headEnd type="none" w="med" len="med"/>
              <a:tailEnd type="none" w="med" len="med"/>
            </a:ln>
            <a:effectLst/>
          </p:spPr>
          <p:txBody>
            <a:bodyPr/>
            <a:lstStyle/>
            <a:p>
              <a:endParaRPr lang="en-US"/>
            </a:p>
          </p:txBody>
        </p:sp>
        <p:sp>
          <p:nvSpPr>
            <p:cNvPr id="52239" name="Freeform 15"/>
            <p:cNvSpPr>
              <a:spLocks/>
            </p:cNvSpPr>
            <p:nvPr/>
          </p:nvSpPr>
          <p:spPr bwMode="auto">
            <a:xfrm>
              <a:off x="2876" y="2074"/>
              <a:ext cx="2295" cy="492"/>
            </a:xfrm>
            <a:custGeom>
              <a:avLst/>
              <a:gdLst/>
              <a:ahLst/>
              <a:cxnLst>
                <a:cxn ang="0">
                  <a:pos x="2294" y="0"/>
                </a:cxn>
                <a:cxn ang="0">
                  <a:pos x="655" y="0"/>
                </a:cxn>
                <a:cxn ang="0">
                  <a:pos x="0" y="491"/>
                </a:cxn>
                <a:cxn ang="0">
                  <a:pos x="2294" y="0"/>
                </a:cxn>
              </a:cxnLst>
              <a:rect l="0" t="0" r="r" b="b"/>
              <a:pathLst>
                <a:path w="2295" h="492">
                  <a:moveTo>
                    <a:pt x="2294" y="0"/>
                  </a:moveTo>
                  <a:lnTo>
                    <a:pt x="655" y="0"/>
                  </a:lnTo>
                  <a:lnTo>
                    <a:pt x="0" y="491"/>
                  </a:lnTo>
                  <a:lnTo>
                    <a:pt x="2294" y="0"/>
                  </a:lnTo>
                </a:path>
              </a:pathLst>
            </a:custGeom>
            <a:solidFill>
              <a:srgbClr val="402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52240" name="Rectangle 16"/>
          <p:cNvSpPr>
            <a:spLocks noGrp="1" noChangeArrowheads="1"/>
          </p:cNvSpPr>
          <p:nvPr>
            <p:ph type="title"/>
          </p:nvPr>
        </p:nvSpPr>
        <p:spPr>
          <a:xfrm>
            <a:off x="533400" y="158750"/>
            <a:ext cx="8534400" cy="1136650"/>
          </a:xfrm>
          <a:noFill/>
          <a:ln/>
          <a:effectLst>
            <a:outerShdw dist="53882" dir="2700000" algn="ctr" rotWithShape="0">
              <a:schemeClr val="bg2"/>
            </a:outerShdw>
          </a:effectLst>
        </p:spPr>
        <p:txBody>
          <a:bodyPr lIns="90488" tIns="44450" rIns="90488" bIns="44450"/>
          <a:lstStyle/>
          <a:p>
            <a:r>
              <a:rPr lang="en-US" sz="5400" b="1"/>
              <a:t>Time Series Components</a:t>
            </a:r>
            <a:endParaRPr lang="en-US"/>
          </a:p>
        </p:txBody>
      </p:sp>
      <p:sp>
        <p:nvSpPr>
          <p:cNvPr id="52241" name="Rectangle 17"/>
          <p:cNvSpPr>
            <a:spLocks noChangeArrowheads="1"/>
          </p:cNvSpPr>
          <p:nvPr/>
        </p:nvSpPr>
        <p:spPr bwMode="auto">
          <a:xfrm>
            <a:off x="5334000" y="2514600"/>
            <a:ext cx="3810000" cy="4114800"/>
          </a:xfrm>
          <a:prstGeom prst="rect">
            <a:avLst/>
          </a:prstGeom>
          <a:noFill/>
          <a:ln w="12700">
            <a:noFill/>
            <a:miter lim="800000"/>
            <a:headEnd/>
            <a:tailEnd/>
          </a:ln>
          <a:effectLst/>
        </p:spPr>
        <p:txBody>
          <a:bodyPr lIns="90488" tIns="44450" rIns="90488" bIns="44450"/>
          <a:lstStyle/>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a:spcBef>
                <a:spcPct val="20000"/>
              </a:spcBef>
            </a:pPr>
            <a:endParaRPr lang="en-US" sz="2800">
              <a:latin typeface="Arial" charset="0"/>
            </a:endParaRPr>
          </a:p>
          <a:p>
            <a:pPr marL="571500" indent="-571500" algn="ctr" latinLnBrk="1">
              <a:spcBef>
                <a:spcPct val="20000"/>
              </a:spcBef>
            </a:pPr>
            <a:endParaRPr lang="en-US" sz="2800">
              <a:latin typeface="Arial" charset="0"/>
            </a:endParaRPr>
          </a:p>
        </p:txBody>
      </p:sp>
      <p:sp>
        <p:nvSpPr>
          <p:cNvPr id="52242" name="Rectangle 18"/>
          <p:cNvSpPr>
            <a:spLocks noChangeArrowheads="1"/>
          </p:cNvSpPr>
          <p:nvPr/>
        </p:nvSpPr>
        <p:spPr bwMode="auto">
          <a:xfrm>
            <a:off x="1443038" y="2471738"/>
            <a:ext cx="1457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Trend</a:t>
            </a:r>
          </a:p>
        </p:txBody>
      </p:sp>
      <p:sp>
        <p:nvSpPr>
          <p:cNvPr id="52243" name="Rectangle 19"/>
          <p:cNvSpPr>
            <a:spLocks noChangeArrowheads="1"/>
          </p:cNvSpPr>
          <p:nvPr/>
        </p:nvSpPr>
        <p:spPr bwMode="auto">
          <a:xfrm>
            <a:off x="1138238" y="5062538"/>
            <a:ext cx="20669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Seasonal</a:t>
            </a:r>
          </a:p>
        </p:txBody>
      </p:sp>
      <p:sp>
        <p:nvSpPr>
          <p:cNvPr id="52244" name="Rectangle 20"/>
          <p:cNvSpPr>
            <a:spLocks noChangeArrowheads="1"/>
          </p:cNvSpPr>
          <p:nvPr/>
        </p:nvSpPr>
        <p:spPr bwMode="auto">
          <a:xfrm>
            <a:off x="6015038" y="2471738"/>
            <a:ext cx="1838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Cyclical</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922338" y="2255838"/>
            <a:ext cx="3644900" cy="1817687"/>
            <a:chOff x="581" y="1421"/>
            <a:chExt cx="2296" cy="1145"/>
          </a:xfrm>
        </p:grpSpPr>
        <p:sp>
          <p:nvSpPr>
            <p:cNvPr id="54277" name="Rectangle 5"/>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p:spPr>
          <p:txBody>
            <a:bodyPr wrap="none" anchor="ctr"/>
            <a:lstStyle/>
            <a:p>
              <a:endParaRPr lang="en-US"/>
            </a:p>
          </p:txBody>
        </p:sp>
        <p:sp>
          <p:nvSpPr>
            <p:cNvPr id="54278" name="Freeform 6"/>
            <p:cNvSpPr>
              <a:spLocks/>
            </p:cNvSpPr>
            <p:nvPr/>
          </p:nvSpPr>
          <p:spPr bwMode="auto">
            <a:xfrm>
              <a:off x="2220" y="1421"/>
              <a:ext cx="657" cy="1145"/>
            </a:xfrm>
            <a:custGeom>
              <a:avLst/>
              <a:gdLst/>
              <a:ahLst/>
              <a:cxnLst>
                <a:cxn ang="0">
                  <a:pos x="0" y="0"/>
                </a:cxn>
                <a:cxn ang="0">
                  <a:pos x="656" y="1144"/>
                </a:cxn>
                <a:cxn ang="0">
                  <a:pos x="0" y="653"/>
                </a:cxn>
                <a:cxn ang="0">
                  <a:pos x="0" y="0"/>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p:spPr>
          <p:txBody>
            <a:bodyPr/>
            <a:lstStyle/>
            <a:p>
              <a:endParaRPr lang="en-US"/>
            </a:p>
          </p:txBody>
        </p:sp>
        <p:sp>
          <p:nvSpPr>
            <p:cNvPr id="54279" name="Freeform 7"/>
            <p:cNvSpPr>
              <a:spLocks/>
            </p:cNvSpPr>
            <p:nvPr/>
          </p:nvSpPr>
          <p:spPr bwMode="auto">
            <a:xfrm>
              <a:off x="581" y="2074"/>
              <a:ext cx="2296" cy="492"/>
            </a:xfrm>
            <a:custGeom>
              <a:avLst/>
              <a:gdLst/>
              <a:ahLst/>
              <a:cxnLst>
                <a:cxn ang="0">
                  <a:pos x="0" y="0"/>
                </a:cxn>
                <a:cxn ang="0">
                  <a:pos x="1639" y="0"/>
                </a:cxn>
                <a:cxn ang="0">
                  <a:pos x="2295" y="491"/>
                </a:cxn>
                <a:cxn ang="0">
                  <a:pos x="0" y="0"/>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p:spPr>
          <p:txBody>
            <a:bodyPr/>
            <a:lstStyle/>
            <a:p>
              <a:endParaRPr lang="en-US"/>
            </a:p>
          </p:txBody>
        </p:sp>
      </p:grpSp>
      <p:grpSp>
        <p:nvGrpSpPr>
          <p:cNvPr id="3" name="Group 8"/>
          <p:cNvGrpSpPr>
            <a:grpSpLocks/>
          </p:cNvGrpSpPr>
          <p:nvPr/>
        </p:nvGrpSpPr>
        <p:grpSpPr bwMode="auto">
          <a:xfrm>
            <a:off x="922338" y="4071938"/>
            <a:ext cx="3644900" cy="1814512"/>
            <a:chOff x="581" y="2565"/>
            <a:chExt cx="2296" cy="1143"/>
          </a:xfrm>
        </p:grpSpPr>
        <p:sp>
          <p:nvSpPr>
            <p:cNvPr id="54281" name="Rectangle 9"/>
            <p:cNvSpPr>
              <a:spLocks noChangeArrowheads="1"/>
            </p:cNvSpPr>
            <p:nvPr/>
          </p:nvSpPr>
          <p:spPr bwMode="auto">
            <a:xfrm>
              <a:off x="582" y="3055"/>
              <a:ext cx="1627" cy="641"/>
            </a:xfrm>
            <a:prstGeom prst="rect">
              <a:avLst/>
            </a:prstGeom>
            <a:solidFill>
              <a:srgbClr val="FF00FF"/>
            </a:solidFill>
            <a:ln w="25400">
              <a:solidFill>
                <a:srgbClr val="000000"/>
              </a:solidFill>
              <a:miter lim="800000"/>
              <a:headEnd/>
              <a:tailEnd/>
            </a:ln>
            <a:effectLst/>
          </p:spPr>
          <p:txBody>
            <a:bodyPr wrap="none" anchor="ctr"/>
            <a:lstStyle/>
            <a:p>
              <a:endParaRPr lang="en-US"/>
            </a:p>
          </p:txBody>
        </p:sp>
        <p:sp>
          <p:nvSpPr>
            <p:cNvPr id="54282" name="Freeform 10"/>
            <p:cNvSpPr>
              <a:spLocks/>
            </p:cNvSpPr>
            <p:nvPr/>
          </p:nvSpPr>
          <p:spPr bwMode="auto">
            <a:xfrm>
              <a:off x="581" y="2565"/>
              <a:ext cx="2296" cy="490"/>
            </a:xfrm>
            <a:custGeom>
              <a:avLst/>
              <a:gdLst/>
              <a:ahLst/>
              <a:cxnLst>
                <a:cxn ang="0">
                  <a:pos x="0" y="489"/>
                </a:cxn>
                <a:cxn ang="0">
                  <a:pos x="2295" y="0"/>
                </a:cxn>
                <a:cxn ang="0">
                  <a:pos x="1639" y="489"/>
                </a:cxn>
                <a:cxn ang="0">
                  <a:pos x="0" y="489"/>
                </a:cxn>
              </a:cxnLst>
              <a:rect l="0" t="0" r="r" b="b"/>
              <a:pathLst>
                <a:path w="2296" h="490">
                  <a:moveTo>
                    <a:pt x="0" y="489"/>
                  </a:moveTo>
                  <a:lnTo>
                    <a:pt x="2295" y="0"/>
                  </a:lnTo>
                  <a:lnTo>
                    <a:pt x="1639" y="489"/>
                  </a:lnTo>
                  <a:lnTo>
                    <a:pt x="0" y="489"/>
                  </a:lnTo>
                </a:path>
              </a:pathLst>
            </a:custGeom>
            <a:solidFill>
              <a:srgbClr val="800080"/>
            </a:solidFill>
            <a:ln w="25400" cap="rnd" cmpd="sng">
              <a:solidFill>
                <a:srgbClr val="000000"/>
              </a:solidFill>
              <a:prstDash val="solid"/>
              <a:round/>
              <a:headEnd type="none" w="med" len="med"/>
              <a:tailEnd type="none" w="med" len="med"/>
            </a:ln>
            <a:effectLst/>
          </p:spPr>
          <p:txBody>
            <a:bodyPr/>
            <a:lstStyle/>
            <a:p>
              <a:endParaRPr lang="en-US"/>
            </a:p>
          </p:txBody>
        </p:sp>
        <p:sp>
          <p:nvSpPr>
            <p:cNvPr id="54283" name="Freeform 11"/>
            <p:cNvSpPr>
              <a:spLocks/>
            </p:cNvSpPr>
            <p:nvPr/>
          </p:nvSpPr>
          <p:spPr bwMode="auto">
            <a:xfrm>
              <a:off x="2220" y="2565"/>
              <a:ext cx="657" cy="1143"/>
            </a:xfrm>
            <a:custGeom>
              <a:avLst/>
              <a:gdLst/>
              <a:ahLst/>
              <a:cxnLst>
                <a:cxn ang="0">
                  <a:pos x="0" y="1142"/>
                </a:cxn>
                <a:cxn ang="0">
                  <a:pos x="0" y="489"/>
                </a:cxn>
                <a:cxn ang="0">
                  <a:pos x="656" y="0"/>
                </a:cxn>
                <a:cxn ang="0">
                  <a:pos x="0" y="1142"/>
                </a:cxn>
              </a:cxnLst>
              <a:rect l="0" t="0" r="r" b="b"/>
              <a:pathLst>
                <a:path w="657" h="1143">
                  <a:moveTo>
                    <a:pt x="0" y="1142"/>
                  </a:moveTo>
                  <a:lnTo>
                    <a:pt x="0" y="489"/>
                  </a:lnTo>
                  <a:lnTo>
                    <a:pt x="656" y="0"/>
                  </a:lnTo>
                  <a:lnTo>
                    <a:pt x="0" y="1142"/>
                  </a:lnTo>
                </a:path>
              </a:pathLst>
            </a:custGeom>
            <a:solidFill>
              <a:srgbClr val="C000C0"/>
            </a:solidFill>
            <a:ln w="25400" cap="rnd" cmpd="sng">
              <a:solidFill>
                <a:srgbClr val="000000"/>
              </a:solidFill>
              <a:prstDash val="solid"/>
              <a:round/>
              <a:headEnd type="none" w="med" len="med"/>
              <a:tailEnd type="none" w="med" len="med"/>
            </a:ln>
            <a:effectLst/>
          </p:spPr>
          <p:txBody>
            <a:bodyPr/>
            <a:lstStyle/>
            <a:p>
              <a:endParaRPr lang="en-US"/>
            </a:p>
          </p:txBody>
        </p:sp>
      </p:grpSp>
      <p:grpSp>
        <p:nvGrpSpPr>
          <p:cNvPr id="4" name="Group 12"/>
          <p:cNvGrpSpPr>
            <a:grpSpLocks/>
          </p:cNvGrpSpPr>
          <p:nvPr/>
        </p:nvGrpSpPr>
        <p:grpSpPr bwMode="auto">
          <a:xfrm>
            <a:off x="4565650" y="2255838"/>
            <a:ext cx="3643313" cy="1817687"/>
            <a:chOff x="2876" y="1421"/>
            <a:chExt cx="2295" cy="1145"/>
          </a:xfrm>
        </p:grpSpPr>
        <p:sp>
          <p:nvSpPr>
            <p:cNvPr id="54285" name="Rectangle 13"/>
            <p:cNvSpPr>
              <a:spLocks noChangeArrowheads="1"/>
            </p:cNvSpPr>
            <p:nvPr/>
          </p:nvSpPr>
          <p:spPr bwMode="auto">
            <a:xfrm>
              <a:off x="3532" y="1422"/>
              <a:ext cx="1627" cy="641"/>
            </a:xfrm>
            <a:prstGeom prst="rect">
              <a:avLst/>
            </a:prstGeom>
            <a:solidFill>
              <a:srgbClr val="FF8000"/>
            </a:solidFill>
            <a:ln w="25400">
              <a:solidFill>
                <a:srgbClr val="000000"/>
              </a:solidFill>
              <a:miter lim="800000"/>
              <a:headEnd/>
              <a:tailEnd/>
            </a:ln>
            <a:effectLst/>
          </p:spPr>
          <p:txBody>
            <a:bodyPr wrap="none" anchor="ctr"/>
            <a:lstStyle/>
            <a:p>
              <a:endParaRPr lang="en-US"/>
            </a:p>
          </p:txBody>
        </p:sp>
        <p:sp>
          <p:nvSpPr>
            <p:cNvPr id="54286" name="Freeform 14"/>
            <p:cNvSpPr>
              <a:spLocks/>
            </p:cNvSpPr>
            <p:nvPr/>
          </p:nvSpPr>
          <p:spPr bwMode="auto">
            <a:xfrm>
              <a:off x="2876" y="1421"/>
              <a:ext cx="656" cy="1145"/>
            </a:xfrm>
            <a:custGeom>
              <a:avLst/>
              <a:gdLst/>
              <a:ahLst/>
              <a:cxnLst>
                <a:cxn ang="0">
                  <a:pos x="655" y="0"/>
                </a:cxn>
                <a:cxn ang="0">
                  <a:pos x="0" y="1144"/>
                </a:cxn>
                <a:cxn ang="0">
                  <a:pos x="655" y="653"/>
                </a:cxn>
                <a:cxn ang="0">
                  <a:pos x="655" y="0"/>
                </a:cxn>
              </a:cxnLst>
              <a:rect l="0" t="0" r="r" b="b"/>
              <a:pathLst>
                <a:path w="656" h="1145">
                  <a:moveTo>
                    <a:pt x="655" y="0"/>
                  </a:moveTo>
                  <a:lnTo>
                    <a:pt x="0" y="1144"/>
                  </a:lnTo>
                  <a:lnTo>
                    <a:pt x="655" y="653"/>
                  </a:lnTo>
                  <a:lnTo>
                    <a:pt x="655" y="0"/>
                  </a:lnTo>
                </a:path>
              </a:pathLst>
            </a:custGeom>
            <a:solidFill>
              <a:srgbClr val="804000"/>
            </a:solidFill>
            <a:ln w="25400" cap="rnd" cmpd="sng">
              <a:solidFill>
                <a:srgbClr val="000000"/>
              </a:solidFill>
              <a:prstDash val="solid"/>
              <a:round/>
              <a:headEnd type="none" w="med" len="med"/>
              <a:tailEnd type="none" w="med" len="med"/>
            </a:ln>
            <a:effectLst/>
          </p:spPr>
          <p:txBody>
            <a:bodyPr/>
            <a:lstStyle/>
            <a:p>
              <a:endParaRPr lang="en-US"/>
            </a:p>
          </p:txBody>
        </p:sp>
        <p:sp>
          <p:nvSpPr>
            <p:cNvPr id="54287" name="Freeform 15"/>
            <p:cNvSpPr>
              <a:spLocks/>
            </p:cNvSpPr>
            <p:nvPr/>
          </p:nvSpPr>
          <p:spPr bwMode="auto">
            <a:xfrm>
              <a:off x="2876" y="2074"/>
              <a:ext cx="2295" cy="492"/>
            </a:xfrm>
            <a:custGeom>
              <a:avLst/>
              <a:gdLst/>
              <a:ahLst/>
              <a:cxnLst>
                <a:cxn ang="0">
                  <a:pos x="2294" y="0"/>
                </a:cxn>
                <a:cxn ang="0">
                  <a:pos x="655" y="0"/>
                </a:cxn>
                <a:cxn ang="0">
                  <a:pos x="0" y="491"/>
                </a:cxn>
                <a:cxn ang="0">
                  <a:pos x="2294" y="0"/>
                </a:cxn>
              </a:cxnLst>
              <a:rect l="0" t="0" r="r" b="b"/>
              <a:pathLst>
                <a:path w="2295" h="492">
                  <a:moveTo>
                    <a:pt x="2294" y="0"/>
                  </a:moveTo>
                  <a:lnTo>
                    <a:pt x="655" y="0"/>
                  </a:lnTo>
                  <a:lnTo>
                    <a:pt x="0" y="491"/>
                  </a:lnTo>
                  <a:lnTo>
                    <a:pt x="2294" y="0"/>
                  </a:lnTo>
                </a:path>
              </a:pathLst>
            </a:custGeom>
            <a:solidFill>
              <a:srgbClr val="402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54288" name="Rectangle 16"/>
          <p:cNvSpPr>
            <a:spLocks noChangeArrowheads="1"/>
          </p:cNvSpPr>
          <p:nvPr/>
        </p:nvSpPr>
        <p:spPr bwMode="auto">
          <a:xfrm>
            <a:off x="5607050" y="4849813"/>
            <a:ext cx="2582863" cy="1017587"/>
          </a:xfrm>
          <a:prstGeom prst="rect">
            <a:avLst/>
          </a:prstGeom>
          <a:solidFill>
            <a:srgbClr val="51DC00"/>
          </a:solidFill>
          <a:ln w="25400">
            <a:solidFill>
              <a:srgbClr val="000000"/>
            </a:solidFill>
            <a:miter lim="800000"/>
            <a:headEnd/>
            <a:tailEnd/>
          </a:ln>
          <a:effectLst/>
        </p:spPr>
        <p:txBody>
          <a:bodyPr wrap="none" anchor="ctr"/>
          <a:lstStyle/>
          <a:p>
            <a:endParaRPr lang="en-US"/>
          </a:p>
        </p:txBody>
      </p:sp>
      <p:sp>
        <p:nvSpPr>
          <p:cNvPr id="54289" name="Freeform 17"/>
          <p:cNvSpPr>
            <a:spLocks/>
          </p:cNvSpPr>
          <p:nvPr/>
        </p:nvSpPr>
        <p:spPr bwMode="auto">
          <a:xfrm>
            <a:off x="4565650" y="4071938"/>
            <a:ext cx="3643313" cy="777875"/>
          </a:xfrm>
          <a:custGeom>
            <a:avLst/>
            <a:gdLst/>
            <a:ahLst/>
            <a:cxnLst>
              <a:cxn ang="0">
                <a:pos x="2294" y="489"/>
              </a:cxn>
              <a:cxn ang="0">
                <a:pos x="0" y="0"/>
              </a:cxn>
              <a:cxn ang="0">
                <a:pos x="655" y="489"/>
              </a:cxn>
              <a:cxn ang="0">
                <a:pos x="2294" y="489"/>
              </a:cxn>
            </a:cxnLst>
            <a:rect l="0" t="0" r="r" b="b"/>
            <a:pathLst>
              <a:path w="2295" h="490">
                <a:moveTo>
                  <a:pt x="2294" y="489"/>
                </a:moveTo>
                <a:lnTo>
                  <a:pt x="0" y="0"/>
                </a:lnTo>
                <a:lnTo>
                  <a:pt x="655" y="489"/>
                </a:lnTo>
                <a:lnTo>
                  <a:pt x="2294" y="489"/>
                </a:lnTo>
              </a:path>
            </a:pathLst>
          </a:custGeom>
          <a:solidFill>
            <a:srgbClr val="006000"/>
          </a:solidFill>
          <a:ln w="25400" cap="rnd" cmpd="sng">
            <a:solidFill>
              <a:srgbClr val="000000"/>
            </a:solidFill>
            <a:prstDash val="solid"/>
            <a:round/>
            <a:headEnd type="none" w="med" len="med"/>
            <a:tailEnd type="none" w="med" len="med"/>
          </a:ln>
          <a:effectLst/>
        </p:spPr>
        <p:txBody>
          <a:bodyPr/>
          <a:lstStyle/>
          <a:p>
            <a:endParaRPr lang="en-US"/>
          </a:p>
        </p:txBody>
      </p:sp>
      <p:sp>
        <p:nvSpPr>
          <p:cNvPr id="54290" name="Freeform 18"/>
          <p:cNvSpPr>
            <a:spLocks/>
          </p:cNvSpPr>
          <p:nvPr/>
        </p:nvSpPr>
        <p:spPr bwMode="auto">
          <a:xfrm>
            <a:off x="4565650" y="4071938"/>
            <a:ext cx="1041400" cy="1814512"/>
          </a:xfrm>
          <a:custGeom>
            <a:avLst/>
            <a:gdLst/>
            <a:ahLst/>
            <a:cxnLst>
              <a:cxn ang="0">
                <a:pos x="655" y="1142"/>
              </a:cxn>
              <a:cxn ang="0">
                <a:pos x="655" y="489"/>
              </a:cxn>
              <a:cxn ang="0">
                <a:pos x="0" y="0"/>
              </a:cxn>
              <a:cxn ang="0">
                <a:pos x="655" y="1142"/>
              </a:cxn>
            </a:cxnLst>
            <a:rect l="0" t="0" r="r" b="b"/>
            <a:pathLst>
              <a:path w="656" h="1143">
                <a:moveTo>
                  <a:pt x="655" y="1142"/>
                </a:moveTo>
                <a:lnTo>
                  <a:pt x="655" y="489"/>
                </a:lnTo>
                <a:lnTo>
                  <a:pt x="0" y="0"/>
                </a:lnTo>
                <a:lnTo>
                  <a:pt x="655" y="1142"/>
                </a:lnTo>
              </a:path>
            </a:pathLst>
          </a:custGeom>
          <a:solidFill>
            <a:srgbClr val="00A000"/>
          </a:solidFill>
          <a:ln w="25400" cap="rnd" cmpd="sng">
            <a:solidFill>
              <a:srgbClr val="000000"/>
            </a:solidFill>
            <a:prstDash val="solid"/>
            <a:round/>
            <a:headEnd type="none" w="med" len="med"/>
            <a:tailEnd type="none" w="med" len="med"/>
          </a:ln>
          <a:effectLst/>
        </p:spPr>
        <p:txBody>
          <a:bodyPr/>
          <a:lstStyle/>
          <a:p>
            <a:endParaRPr lang="en-US"/>
          </a:p>
        </p:txBody>
      </p:sp>
      <p:sp>
        <p:nvSpPr>
          <p:cNvPr id="54291" name="Rectangle 19"/>
          <p:cNvSpPr>
            <a:spLocks noGrp="1" noChangeArrowheads="1"/>
          </p:cNvSpPr>
          <p:nvPr>
            <p:ph type="title"/>
          </p:nvPr>
        </p:nvSpPr>
        <p:spPr>
          <a:xfrm>
            <a:off x="533400" y="158750"/>
            <a:ext cx="8534400" cy="1136650"/>
          </a:xfrm>
          <a:noFill/>
          <a:ln/>
          <a:effectLst>
            <a:outerShdw dist="53882" dir="2700000" algn="ctr" rotWithShape="0">
              <a:schemeClr val="bg2"/>
            </a:outerShdw>
          </a:effectLst>
        </p:spPr>
        <p:txBody>
          <a:bodyPr lIns="90488" tIns="44450" rIns="90488" bIns="44450"/>
          <a:lstStyle/>
          <a:p>
            <a:r>
              <a:rPr lang="en-US" sz="5400" b="1"/>
              <a:t>Time Series Components</a:t>
            </a:r>
            <a:endParaRPr lang="en-US"/>
          </a:p>
        </p:txBody>
      </p:sp>
      <p:sp>
        <p:nvSpPr>
          <p:cNvPr id="54292" name="Rectangle 20"/>
          <p:cNvSpPr>
            <a:spLocks noChangeArrowheads="1"/>
          </p:cNvSpPr>
          <p:nvPr/>
        </p:nvSpPr>
        <p:spPr bwMode="auto">
          <a:xfrm>
            <a:off x="1443038" y="2471738"/>
            <a:ext cx="1457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Trend</a:t>
            </a:r>
          </a:p>
        </p:txBody>
      </p:sp>
      <p:sp>
        <p:nvSpPr>
          <p:cNvPr id="54293" name="Rectangle 21"/>
          <p:cNvSpPr>
            <a:spLocks noChangeArrowheads="1"/>
          </p:cNvSpPr>
          <p:nvPr/>
        </p:nvSpPr>
        <p:spPr bwMode="auto">
          <a:xfrm>
            <a:off x="1138238" y="5062538"/>
            <a:ext cx="20669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Seasonal</a:t>
            </a:r>
          </a:p>
        </p:txBody>
      </p:sp>
      <p:sp>
        <p:nvSpPr>
          <p:cNvPr id="54294" name="Rectangle 22"/>
          <p:cNvSpPr>
            <a:spLocks noChangeArrowheads="1"/>
          </p:cNvSpPr>
          <p:nvPr/>
        </p:nvSpPr>
        <p:spPr bwMode="auto">
          <a:xfrm>
            <a:off x="6015038" y="2471738"/>
            <a:ext cx="18383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Cyclical</a:t>
            </a:r>
          </a:p>
        </p:txBody>
      </p:sp>
      <p:sp>
        <p:nvSpPr>
          <p:cNvPr id="54295" name="Rectangle 23"/>
          <p:cNvSpPr>
            <a:spLocks noChangeArrowheads="1"/>
          </p:cNvSpPr>
          <p:nvPr/>
        </p:nvSpPr>
        <p:spPr bwMode="auto">
          <a:xfrm>
            <a:off x="5938838" y="5062538"/>
            <a:ext cx="1990725" cy="588962"/>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sz="3200" b="1">
                <a:effectLst>
                  <a:outerShdw blurRad="38100" dist="38100" dir="2700000" algn="tl">
                    <a:srgbClr val="000000"/>
                  </a:outerShdw>
                </a:effectLst>
                <a:latin typeface="Arial" charset="0"/>
              </a:rPr>
              <a:t>Irregular</a:t>
            </a:r>
          </a:p>
        </p:txBody>
      </p:sp>
      <p:sp>
        <p:nvSpPr>
          <p:cNvPr id="5" name="TextBox 4">
            <a:extLst>
              <a:ext uri="{FF2B5EF4-FFF2-40B4-BE49-F238E27FC236}">
                <a16:creationId xmlns:a16="http://schemas.microsoft.com/office/drawing/2014/main" id="{4218C781-148D-4339-BF69-A81E095F9018}"/>
              </a:ext>
            </a:extLst>
          </p:cNvPr>
          <p:cNvSpPr txBox="1"/>
          <p:nvPr/>
        </p:nvSpPr>
        <p:spPr>
          <a:xfrm>
            <a:off x="922338" y="1392586"/>
            <a:ext cx="7308592" cy="646331"/>
          </a:xfrm>
          <a:prstGeom prst="rect">
            <a:avLst/>
          </a:prstGeom>
          <a:noFill/>
        </p:spPr>
        <p:txBody>
          <a:bodyPr wrap="square" rtlCol="0">
            <a:spAutoFit/>
          </a:bodyPr>
          <a:lstStyle/>
          <a:p>
            <a:pPr marL="342900" indent="-342900">
              <a:buAutoNum type="arabicPeriod"/>
            </a:pPr>
            <a:r>
              <a:rPr lang="en-US" dirty="0"/>
              <a:t>Trend 2. Periodic Component 3. Irregular/error component</a:t>
            </a:r>
          </a:p>
          <a:p>
            <a:pPr marL="342900" indent="-342900">
              <a:buAutoNum type="arabicPeriod"/>
            </a:pPr>
            <a:r>
              <a:rPr lang="en-US" dirty="0"/>
              <a:t>Under periodic component two components-cyclical, seasonal</a:t>
            </a:r>
            <a:endParaRPr lang="en-IN" dirty="0"/>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63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2932113" y="4419600"/>
            <a:ext cx="3243262" cy="1820863"/>
            <a:chOff x="1847" y="2784"/>
            <a:chExt cx="2043" cy="1147"/>
          </a:xfrm>
        </p:grpSpPr>
        <p:sp>
          <p:nvSpPr>
            <p:cNvPr id="56325"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p:spPr>
          <p:txBody>
            <a:bodyPr wrap="none" anchor="ctr"/>
            <a:lstStyle/>
            <a:p>
              <a:endParaRPr lang="en-US"/>
            </a:p>
          </p:txBody>
        </p:sp>
        <p:grpSp>
          <p:nvGrpSpPr>
            <p:cNvPr id="3" name="Group 6"/>
            <p:cNvGrpSpPr>
              <a:grpSpLocks/>
            </p:cNvGrpSpPr>
            <p:nvPr/>
          </p:nvGrpSpPr>
          <p:grpSpPr bwMode="auto">
            <a:xfrm>
              <a:off x="1960" y="2784"/>
              <a:ext cx="1815" cy="1147"/>
              <a:chOff x="1960" y="2784"/>
              <a:chExt cx="1815" cy="1147"/>
            </a:xfrm>
          </p:grpSpPr>
          <p:sp>
            <p:nvSpPr>
              <p:cNvPr id="56327" name="Line 7"/>
              <p:cNvSpPr>
                <a:spLocks noChangeShapeType="1"/>
              </p:cNvSpPr>
              <p:nvPr/>
            </p:nvSpPr>
            <p:spPr bwMode="auto">
              <a:xfrm>
                <a:off x="2868" y="2792"/>
                <a:ext cx="0" cy="1131"/>
              </a:xfrm>
              <a:prstGeom prst="line">
                <a:avLst/>
              </a:prstGeom>
              <a:noFill/>
              <a:ln w="12700">
                <a:solidFill>
                  <a:srgbClr val="000000"/>
                </a:solidFill>
                <a:round/>
                <a:headEnd/>
                <a:tailEnd/>
              </a:ln>
              <a:effectLst/>
            </p:spPr>
            <p:txBody>
              <a:bodyPr wrap="none" anchor="ctr"/>
              <a:lstStyle/>
              <a:p>
                <a:endParaRPr lang="en-US"/>
              </a:p>
            </p:txBody>
          </p:sp>
          <p:sp>
            <p:nvSpPr>
              <p:cNvPr id="56328" name="Line 8"/>
              <p:cNvSpPr>
                <a:spLocks noChangeShapeType="1"/>
              </p:cNvSpPr>
              <p:nvPr/>
            </p:nvSpPr>
            <p:spPr bwMode="auto">
              <a:xfrm>
                <a:off x="2754" y="2792"/>
                <a:ext cx="0" cy="1131"/>
              </a:xfrm>
              <a:prstGeom prst="line">
                <a:avLst/>
              </a:prstGeom>
              <a:noFill/>
              <a:ln w="12700">
                <a:solidFill>
                  <a:srgbClr val="000000"/>
                </a:solidFill>
                <a:round/>
                <a:headEnd/>
                <a:tailEnd/>
              </a:ln>
              <a:effectLst/>
            </p:spPr>
            <p:txBody>
              <a:bodyPr wrap="none" anchor="ctr"/>
              <a:lstStyle/>
              <a:p>
                <a:endParaRPr lang="en-US"/>
              </a:p>
            </p:txBody>
          </p:sp>
          <p:sp>
            <p:nvSpPr>
              <p:cNvPr id="56329" name="Line 9"/>
              <p:cNvSpPr>
                <a:spLocks noChangeShapeType="1"/>
              </p:cNvSpPr>
              <p:nvPr/>
            </p:nvSpPr>
            <p:spPr bwMode="auto">
              <a:xfrm>
                <a:off x="2641" y="2792"/>
                <a:ext cx="0" cy="1131"/>
              </a:xfrm>
              <a:prstGeom prst="line">
                <a:avLst/>
              </a:prstGeom>
              <a:noFill/>
              <a:ln w="12700">
                <a:solidFill>
                  <a:srgbClr val="000000"/>
                </a:solidFill>
                <a:round/>
                <a:headEnd/>
                <a:tailEnd/>
              </a:ln>
              <a:effectLst/>
            </p:spPr>
            <p:txBody>
              <a:bodyPr wrap="none" anchor="ctr"/>
              <a:lstStyle/>
              <a:p>
                <a:endParaRPr lang="en-US"/>
              </a:p>
            </p:txBody>
          </p:sp>
          <p:sp>
            <p:nvSpPr>
              <p:cNvPr id="56330" name="Line 10"/>
              <p:cNvSpPr>
                <a:spLocks noChangeShapeType="1"/>
              </p:cNvSpPr>
              <p:nvPr/>
            </p:nvSpPr>
            <p:spPr bwMode="auto">
              <a:xfrm flipV="1">
                <a:off x="2528" y="2784"/>
                <a:ext cx="0" cy="1147"/>
              </a:xfrm>
              <a:prstGeom prst="line">
                <a:avLst/>
              </a:prstGeom>
              <a:noFill/>
              <a:ln w="12700">
                <a:solidFill>
                  <a:srgbClr val="000000"/>
                </a:solidFill>
                <a:round/>
                <a:headEnd/>
                <a:tailEnd/>
              </a:ln>
              <a:effectLst/>
            </p:spPr>
            <p:txBody>
              <a:bodyPr wrap="none" anchor="ctr"/>
              <a:lstStyle/>
              <a:p>
                <a:endParaRPr lang="en-US"/>
              </a:p>
            </p:txBody>
          </p:sp>
          <p:sp>
            <p:nvSpPr>
              <p:cNvPr id="56331" name="Line 11"/>
              <p:cNvSpPr>
                <a:spLocks noChangeShapeType="1"/>
              </p:cNvSpPr>
              <p:nvPr/>
            </p:nvSpPr>
            <p:spPr bwMode="auto">
              <a:xfrm>
                <a:off x="2414" y="2792"/>
                <a:ext cx="0" cy="1131"/>
              </a:xfrm>
              <a:prstGeom prst="line">
                <a:avLst/>
              </a:prstGeom>
              <a:noFill/>
              <a:ln w="12700">
                <a:solidFill>
                  <a:srgbClr val="000000"/>
                </a:solidFill>
                <a:round/>
                <a:headEnd/>
                <a:tailEnd/>
              </a:ln>
              <a:effectLst/>
            </p:spPr>
            <p:txBody>
              <a:bodyPr wrap="none" anchor="ctr"/>
              <a:lstStyle/>
              <a:p>
                <a:endParaRPr lang="en-US"/>
              </a:p>
            </p:txBody>
          </p:sp>
          <p:sp>
            <p:nvSpPr>
              <p:cNvPr id="56332" name="Line 12"/>
              <p:cNvSpPr>
                <a:spLocks noChangeShapeType="1"/>
              </p:cNvSpPr>
              <p:nvPr/>
            </p:nvSpPr>
            <p:spPr bwMode="auto">
              <a:xfrm flipV="1">
                <a:off x="2300" y="2784"/>
                <a:ext cx="0" cy="1147"/>
              </a:xfrm>
              <a:prstGeom prst="line">
                <a:avLst/>
              </a:prstGeom>
              <a:noFill/>
              <a:ln w="12700">
                <a:solidFill>
                  <a:srgbClr val="000000"/>
                </a:solidFill>
                <a:round/>
                <a:headEnd/>
                <a:tailEnd/>
              </a:ln>
              <a:effectLst/>
            </p:spPr>
            <p:txBody>
              <a:bodyPr wrap="none" anchor="ctr"/>
              <a:lstStyle/>
              <a:p>
                <a:endParaRPr lang="en-US"/>
              </a:p>
            </p:txBody>
          </p:sp>
          <p:sp>
            <p:nvSpPr>
              <p:cNvPr id="56333" name="Line 13"/>
              <p:cNvSpPr>
                <a:spLocks noChangeShapeType="1"/>
              </p:cNvSpPr>
              <p:nvPr/>
            </p:nvSpPr>
            <p:spPr bwMode="auto">
              <a:xfrm>
                <a:off x="2187" y="2792"/>
                <a:ext cx="0" cy="1131"/>
              </a:xfrm>
              <a:prstGeom prst="line">
                <a:avLst/>
              </a:prstGeom>
              <a:noFill/>
              <a:ln w="12700">
                <a:solidFill>
                  <a:srgbClr val="000000"/>
                </a:solidFill>
                <a:round/>
                <a:headEnd/>
                <a:tailEnd/>
              </a:ln>
              <a:effectLst/>
            </p:spPr>
            <p:txBody>
              <a:bodyPr wrap="none" anchor="ctr"/>
              <a:lstStyle/>
              <a:p>
                <a:endParaRPr lang="en-US"/>
              </a:p>
            </p:txBody>
          </p:sp>
          <p:sp>
            <p:nvSpPr>
              <p:cNvPr id="56334" name="Line 14"/>
              <p:cNvSpPr>
                <a:spLocks noChangeShapeType="1"/>
              </p:cNvSpPr>
              <p:nvPr/>
            </p:nvSpPr>
            <p:spPr bwMode="auto">
              <a:xfrm flipV="1">
                <a:off x="2074" y="2784"/>
                <a:ext cx="0" cy="1147"/>
              </a:xfrm>
              <a:prstGeom prst="line">
                <a:avLst/>
              </a:prstGeom>
              <a:noFill/>
              <a:ln w="12700">
                <a:solidFill>
                  <a:srgbClr val="000000"/>
                </a:solidFill>
                <a:round/>
                <a:headEnd/>
                <a:tailEnd/>
              </a:ln>
              <a:effectLst/>
            </p:spPr>
            <p:txBody>
              <a:bodyPr wrap="none" anchor="ctr"/>
              <a:lstStyle/>
              <a:p>
                <a:endParaRPr lang="en-US"/>
              </a:p>
            </p:txBody>
          </p:sp>
          <p:sp>
            <p:nvSpPr>
              <p:cNvPr id="56335" name="Line 15"/>
              <p:cNvSpPr>
                <a:spLocks noChangeShapeType="1"/>
              </p:cNvSpPr>
              <p:nvPr/>
            </p:nvSpPr>
            <p:spPr bwMode="auto">
              <a:xfrm>
                <a:off x="1960" y="2792"/>
                <a:ext cx="0" cy="1131"/>
              </a:xfrm>
              <a:prstGeom prst="line">
                <a:avLst/>
              </a:prstGeom>
              <a:noFill/>
              <a:ln w="12700">
                <a:solidFill>
                  <a:srgbClr val="000000"/>
                </a:solidFill>
                <a:round/>
                <a:headEnd/>
                <a:tailEnd/>
              </a:ln>
              <a:effectLst/>
            </p:spPr>
            <p:txBody>
              <a:bodyPr wrap="none" anchor="ctr"/>
              <a:lstStyle/>
              <a:p>
                <a:endParaRPr lang="en-US"/>
              </a:p>
            </p:txBody>
          </p:sp>
          <p:sp>
            <p:nvSpPr>
              <p:cNvPr id="56336" name="Line 16"/>
              <p:cNvSpPr>
                <a:spLocks noChangeShapeType="1"/>
              </p:cNvSpPr>
              <p:nvPr/>
            </p:nvSpPr>
            <p:spPr bwMode="auto">
              <a:xfrm>
                <a:off x="3775" y="2793"/>
                <a:ext cx="0" cy="1129"/>
              </a:xfrm>
              <a:prstGeom prst="line">
                <a:avLst/>
              </a:prstGeom>
              <a:noFill/>
              <a:ln w="12700">
                <a:solidFill>
                  <a:srgbClr val="000000"/>
                </a:solidFill>
                <a:round/>
                <a:headEnd/>
                <a:tailEnd/>
              </a:ln>
              <a:effectLst/>
            </p:spPr>
            <p:txBody>
              <a:bodyPr wrap="none" anchor="ctr"/>
              <a:lstStyle/>
              <a:p>
                <a:endParaRPr lang="en-US"/>
              </a:p>
            </p:txBody>
          </p:sp>
          <p:sp>
            <p:nvSpPr>
              <p:cNvPr id="56337" name="Line 17"/>
              <p:cNvSpPr>
                <a:spLocks noChangeShapeType="1"/>
              </p:cNvSpPr>
              <p:nvPr/>
            </p:nvSpPr>
            <p:spPr bwMode="auto">
              <a:xfrm>
                <a:off x="3662" y="2793"/>
                <a:ext cx="0" cy="1129"/>
              </a:xfrm>
              <a:prstGeom prst="line">
                <a:avLst/>
              </a:prstGeom>
              <a:noFill/>
              <a:ln w="12700">
                <a:solidFill>
                  <a:srgbClr val="000000"/>
                </a:solidFill>
                <a:round/>
                <a:headEnd/>
                <a:tailEnd/>
              </a:ln>
              <a:effectLst/>
            </p:spPr>
            <p:txBody>
              <a:bodyPr wrap="none" anchor="ctr"/>
              <a:lstStyle/>
              <a:p>
                <a:endParaRPr lang="en-US"/>
              </a:p>
            </p:txBody>
          </p:sp>
          <p:sp>
            <p:nvSpPr>
              <p:cNvPr id="56338" name="Line 18"/>
              <p:cNvSpPr>
                <a:spLocks noChangeShapeType="1"/>
              </p:cNvSpPr>
              <p:nvPr/>
            </p:nvSpPr>
            <p:spPr bwMode="auto">
              <a:xfrm>
                <a:off x="3548" y="2793"/>
                <a:ext cx="0" cy="1129"/>
              </a:xfrm>
              <a:prstGeom prst="line">
                <a:avLst/>
              </a:prstGeom>
              <a:noFill/>
              <a:ln w="12700">
                <a:solidFill>
                  <a:srgbClr val="000000"/>
                </a:solidFill>
                <a:round/>
                <a:headEnd/>
                <a:tailEnd/>
              </a:ln>
              <a:effectLst/>
            </p:spPr>
            <p:txBody>
              <a:bodyPr wrap="none" anchor="ctr"/>
              <a:lstStyle/>
              <a:p>
                <a:endParaRPr lang="en-US"/>
              </a:p>
            </p:txBody>
          </p:sp>
          <p:sp>
            <p:nvSpPr>
              <p:cNvPr id="56339" name="Line 19"/>
              <p:cNvSpPr>
                <a:spLocks noChangeShapeType="1"/>
              </p:cNvSpPr>
              <p:nvPr/>
            </p:nvSpPr>
            <p:spPr bwMode="auto">
              <a:xfrm flipV="1">
                <a:off x="3435" y="2785"/>
                <a:ext cx="0" cy="1145"/>
              </a:xfrm>
              <a:prstGeom prst="line">
                <a:avLst/>
              </a:prstGeom>
              <a:noFill/>
              <a:ln w="12700">
                <a:solidFill>
                  <a:srgbClr val="000000"/>
                </a:solidFill>
                <a:round/>
                <a:headEnd/>
                <a:tailEnd/>
              </a:ln>
              <a:effectLst/>
            </p:spPr>
            <p:txBody>
              <a:bodyPr wrap="none" anchor="ctr"/>
              <a:lstStyle/>
              <a:p>
                <a:endParaRPr lang="en-US"/>
              </a:p>
            </p:txBody>
          </p:sp>
          <p:sp>
            <p:nvSpPr>
              <p:cNvPr id="56340" name="Line 20"/>
              <p:cNvSpPr>
                <a:spLocks noChangeShapeType="1"/>
              </p:cNvSpPr>
              <p:nvPr/>
            </p:nvSpPr>
            <p:spPr bwMode="auto">
              <a:xfrm>
                <a:off x="3321" y="2793"/>
                <a:ext cx="0" cy="1129"/>
              </a:xfrm>
              <a:prstGeom prst="line">
                <a:avLst/>
              </a:prstGeom>
              <a:noFill/>
              <a:ln w="12700">
                <a:solidFill>
                  <a:srgbClr val="000000"/>
                </a:solidFill>
                <a:round/>
                <a:headEnd/>
                <a:tailEnd/>
              </a:ln>
              <a:effectLst/>
            </p:spPr>
            <p:txBody>
              <a:bodyPr wrap="none" anchor="ctr"/>
              <a:lstStyle/>
              <a:p>
                <a:endParaRPr lang="en-US"/>
              </a:p>
            </p:txBody>
          </p:sp>
          <p:sp>
            <p:nvSpPr>
              <p:cNvPr id="56341" name="Line 21"/>
              <p:cNvSpPr>
                <a:spLocks noChangeShapeType="1"/>
              </p:cNvSpPr>
              <p:nvPr/>
            </p:nvSpPr>
            <p:spPr bwMode="auto">
              <a:xfrm flipV="1">
                <a:off x="3208" y="2785"/>
                <a:ext cx="0" cy="1145"/>
              </a:xfrm>
              <a:prstGeom prst="line">
                <a:avLst/>
              </a:prstGeom>
              <a:noFill/>
              <a:ln w="12700">
                <a:solidFill>
                  <a:srgbClr val="000000"/>
                </a:solidFill>
                <a:round/>
                <a:headEnd/>
                <a:tailEnd/>
              </a:ln>
              <a:effectLst/>
            </p:spPr>
            <p:txBody>
              <a:bodyPr wrap="none" anchor="ctr"/>
              <a:lstStyle/>
              <a:p>
                <a:endParaRPr lang="en-US"/>
              </a:p>
            </p:txBody>
          </p:sp>
          <p:sp>
            <p:nvSpPr>
              <p:cNvPr id="56342" name="Line 22"/>
              <p:cNvSpPr>
                <a:spLocks noChangeShapeType="1"/>
              </p:cNvSpPr>
              <p:nvPr/>
            </p:nvSpPr>
            <p:spPr bwMode="auto">
              <a:xfrm>
                <a:off x="3094" y="2793"/>
                <a:ext cx="0" cy="1129"/>
              </a:xfrm>
              <a:prstGeom prst="line">
                <a:avLst/>
              </a:prstGeom>
              <a:noFill/>
              <a:ln w="12700">
                <a:solidFill>
                  <a:srgbClr val="000000"/>
                </a:solidFill>
                <a:round/>
                <a:headEnd/>
                <a:tailEnd/>
              </a:ln>
              <a:effectLst/>
            </p:spPr>
            <p:txBody>
              <a:bodyPr wrap="none" anchor="ctr"/>
              <a:lstStyle/>
              <a:p>
                <a:endParaRPr lang="en-US"/>
              </a:p>
            </p:txBody>
          </p:sp>
          <p:sp>
            <p:nvSpPr>
              <p:cNvPr id="56343" name="Line 23"/>
              <p:cNvSpPr>
                <a:spLocks noChangeShapeType="1"/>
              </p:cNvSpPr>
              <p:nvPr/>
            </p:nvSpPr>
            <p:spPr bwMode="auto">
              <a:xfrm>
                <a:off x="2981" y="2793"/>
                <a:ext cx="0" cy="1129"/>
              </a:xfrm>
              <a:prstGeom prst="line">
                <a:avLst/>
              </a:prstGeom>
              <a:noFill/>
              <a:ln w="12700">
                <a:solidFill>
                  <a:srgbClr val="000000"/>
                </a:solidFill>
                <a:round/>
                <a:headEnd/>
                <a:tailEnd/>
              </a:ln>
              <a:effectLst/>
            </p:spPr>
            <p:txBody>
              <a:bodyPr wrap="none" anchor="ctr"/>
              <a:lstStyle/>
              <a:p>
                <a:endParaRPr lang="en-US"/>
              </a:p>
            </p:txBody>
          </p:sp>
        </p:grpSp>
        <p:grpSp>
          <p:nvGrpSpPr>
            <p:cNvPr id="4" name="Group 24"/>
            <p:cNvGrpSpPr>
              <a:grpSpLocks/>
            </p:cNvGrpSpPr>
            <p:nvPr/>
          </p:nvGrpSpPr>
          <p:grpSpPr bwMode="auto">
            <a:xfrm>
              <a:off x="1850" y="2902"/>
              <a:ext cx="2040" cy="908"/>
              <a:chOff x="1850" y="2902"/>
              <a:chExt cx="2040" cy="908"/>
            </a:xfrm>
          </p:grpSpPr>
          <p:sp>
            <p:nvSpPr>
              <p:cNvPr id="56345" name="Line 25"/>
              <p:cNvSpPr>
                <a:spLocks noChangeShapeType="1"/>
              </p:cNvSpPr>
              <p:nvPr/>
            </p:nvSpPr>
            <p:spPr bwMode="auto">
              <a:xfrm>
                <a:off x="1850" y="3356"/>
                <a:ext cx="2039" cy="0"/>
              </a:xfrm>
              <a:prstGeom prst="line">
                <a:avLst/>
              </a:prstGeom>
              <a:noFill/>
              <a:ln w="12700">
                <a:solidFill>
                  <a:srgbClr val="000000"/>
                </a:solidFill>
                <a:round/>
                <a:headEnd/>
                <a:tailEnd/>
              </a:ln>
              <a:effectLst/>
            </p:spPr>
            <p:txBody>
              <a:bodyPr wrap="none" anchor="ctr"/>
              <a:lstStyle/>
              <a:p>
                <a:endParaRPr lang="en-US"/>
              </a:p>
            </p:txBody>
          </p:sp>
          <p:sp>
            <p:nvSpPr>
              <p:cNvPr id="56346" name="Line 26"/>
              <p:cNvSpPr>
                <a:spLocks noChangeShapeType="1"/>
              </p:cNvSpPr>
              <p:nvPr/>
            </p:nvSpPr>
            <p:spPr bwMode="auto">
              <a:xfrm>
                <a:off x="1850" y="3242"/>
                <a:ext cx="2040" cy="0"/>
              </a:xfrm>
              <a:prstGeom prst="line">
                <a:avLst/>
              </a:prstGeom>
              <a:noFill/>
              <a:ln w="12700">
                <a:solidFill>
                  <a:srgbClr val="000000"/>
                </a:solidFill>
                <a:round/>
                <a:headEnd/>
                <a:tailEnd/>
              </a:ln>
              <a:effectLst/>
            </p:spPr>
            <p:txBody>
              <a:bodyPr wrap="none" anchor="ctr"/>
              <a:lstStyle/>
              <a:p>
                <a:endParaRPr lang="en-US"/>
              </a:p>
            </p:txBody>
          </p:sp>
          <p:sp>
            <p:nvSpPr>
              <p:cNvPr id="56347" name="Line 27"/>
              <p:cNvSpPr>
                <a:spLocks noChangeShapeType="1"/>
              </p:cNvSpPr>
              <p:nvPr/>
            </p:nvSpPr>
            <p:spPr bwMode="auto">
              <a:xfrm>
                <a:off x="1850" y="3129"/>
                <a:ext cx="2040" cy="0"/>
              </a:xfrm>
              <a:prstGeom prst="line">
                <a:avLst/>
              </a:prstGeom>
              <a:noFill/>
              <a:ln w="12700">
                <a:solidFill>
                  <a:srgbClr val="000000"/>
                </a:solidFill>
                <a:round/>
                <a:headEnd/>
                <a:tailEnd/>
              </a:ln>
              <a:effectLst/>
            </p:spPr>
            <p:txBody>
              <a:bodyPr wrap="none" anchor="ctr"/>
              <a:lstStyle/>
              <a:p>
                <a:endParaRPr lang="en-US"/>
              </a:p>
            </p:txBody>
          </p:sp>
          <p:sp>
            <p:nvSpPr>
              <p:cNvPr id="56348" name="Line 28"/>
              <p:cNvSpPr>
                <a:spLocks noChangeShapeType="1"/>
              </p:cNvSpPr>
              <p:nvPr/>
            </p:nvSpPr>
            <p:spPr bwMode="auto">
              <a:xfrm>
                <a:off x="1850" y="3015"/>
                <a:ext cx="2040" cy="0"/>
              </a:xfrm>
              <a:prstGeom prst="line">
                <a:avLst/>
              </a:prstGeom>
              <a:noFill/>
              <a:ln w="12700">
                <a:solidFill>
                  <a:srgbClr val="000000"/>
                </a:solidFill>
                <a:round/>
                <a:headEnd/>
                <a:tailEnd/>
              </a:ln>
              <a:effectLst/>
            </p:spPr>
            <p:txBody>
              <a:bodyPr wrap="none" anchor="ctr"/>
              <a:lstStyle/>
              <a:p>
                <a:endParaRPr lang="en-US"/>
              </a:p>
            </p:txBody>
          </p:sp>
          <p:sp>
            <p:nvSpPr>
              <p:cNvPr id="56349" name="Line 29"/>
              <p:cNvSpPr>
                <a:spLocks noChangeShapeType="1"/>
              </p:cNvSpPr>
              <p:nvPr/>
            </p:nvSpPr>
            <p:spPr bwMode="auto">
              <a:xfrm>
                <a:off x="1850" y="2902"/>
                <a:ext cx="2040" cy="0"/>
              </a:xfrm>
              <a:prstGeom prst="line">
                <a:avLst/>
              </a:prstGeom>
              <a:noFill/>
              <a:ln w="12700">
                <a:solidFill>
                  <a:srgbClr val="000000"/>
                </a:solidFill>
                <a:round/>
                <a:headEnd/>
                <a:tailEnd/>
              </a:ln>
              <a:effectLst/>
            </p:spPr>
            <p:txBody>
              <a:bodyPr wrap="none" anchor="ctr"/>
              <a:lstStyle/>
              <a:p>
                <a:endParaRPr lang="en-US"/>
              </a:p>
            </p:txBody>
          </p:sp>
          <p:sp>
            <p:nvSpPr>
              <p:cNvPr id="56350" name="Line 30"/>
              <p:cNvSpPr>
                <a:spLocks noChangeShapeType="1"/>
              </p:cNvSpPr>
              <p:nvPr/>
            </p:nvSpPr>
            <p:spPr bwMode="auto">
              <a:xfrm>
                <a:off x="1850" y="3810"/>
                <a:ext cx="2040" cy="0"/>
              </a:xfrm>
              <a:prstGeom prst="line">
                <a:avLst/>
              </a:prstGeom>
              <a:noFill/>
              <a:ln w="12700">
                <a:solidFill>
                  <a:srgbClr val="000000"/>
                </a:solidFill>
                <a:round/>
                <a:headEnd/>
                <a:tailEnd/>
              </a:ln>
              <a:effectLst/>
            </p:spPr>
            <p:txBody>
              <a:bodyPr wrap="none" anchor="ctr"/>
              <a:lstStyle/>
              <a:p>
                <a:endParaRPr lang="en-US"/>
              </a:p>
            </p:txBody>
          </p:sp>
          <p:sp>
            <p:nvSpPr>
              <p:cNvPr id="56351" name="Line 31"/>
              <p:cNvSpPr>
                <a:spLocks noChangeShapeType="1"/>
              </p:cNvSpPr>
              <p:nvPr/>
            </p:nvSpPr>
            <p:spPr bwMode="auto">
              <a:xfrm>
                <a:off x="1850" y="3696"/>
                <a:ext cx="2040" cy="0"/>
              </a:xfrm>
              <a:prstGeom prst="line">
                <a:avLst/>
              </a:prstGeom>
              <a:noFill/>
              <a:ln w="12700">
                <a:solidFill>
                  <a:srgbClr val="000000"/>
                </a:solidFill>
                <a:round/>
                <a:headEnd/>
                <a:tailEnd/>
              </a:ln>
              <a:effectLst/>
            </p:spPr>
            <p:txBody>
              <a:bodyPr wrap="none" anchor="ctr"/>
              <a:lstStyle/>
              <a:p>
                <a:endParaRPr lang="en-US"/>
              </a:p>
            </p:txBody>
          </p:sp>
          <p:sp>
            <p:nvSpPr>
              <p:cNvPr id="56352" name="Line 32"/>
              <p:cNvSpPr>
                <a:spLocks noChangeShapeType="1"/>
              </p:cNvSpPr>
              <p:nvPr/>
            </p:nvSpPr>
            <p:spPr bwMode="auto">
              <a:xfrm>
                <a:off x="1850" y="3583"/>
                <a:ext cx="2040" cy="0"/>
              </a:xfrm>
              <a:prstGeom prst="line">
                <a:avLst/>
              </a:prstGeom>
              <a:noFill/>
              <a:ln w="12700">
                <a:solidFill>
                  <a:srgbClr val="000000"/>
                </a:solidFill>
                <a:round/>
                <a:headEnd/>
                <a:tailEnd/>
              </a:ln>
              <a:effectLst/>
            </p:spPr>
            <p:txBody>
              <a:bodyPr wrap="none" anchor="ctr"/>
              <a:lstStyle/>
              <a:p>
                <a:endParaRPr lang="en-US"/>
              </a:p>
            </p:txBody>
          </p:sp>
          <p:sp>
            <p:nvSpPr>
              <p:cNvPr id="56353" name="Line 33"/>
              <p:cNvSpPr>
                <a:spLocks noChangeShapeType="1"/>
              </p:cNvSpPr>
              <p:nvPr/>
            </p:nvSpPr>
            <p:spPr bwMode="auto">
              <a:xfrm>
                <a:off x="1850" y="3469"/>
                <a:ext cx="2040" cy="0"/>
              </a:xfrm>
              <a:prstGeom prst="line">
                <a:avLst/>
              </a:prstGeom>
              <a:noFill/>
              <a:ln w="12700">
                <a:solidFill>
                  <a:srgbClr val="000000"/>
                </a:solidFill>
                <a:round/>
                <a:headEnd/>
                <a:tailEnd/>
              </a:ln>
              <a:effectLst/>
            </p:spPr>
            <p:txBody>
              <a:bodyPr wrap="none" anchor="ctr"/>
              <a:lstStyle/>
              <a:p>
                <a:endParaRPr lang="en-US"/>
              </a:p>
            </p:txBody>
          </p:sp>
        </p:grpSp>
      </p:grpSp>
      <p:grpSp>
        <p:nvGrpSpPr>
          <p:cNvPr id="5" name="Group 34"/>
          <p:cNvGrpSpPr>
            <a:grpSpLocks/>
          </p:cNvGrpSpPr>
          <p:nvPr/>
        </p:nvGrpSpPr>
        <p:grpSpPr bwMode="auto">
          <a:xfrm>
            <a:off x="2928938" y="4576763"/>
            <a:ext cx="3178175" cy="1454150"/>
            <a:chOff x="1845" y="2883"/>
            <a:chExt cx="2002" cy="916"/>
          </a:xfrm>
        </p:grpSpPr>
        <p:sp>
          <p:nvSpPr>
            <p:cNvPr id="56355" name="Freeform 35"/>
            <p:cNvSpPr>
              <a:spLocks/>
            </p:cNvSpPr>
            <p:nvPr/>
          </p:nvSpPr>
          <p:spPr bwMode="auto">
            <a:xfrm>
              <a:off x="1845" y="2904"/>
              <a:ext cx="2000" cy="895"/>
            </a:xfrm>
            <a:custGeom>
              <a:avLst/>
              <a:gdLst/>
              <a:ahLst/>
              <a:cxnLst>
                <a:cxn ang="0">
                  <a:pos x="0" y="805"/>
                </a:cxn>
                <a:cxn ang="0">
                  <a:pos x="339" y="581"/>
                </a:cxn>
                <a:cxn ang="0">
                  <a:pos x="530" y="796"/>
                </a:cxn>
                <a:cxn ang="0">
                  <a:pos x="791" y="468"/>
                </a:cxn>
                <a:cxn ang="0">
                  <a:pos x="1015" y="679"/>
                </a:cxn>
                <a:cxn ang="0">
                  <a:pos x="1345" y="272"/>
                </a:cxn>
                <a:cxn ang="0">
                  <a:pos x="1582" y="468"/>
                </a:cxn>
                <a:cxn ang="0">
                  <a:pos x="1920" y="56"/>
                </a:cxn>
                <a:cxn ang="0">
                  <a:pos x="1883" y="19"/>
                </a:cxn>
                <a:cxn ang="0">
                  <a:pos x="1999" y="0"/>
                </a:cxn>
                <a:cxn ang="0">
                  <a:pos x="1995" y="131"/>
                </a:cxn>
                <a:cxn ang="0">
                  <a:pos x="1957" y="94"/>
                </a:cxn>
                <a:cxn ang="0">
                  <a:pos x="1585" y="553"/>
                </a:cxn>
                <a:cxn ang="0">
                  <a:pos x="1357" y="356"/>
                </a:cxn>
                <a:cxn ang="0">
                  <a:pos x="1017" y="768"/>
                </a:cxn>
                <a:cxn ang="0">
                  <a:pos x="799" y="562"/>
                </a:cxn>
                <a:cxn ang="0">
                  <a:pos x="530" y="894"/>
                </a:cxn>
                <a:cxn ang="0">
                  <a:pos x="324" y="661"/>
                </a:cxn>
                <a:cxn ang="0">
                  <a:pos x="0" y="880"/>
                </a:cxn>
                <a:cxn ang="0">
                  <a:pos x="0" y="805"/>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56356" name="Freeform 36"/>
            <p:cNvSpPr>
              <a:spLocks/>
            </p:cNvSpPr>
            <p:nvPr/>
          </p:nvSpPr>
          <p:spPr bwMode="auto">
            <a:xfrm>
              <a:off x="1846" y="2883"/>
              <a:ext cx="2001" cy="895"/>
            </a:xfrm>
            <a:custGeom>
              <a:avLst/>
              <a:gdLst/>
              <a:ahLst/>
              <a:cxnLst>
                <a:cxn ang="0">
                  <a:pos x="0" y="805"/>
                </a:cxn>
                <a:cxn ang="0">
                  <a:pos x="340" y="581"/>
                </a:cxn>
                <a:cxn ang="0">
                  <a:pos x="531" y="796"/>
                </a:cxn>
                <a:cxn ang="0">
                  <a:pos x="792" y="468"/>
                </a:cxn>
                <a:cxn ang="0">
                  <a:pos x="1016" y="678"/>
                </a:cxn>
                <a:cxn ang="0">
                  <a:pos x="1346" y="272"/>
                </a:cxn>
                <a:cxn ang="0">
                  <a:pos x="1583" y="468"/>
                </a:cxn>
                <a:cxn ang="0">
                  <a:pos x="1921" y="56"/>
                </a:cxn>
                <a:cxn ang="0">
                  <a:pos x="1883" y="19"/>
                </a:cxn>
                <a:cxn ang="0">
                  <a:pos x="2000" y="0"/>
                </a:cxn>
                <a:cxn ang="0">
                  <a:pos x="1995" y="131"/>
                </a:cxn>
                <a:cxn ang="0">
                  <a:pos x="1957" y="94"/>
                </a:cxn>
                <a:cxn ang="0">
                  <a:pos x="1586" y="552"/>
                </a:cxn>
                <a:cxn ang="0">
                  <a:pos x="1357" y="356"/>
                </a:cxn>
                <a:cxn ang="0">
                  <a:pos x="1018" y="768"/>
                </a:cxn>
                <a:cxn ang="0">
                  <a:pos x="799" y="562"/>
                </a:cxn>
                <a:cxn ang="0">
                  <a:pos x="531" y="894"/>
                </a:cxn>
                <a:cxn ang="0">
                  <a:pos x="324" y="660"/>
                </a:cxn>
                <a:cxn ang="0">
                  <a:pos x="0" y="880"/>
                </a:cxn>
                <a:cxn ang="0">
                  <a:pos x="0" y="805"/>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cmpd="sng">
              <a:noFill/>
              <a:prstDash val="solid"/>
              <a:round/>
              <a:headEnd type="none" w="med" len="med"/>
              <a:tailEnd type="none" w="med" len="med"/>
            </a:ln>
            <a:effectLst/>
          </p:spPr>
          <p:txBody>
            <a:bodyPr/>
            <a:lstStyle/>
            <a:p>
              <a:endParaRPr lang="en-US"/>
            </a:p>
          </p:txBody>
        </p:sp>
      </p:grpSp>
      <p:sp>
        <p:nvSpPr>
          <p:cNvPr id="56357" name="Rectangle 37"/>
          <p:cNvSpPr>
            <a:spLocks noGrp="1" noChangeArrowheads="1"/>
          </p:cNvSpPr>
          <p:nvPr>
            <p:ph type="title"/>
          </p:nvPr>
        </p:nvSpPr>
        <p:spPr>
          <a:noFill/>
          <a:ln/>
          <a:effectLst>
            <a:outerShdw dist="53882" dir="2700000" algn="ctr" rotWithShape="0">
              <a:schemeClr val="bg2"/>
            </a:outerShdw>
          </a:effectLst>
        </p:spPr>
        <p:txBody>
          <a:bodyPr lIns="90488" tIns="44450" rIns="90488" bIns="44450"/>
          <a:lstStyle/>
          <a:p>
            <a:r>
              <a:rPr lang="en-US" sz="5400" b="1"/>
              <a:t>Trend Component</a:t>
            </a:r>
            <a:endParaRPr lang="en-US"/>
          </a:p>
        </p:txBody>
      </p:sp>
      <p:sp>
        <p:nvSpPr>
          <p:cNvPr id="56358" name="Rectangle 38"/>
          <p:cNvSpPr>
            <a:spLocks noGrp="1" noChangeArrowheads="1"/>
          </p:cNvSpPr>
          <p:nvPr>
            <p:ph type="body" idx="1"/>
          </p:nvPr>
        </p:nvSpPr>
        <p:spPr>
          <a:xfrm>
            <a:off x="685800" y="1778000"/>
            <a:ext cx="7810500" cy="4394200"/>
          </a:xfrm>
          <a:noFill/>
          <a:ln/>
        </p:spPr>
        <p:txBody>
          <a:bodyPr lIns="90488" tIns="44450" rIns="90488" bIns="44450"/>
          <a:lstStyle/>
          <a:p>
            <a:r>
              <a:rPr lang="en-US" dirty="0"/>
              <a:t>Persistent, </a:t>
            </a:r>
            <a:r>
              <a:rPr lang="en-US" dirty="0" err="1"/>
              <a:t>smooth,regular</a:t>
            </a:r>
            <a:r>
              <a:rPr lang="en-US" dirty="0"/>
              <a:t>, long-term movement, usually overall upward or downward pattern</a:t>
            </a:r>
          </a:p>
          <a:p>
            <a:r>
              <a:rPr lang="en-US" dirty="0"/>
              <a:t>Several years duration </a:t>
            </a:r>
          </a:p>
        </p:txBody>
      </p:sp>
      <p:sp>
        <p:nvSpPr>
          <p:cNvPr id="56359" name="Rectangle 39"/>
          <p:cNvSpPr>
            <a:spLocks noChangeArrowheads="1"/>
          </p:cNvSpPr>
          <p:nvPr/>
        </p:nvSpPr>
        <p:spPr bwMode="auto">
          <a:xfrm>
            <a:off x="3500438" y="6243638"/>
            <a:ext cx="2219325" cy="4540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Mo., Qtr., Yr.</a:t>
            </a:r>
          </a:p>
        </p:txBody>
      </p:sp>
      <p:sp>
        <p:nvSpPr>
          <p:cNvPr id="56360" name="Rectangle 40"/>
          <p:cNvSpPr>
            <a:spLocks noChangeArrowheads="1"/>
          </p:cNvSpPr>
          <p:nvPr/>
        </p:nvSpPr>
        <p:spPr bwMode="auto">
          <a:xfrm>
            <a:off x="1138238" y="4948238"/>
            <a:ext cx="1838325" cy="4667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Response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58">
                                            <p:txEl>
                                              <p:pRg st="0" end="0"/>
                                            </p:txEl>
                                          </p:spTgt>
                                        </p:tgtEl>
                                        <p:attrNameLst>
                                          <p:attrName>style.visibility</p:attrName>
                                        </p:attrNameLst>
                                      </p:cBhvr>
                                      <p:to>
                                        <p:strVal val="visible"/>
                                      </p:to>
                                    </p:set>
                                    <p:animEffect transition="in" filter="wipe(left)">
                                      <p:cBhvr>
                                        <p:cTn id="7" dur="500"/>
                                        <p:tgtEl>
                                          <p:spTgt spid="56358">
                                            <p:txEl>
                                              <p:pRg st="0" end="0"/>
                                            </p:txEl>
                                          </p:spTgt>
                                        </p:tgtEl>
                                      </p:cBhvr>
                                    </p:animEffect>
                                  </p:childTnLst>
                                  <p:subTnLst>
                                    <p:animClr clrSpc="rgb" dir="cw">
                                      <p:cBhvr override="childStyle">
                                        <p:cTn dur="1" fill="hold" display="0" masterRel="nextClick" afterEffect="1"/>
                                        <p:tgtEl>
                                          <p:spTgt spid="56358">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58">
                                            <p:txEl>
                                              <p:pRg st="1" end="1"/>
                                            </p:txEl>
                                          </p:spTgt>
                                        </p:tgtEl>
                                        <p:attrNameLst>
                                          <p:attrName>style.visibility</p:attrName>
                                        </p:attrNameLst>
                                      </p:cBhvr>
                                      <p:to>
                                        <p:strVal val="visible"/>
                                      </p:to>
                                    </p:set>
                                    <p:animEffect transition="in" filter="wipe(left)">
                                      <p:cBhvr>
                                        <p:cTn id="12" dur="500"/>
                                        <p:tgtEl>
                                          <p:spTgt spid="56358">
                                            <p:txEl>
                                              <p:pRg st="1" end="1"/>
                                            </p:txEl>
                                          </p:spTgt>
                                        </p:tgtEl>
                                      </p:cBhvr>
                                    </p:animEffect>
                                  </p:childTnLst>
                                  <p:subTnLst>
                                    <p:animClr clrSpc="rgb" dir="cw">
                                      <p:cBhvr override="childStyle">
                                        <p:cTn dur="1" fill="hold" display="0" masterRel="nextClick" afterEffect="1"/>
                                        <p:tgtEl>
                                          <p:spTgt spid="56358">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57200" y="30370"/>
            <a:ext cx="8229600" cy="1143000"/>
          </a:xfrm>
        </p:spPr>
        <p:txBody>
          <a:bodyPr/>
          <a:lstStyle/>
          <a:p>
            <a:pPr eaLnBrk="1" hangingPunct="1"/>
            <a:r>
              <a:rPr lang="de-DE" dirty="0"/>
              <a:t>What is Time Series?</a:t>
            </a:r>
            <a:endParaRPr lang="en-US" dirty="0"/>
          </a:p>
        </p:txBody>
      </p:sp>
      <p:sp>
        <p:nvSpPr>
          <p:cNvPr id="1028" name="Content Placeholder 2"/>
          <p:cNvSpPr>
            <a:spLocks noGrp="1"/>
          </p:cNvSpPr>
          <p:nvPr>
            <p:ph idx="1"/>
          </p:nvPr>
        </p:nvSpPr>
        <p:spPr>
          <a:xfrm>
            <a:off x="107504" y="1166018"/>
            <a:ext cx="8579296" cy="4525963"/>
          </a:xfrm>
        </p:spPr>
        <p:txBody>
          <a:bodyPr/>
          <a:lstStyle/>
          <a:p>
            <a:pPr eaLnBrk="1" hangingPunct="1"/>
            <a:r>
              <a:rPr lang="de-DE" sz="2400" i="1" dirty="0">
                <a:solidFill>
                  <a:srgbClr val="FF0000"/>
                </a:solidFill>
              </a:rPr>
              <a:t>A Time series</a:t>
            </a:r>
            <a:r>
              <a:rPr lang="de-DE" sz="2400" i="1" dirty="0"/>
              <a:t> </a:t>
            </a:r>
            <a:r>
              <a:rPr lang="de-DE" sz="2400" dirty="0"/>
              <a:t>is a set of observations, each one being recorded at a specific time.  (Annual GDP of a country, Sales figure, water flow of a river overetc)</a:t>
            </a:r>
          </a:p>
          <a:p>
            <a:pPr eaLnBrk="1" hangingPunct="1"/>
            <a:r>
              <a:rPr lang="de-DE" sz="2400" i="1" dirty="0">
                <a:solidFill>
                  <a:srgbClr val="FF0000"/>
                </a:solidFill>
              </a:rPr>
              <a:t>A discrete time series </a:t>
            </a:r>
            <a:r>
              <a:rPr lang="de-DE" sz="2400" dirty="0"/>
              <a:t>is one in which the set of time points at which observations are made is a discrete set. (All above including irregularly spaced data) </a:t>
            </a:r>
          </a:p>
          <a:p>
            <a:pPr eaLnBrk="1" hangingPunct="1"/>
            <a:r>
              <a:rPr lang="de-DE" sz="2400" i="1" dirty="0">
                <a:solidFill>
                  <a:srgbClr val="FF0000"/>
                </a:solidFill>
              </a:rPr>
              <a:t>Continuous time series </a:t>
            </a:r>
            <a:r>
              <a:rPr lang="de-DE" sz="2400" dirty="0"/>
              <a:t>are obtained when observations are made continuously over some time intervals.  </a:t>
            </a:r>
            <a:r>
              <a:rPr lang="de-DE" sz="2400" i="1" dirty="0">
                <a:solidFill>
                  <a:srgbClr val="B2A60E"/>
                </a:solidFill>
              </a:rPr>
              <a:t>It is a theoretical Concept</a:t>
            </a:r>
            <a:r>
              <a:rPr lang="de-DE" sz="2400" dirty="0">
                <a:solidFill>
                  <a:srgbClr val="B2A60E"/>
                </a:solidFill>
              </a:rPr>
              <a:t>.</a:t>
            </a:r>
            <a:r>
              <a:rPr lang="de-DE" sz="2400" dirty="0"/>
              <a:t>( </a:t>
            </a:r>
            <a:r>
              <a:rPr lang="de-DE" sz="2400" dirty="0">
                <a:solidFill>
                  <a:schemeClr val="accent1">
                    <a:lumMod val="50000"/>
                  </a:schemeClr>
                </a:solidFill>
              </a:rPr>
              <a:t>Roughly</a:t>
            </a:r>
            <a:r>
              <a:rPr lang="de-DE" sz="2400" dirty="0"/>
              <a:t>, ECG graph).</a:t>
            </a:r>
          </a:p>
          <a:p>
            <a:pPr eaLnBrk="1" hangingPunct="1"/>
            <a:r>
              <a:rPr lang="de-DE" sz="2400" i="1" dirty="0">
                <a:solidFill>
                  <a:srgbClr val="FF0000"/>
                </a:solidFill>
              </a:rPr>
              <a:t>A discrete valued time series </a:t>
            </a:r>
            <a:r>
              <a:rPr lang="de-DE" sz="2400" dirty="0"/>
              <a:t>is one which takes discrete values. (No of accidents, No of transaction etc.).   </a:t>
            </a:r>
            <a:endParaRPr lang="en-US" dirty="0"/>
          </a:p>
        </p:txBody>
      </p:sp>
      <p:sp>
        <p:nvSpPr>
          <p:cNvPr id="2" name="Oval 1">
            <a:extLst>
              <a:ext uri="{FF2B5EF4-FFF2-40B4-BE49-F238E27FC236}">
                <a16:creationId xmlns:a16="http://schemas.microsoft.com/office/drawing/2014/main" id="{21DE4B4E-1B23-4E8B-B345-E2F63D92C62B}"/>
              </a:ext>
            </a:extLst>
          </p:cNvPr>
          <p:cNvSpPr/>
          <p:nvPr/>
        </p:nvSpPr>
        <p:spPr>
          <a:xfrm>
            <a:off x="192596" y="5517232"/>
            <a:ext cx="8758808" cy="114299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Clr>
                <a:srgbClr val="FF0000"/>
              </a:buClr>
              <a:buFont typeface="Wingdings" panose="05000000000000000000" pitchFamily="2" charset="2"/>
              <a:buChar char="ü"/>
            </a:pPr>
            <a:endParaRPr lang="en-GB" sz="1600" dirty="0">
              <a:solidFill>
                <a:schemeClr val="tx1"/>
              </a:solidFill>
            </a:endParaRPr>
          </a:p>
          <a:p>
            <a:pPr marL="285750" indent="-285750" algn="ctr">
              <a:buClr>
                <a:srgbClr val="FF0000"/>
              </a:buClr>
              <a:buFont typeface="Wingdings" panose="05000000000000000000" pitchFamily="2" charset="2"/>
              <a:buChar char="ü"/>
            </a:pPr>
            <a:r>
              <a:rPr lang="en-GB" sz="1600" dirty="0">
                <a:solidFill>
                  <a:schemeClr val="tx1"/>
                </a:solidFill>
              </a:rPr>
              <a:t>A </a:t>
            </a:r>
            <a:r>
              <a:rPr lang="en-GB" sz="1600" i="1" dirty="0">
                <a:solidFill>
                  <a:schemeClr val="tx1"/>
                </a:solidFill>
              </a:rPr>
              <a:t>discrete time series</a:t>
            </a:r>
            <a:r>
              <a:rPr lang="en-GB" sz="1600" dirty="0">
                <a:solidFill>
                  <a:schemeClr val="tx1"/>
                </a:solidFill>
              </a:rPr>
              <a:t> consists of data points separated by time intervals that are greater than one second</a:t>
            </a:r>
          </a:p>
          <a:p>
            <a:pPr marL="285750" indent="-285750" algn="ctr">
              <a:buClr>
                <a:srgbClr val="FF0000"/>
              </a:buClr>
              <a:buFont typeface="Wingdings" panose="05000000000000000000" pitchFamily="2" charset="2"/>
              <a:buChar char="ü"/>
            </a:pPr>
            <a:r>
              <a:rPr lang="en-GB" sz="1600" dirty="0"/>
              <a:t>A </a:t>
            </a:r>
            <a:r>
              <a:rPr lang="en-GB" sz="1600" i="1" dirty="0"/>
              <a:t>continuous time series</a:t>
            </a:r>
            <a:r>
              <a:rPr lang="en-GB" sz="1600" dirty="0"/>
              <a:t> contains one data point usually measured per second</a:t>
            </a:r>
            <a:endParaRPr lang="de-DE" sz="1600" dirty="0">
              <a:solidFill>
                <a:srgbClr val="33CC33"/>
              </a:solidFill>
            </a:endParaRPr>
          </a:p>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a:noFill/>
          <a:ln/>
        </p:spPr>
        <p:txBody>
          <a:bodyPr lIns="90488" tIns="44450" rIns="90488" bIns="44450" anchorCtr="1"/>
          <a:lstStyle/>
          <a:p>
            <a:r>
              <a:rPr lang="en-US" sz="5400" b="1">
                <a:effectLst>
                  <a:outerShdw blurRad="38100" dist="38100" dir="2700000" algn="tl">
                    <a:srgbClr val="000000"/>
                  </a:outerShdw>
                </a:effectLst>
              </a:rPr>
              <a:t>Trend Component</a:t>
            </a:r>
            <a:endParaRPr lang="en-US"/>
          </a:p>
        </p:txBody>
      </p:sp>
      <p:sp>
        <p:nvSpPr>
          <p:cNvPr id="228355" name="Rectangle 1027"/>
          <p:cNvSpPr>
            <a:spLocks noGrp="1" noChangeArrowheads="1"/>
          </p:cNvSpPr>
          <p:nvPr>
            <p:ph type="body" idx="1"/>
          </p:nvPr>
        </p:nvSpPr>
        <p:spPr>
          <a:xfrm>
            <a:off x="0" y="1981200"/>
            <a:ext cx="8763000" cy="4114800"/>
          </a:xfrm>
          <a:noFill/>
          <a:ln/>
        </p:spPr>
        <p:txBody>
          <a:bodyPr lIns="90488" tIns="44450" rIns="90488" bIns="44450"/>
          <a:lstStyle/>
          <a:p>
            <a:pPr marL="571500" indent="-571500"/>
            <a:r>
              <a:rPr lang="en-US"/>
              <a:t>Overall Upward or Downward Movement</a:t>
            </a:r>
          </a:p>
          <a:p>
            <a:pPr marL="571500" indent="-571500"/>
            <a:r>
              <a:rPr lang="en-US"/>
              <a:t>Data Taken Over a Period of Years</a:t>
            </a:r>
          </a:p>
          <a:p>
            <a:pPr marL="571500" indent="-571500"/>
            <a:endParaRPr lang="en-US"/>
          </a:p>
        </p:txBody>
      </p:sp>
      <p:sp>
        <p:nvSpPr>
          <p:cNvPr id="228356" name="Line 1028"/>
          <p:cNvSpPr>
            <a:spLocks noChangeShapeType="1"/>
          </p:cNvSpPr>
          <p:nvPr/>
        </p:nvSpPr>
        <p:spPr bwMode="auto">
          <a:xfrm>
            <a:off x="1905000" y="3516313"/>
            <a:ext cx="0" cy="23510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57" name="Line 1029"/>
          <p:cNvSpPr>
            <a:spLocks noChangeShapeType="1"/>
          </p:cNvSpPr>
          <p:nvPr/>
        </p:nvSpPr>
        <p:spPr bwMode="auto">
          <a:xfrm>
            <a:off x="1992313" y="5943600"/>
            <a:ext cx="5475287"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58" name="Rectangle 1030"/>
          <p:cNvSpPr>
            <a:spLocks noChangeArrowheads="1"/>
          </p:cNvSpPr>
          <p:nvPr/>
        </p:nvSpPr>
        <p:spPr bwMode="auto">
          <a:xfrm>
            <a:off x="915988" y="3354388"/>
            <a:ext cx="1444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Sales</a:t>
            </a:r>
          </a:p>
        </p:txBody>
      </p:sp>
      <p:sp>
        <p:nvSpPr>
          <p:cNvPr id="228359" name="Rectangle 1031"/>
          <p:cNvSpPr>
            <a:spLocks noChangeArrowheads="1"/>
          </p:cNvSpPr>
          <p:nvPr/>
        </p:nvSpPr>
        <p:spPr bwMode="auto">
          <a:xfrm>
            <a:off x="7164388" y="5945188"/>
            <a:ext cx="1444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Time </a:t>
            </a:r>
          </a:p>
        </p:txBody>
      </p:sp>
      <p:sp>
        <p:nvSpPr>
          <p:cNvPr id="228360" name="Line 1032"/>
          <p:cNvSpPr>
            <a:spLocks noChangeShapeType="1"/>
          </p:cNvSpPr>
          <p:nvPr/>
        </p:nvSpPr>
        <p:spPr bwMode="auto">
          <a:xfrm flipV="1">
            <a:off x="2381250" y="3803650"/>
            <a:ext cx="5526088" cy="1309688"/>
          </a:xfrm>
          <a:prstGeom prst="line">
            <a:avLst/>
          </a:prstGeom>
          <a:noFill/>
          <a:ln w="50800">
            <a:solidFill>
              <a:schemeClr val="hlink"/>
            </a:solidFill>
            <a:round/>
            <a:headEnd type="none" w="sm" len="sm"/>
            <a:tailEnd type="none" w="sm" len="sm"/>
          </a:ln>
          <a:effectLst/>
        </p:spPr>
        <p:txBody>
          <a:bodyPr wrap="none" anchor="ctr"/>
          <a:lstStyle/>
          <a:p>
            <a:endParaRPr lang="en-US"/>
          </a:p>
        </p:txBody>
      </p:sp>
      <p:sp>
        <p:nvSpPr>
          <p:cNvPr id="228361" name="Line 1033"/>
          <p:cNvSpPr>
            <a:spLocks noChangeShapeType="1"/>
          </p:cNvSpPr>
          <p:nvPr/>
        </p:nvSpPr>
        <p:spPr bwMode="auto">
          <a:xfrm flipV="1">
            <a:off x="1830388" y="4192588"/>
            <a:ext cx="1141412" cy="14462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62" name="Line 1034"/>
          <p:cNvSpPr>
            <a:spLocks noChangeShapeType="1"/>
          </p:cNvSpPr>
          <p:nvPr/>
        </p:nvSpPr>
        <p:spPr bwMode="auto">
          <a:xfrm>
            <a:off x="3135313" y="4278313"/>
            <a:ext cx="979487" cy="6746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63" name="Line 1035"/>
          <p:cNvSpPr>
            <a:spLocks noChangeShapeType="1"/>
          </p:cNvSpPr>
          <p:nvPr/>
        </p:nvSpPr>
        <p:spPr bwMode="auto">
          <a:xfrm flipV="1">
            <a:off x="4192588" y="3887788"/>
            <a:ext cx="1141412" cy="1217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64" name="Line 1036"/>
          <p:cNvSpPr>
            <a:spLocks noChangeShapeType="1"/>
          </p:cNvSpPr>
          <p:nvPr/>
        </p:nvSpPr>
        <p:spPr bwMode="auto">
          <a:xfrm>
            <a:off x="5421313" y="3973513"/>
            <a:ext cx="979487" cy="9794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65" name="Line 1037"/>
          <p:cNvSpPr>
            <a:spLocks noChangeShapeType="1"/>
          </p:cNvSpPr>
          <p:nvPr/>
        </p:nvSpPr>
        <p:spPr bwMode="auto">
          <a:xfrm flipV="1">
            <a:off x="6402388" y="2820988"/>
            <a:ext cx="1141412" cy="22082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28366" name="Oval 1038"/>
          <p:cNvSpPr>
            <a:spLocks noChangeArrowheads="1"/>
          </p:cNvSpPr>
          <p:nvPr/>
        </p:nvSpPr>
        <p:spPr bwMode="auto">
          <a:xfrm>
            <a:off x="1752600" y="54864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67" name="Oval 1039"/>
          <p:cNvSpPr>
            <a:spLocks noChangeArrowheads="1"/>
          </p:cNvSpPr>
          <p:nvPr/>
        </p:nvSpPr>
        <p:spPr bwMode="auto">
          <a:xfrm>
            <a:off x="2895600" y="40386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68" name="Oval 1040"/>
          <p:cNvSpPr>
            <a:spLocks noChangeArrowheads="1"/>
          </p:cNvSpPr>
          <p:nvPr/>
        </p:nvSpPr>
        <p:spPr bwMode="auto">
          <a:xfrm>
            <a:off x="4038600" y="49530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69" name="Oval 1041"/>
          <p:cNvSpPr>
            <a:spLocks noChangeArrowheads="1"/>
          </p:cNvSpPr>
          <p:nvPr/>
        </p:nvSpPr>
        <p:spPr bwMode="auto">
          <a:xfrm>
            <a:off x="5181600" y="37338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70" name="Oval 1042"/>
          <p:cNvSpPr>
            <a:spLocks noChangeArrowheads="1"/>
          </p:cNvSpPr>
          <p:nvPr/>
        </p:nvSpPr>
        <p:spPr bwMode="auto">
          <a:xfrm>
            <a:off x="6324600" y="48768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71" name="Oval 1043"/>
          <p:cNvSpPr>
            <a:spLocks noChangeArrowheads="1"/>
          </p:cNvSpPr>
          <p:nvPr/>
        </p:nvSpPr>
        <p:spPr bwMode="auto">
          <a:xfrm>
            <a:off x="7391400" y="26670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28372" name="Rectangle 1044"/>
          <p:cNvSpPr>
            <a:spLocks noChangeArrowheads="1"/>
          </p:cNvSpPr>
          <p:nvPr/>
        </p:nvSpPr>
        <p:spPr bwMode="auto">
          <a:xfrm rot="20940000">
            <a:off x="7165975" y="3352800"/>
            <a:ext cx="19780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a:solidFill>
                  <a:schemeClr val="hlink"/>
                </a:solidFill>
              </a:rPr>
              <a:t>Upward trend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2932113" y="4419600"/>
            <a:ext cx="3243262" cy="1820863"/>
            <a:chOff x="1847" y="2784"/>
            <a:chExt cx="2043" cy="1147"/>
          </a:xfrm>
        </p:grpSpPr>
        <p:sp>
          <p:nvSpPr>
            <p:cNvPr id="58373"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p:spPr>
          <p:txBody>
            <a:bodyPr wrap="none" anchor="ctr"/>
            <a:lstStyle/>
            <a:p>
              <a:endParaRPr lang="en-US"/>
            </a:p>
          </p:txBody>
        </p:sp>
        <p:grpSp>
          <p:nvGrpSpPr>
            <p:cNvPr id="3" name="Group 6"/>
            <p:cNvGrpSpPr>
              <a:grpSpLocks/>
            </p:cNvGrpSpPr>
            <p:nvPr/>
          </p:nvGrpSpPr>
          <p:grpSpPr bwMode="auto">
            <a:xfrm>
              <a:off x="1960" y="2784"/>
              <a:ext cx="1815" cy="1147"/>
              <a:chOff x="1960" y="2784"/>
              <a:chExt cx="1815" cy="1147"/>
            </a:xfrm>
          </p:grpSpPr>
          <p:sp>
            <p:nvSpPr>
              <p:cNvPr id="58375" name="Line 7"/>
              <p:cNvSpPr>
                <a:spLocks noChangeShapeType="1"/>
              </p:cNvSpPr>
              <p:nvPr/>
            </p:nvSpPr>
            <p:spPr bwMode="auto">
              <a:xfrm>
                <a:off x="2868" y="2792"/>
                <a:ext cx="0" cy="1131"/>
              </a:xfrm>
              <a:prstGeom prst="line">
                <a:avLst/>
              </a:prstGeom>
              <a:noFill/>
              <a:ln w="12700">
                <a:solidFill>
                  <a:srgbClr val="000000"/>
                </a:solidFill>
                <a:round/>
                <a:headEnd/>
                <a:tailEnd/>
              </a:ln>
              <a:effectLst/>
            </p:spPr>
            <p:txBody>
              <a:bodyPr wrap="none" anchor="ctr"/>
              <a:lstStyle/>
              <a:p>
                <a:endParaRPr lang="en-US"/>
              </a:p>
            </p:txBody>
          </p:sp>
          <p:sp>
            <p:nvSpPr>
              <p:cNvPr id="58376" name="Line 8"/>
              <p:cNvSpPr>
                <a:spLocks noChangeShapeType="1"/>
              </p:cNvSpPr>
              <p:nvPr/>
            </p:nvSpPr>
            <p:spPr bwMode="auto">
              <a:xfrm>
                <a:off x="2754" y="2792"/>
                <a:ext cx="0" cy="1131"/>
              </a:xfrm>
              <a:prstGeom prst="line">
                <a:avLst/>
              </a:prstGeom>
              <a:noFill/>
              <a:ln w="12700">
                <a:solidFill>
                  <a:srgbClr val="000000"/>
                </a:solidFill>
                <a:round/>
                <a:headEnd/>
                <a:tailEnd/>
              </a:ln>
              <a:effectLst/>
            </p:spPr>
            <p:txBody>
              <a:bodyPr wrap="none" anchor="ctr"/>
              <a:lstStyle/>
              <a:p>
                <a:endParaRPr lang="en-US"/>
              </a:p>
            </p:txBody>
          </p:sp>
          <p:sp>
            <p:nvSpPr>
              <p:cNvPr id="58377" name="Line 9"/>
              <p:cNvSpPr>
                <a:spLocks noChangeShapeType="1"/>
              </p:cNvSpPr>
              <p:nvPr/>
            </p:nvSpPr>
            <p:spPr bwMode="auto">
              <a:xfrm>
                <a:off x="2641" y="2792"/>
                <a:ext cx="0" cy="1131"/>
              </a:xfrm>
              <a:prstGeom prst="line">
                <a:avLst/>
              </a:prstGeom>
              <a:noFill/>
              <a:ln w="12700">
                <a:solidFill>
                  <a:srgbClr val="000000"/>
                </a:solidFill>
                <a:round/>
                <a:headEnd/>
                <a:tailEnd/>
              </a:ln>
              <a:effectLst/>
            </p:spPr>
            <p:txBody>
              <a:bodyPr wrap="none" anchor="ctr"/>
              <a:lstStyle/>
              <a:p>
                <a:endParaRPr lang="en-US"/>
              </a:p>
            </p:txBody>
          </p:sp>
          <p:sp>
            <p:nvSpPr>
              <p:cNvPr id="58378" name="Line 10"/>
              <p:cNvSpPr>
                <a:spLocks noChangeShapeType="1"/>
              </p:cNvSpPr>
              <p:nvPr/>
            </p:nvSpPr>
            <p:spPr bwMode="auto">
              <a:xfrm flipV="1">
                <a:off x="2528" y="2784"/>
                <a:ext cx="0" cy="1147"/>
              </a:xfrm>
              <a:prstGeom prst="line">
                <a:avLst/>
              </a:prstGeom>
              <a:noFill/>
              <a:ln w="12700">
                <a:solidFill>
                  <a:srgbClr val="000000"/>
                </a:solidFill>
                <a:round/>
                <a:headEnd/>
                <a:tailEnd/>
              </a:ln>
              <a:effectLst/>
            </p:spPr>
            <p:txBody>
              <a:bodyPr wrap="none" anchor="ctr"/>
              <a:lstStyle/>
              <a:p>
                <a:endParaRPr lang="en-US"/>
              </a:p>
            </p:txBody>
          </p:sp>
          <p:sp>
            <p:nvSpPr>
              <p:cNvPr id="58379" name="Line 11"/>
              <p:cNvSpPr>
                <a:spLocks noChangeShapeType="1"/>
              </p:cNvSpPr>
              <p:nvPr/>
            </p:nvSpPr>
            <p:spPr bwMode="auto">
              <a:xfrm>
                <a:off x="2414" y="2792"/>
                <a:ext cx="0" cy="1131"/>
              </a:xfrm>
              <a:prstGeom prst="line">
                <a:avLst/>
              </a:prstGeom>
              <a:noFill/>
              <a:ln w="12700">
                <a:solidFill>
                  <a:srgbClr val="000000"/>
                </a:solidFill>
                <a:round/>
                <a:headEnd/>
                <a:tailEnd/>
              </a:ln>
              <a:effectLst/>
            </p:spPr>
            <p:txBody>
              <a:bodyPr wrap="none" anchor="ctr"/>
              <a:lstStyle/>
              <a:p>
                <a:endParaRPr lang="en-US"/>
              </a:p>
            </p:txBody>
          </p:sp>
          <p:sp>
            <p:nvSpPr>
              <p:cNvPr id="58380" name="Line 12"/>
              <p:cNvSpPr>
                <a:spLocks noChangeShapeType="1"/>
              </p:cNvSpPr>
              <p:nvPr/>
            </p:nvSpPr>
            <p:spPr bwMode="auto">
              <a:xfrm flipV="1">
                <a:off x="2300" y="2784"/>
                <a:ext cx="0" cy="1147"/>
              </a:xfrm>
              <a:prstGeom prst="line">
                <a:avLst/>
              </a:prstGeom>
              <a:noFill/>
              <a:ln w="12700">
                <a:solidFill>
                  <a:srgbClr val="000000"/>
                </a:solidFill>
                <a:round/>
                <a:headEnd/>
                <a:tailEnd/>
              </a:ln>
              <a:effectLst/>
            </p:spPr>
            <p:txBody>
              <a:bodyPr wrap="none" anchor="ctr"/>
              <a:lstStyle/>
              <a:p>
                <a:endParaRPr lang="en-US"/>
              </a:p>
            </p:txBody>
          </p:sp>
          <p:sp>
            <p:nvSpPr>
              <p:cNvPr id="58381" name="Line 13"/>
              <p:cNvSpPr>
                <a:spLocks noChangeShapeType="1"/>
              </p:cNvSpPr>
              <p:nvPr/>
            </p:nvSpPr>
            <p:spPr bwMode="auto">
              <a:xfrm>
                <a:off x="2187" y="2792"/>
                <a:ext cx="0" cy="1131"/>
              </a:xfrm>
              <a:prstGeom prst="line">
                <a:avLst/>
              </a:prstGeom>
              <a:noFill/>
              <a:ln w="12700">
                <a:solidFill>
                  <a:srgbClr val="000000"/>
                </a:solidFill>
                <a:round/>
                <a:headEnd/>
                <a:tailEnd/>
              </a:ln>
              <a:effectLst/>
            </p:spPr>
            <p:txBody>
              <a:bodyPr wrap="none" anchor="ctr"/>
              <a:lstStyle/>
              <a:p>
                <a:endParaRPr lang="en-US"/>
              </a:p>
            </p:txBody>
          </p:sp>
          <p:sp>
            <p:nvSpPr>
              <p:cNvPr id="58382" name="Line 14"/>
              <p:cNvSpPr>
                <a:spLocks noChangeShapeType="1"/>
              </p:cNvSpPr>
              <p:nvPr/>
            </p:nvSpPr>
            <p:spPr bwMode="auto">
              <a:xfrm flipV="1">
                <a:off x="2074" y="2784"/>
                <a:ext cx="0" cy="1147"/>
              </a:xfrm>
              <a:prstGeom prst="line">
                <a:avLst/>
              </a:prstGeom>
              <a:noFill/>
              <a:ln w="12700">
                <a:solidFill>
                  <a:srgbClr val="000000"/>
                </a:solidFill>
                <a:round/>
                <a:headEnd/>
                <a:tailEnd/>
              </a:ln>
              <a:effectLst/>
            </p:spPr>
            <p:txBody>
              <a:bodyPr wrap="none" anchor="ctr"/>
              <a:lstStyle/>
              <a:p>
                <a:endParaRPr lang="en-US"/>
              </a:p>
            </p:txBody>
          </p:sp>
          <p:sp>
            <p:nvSpPr>
              <p:cNvPr id="58383" name="Line 15"/>
              <p:cNvSpPr>
                <a:spLocks noChangeShapeType="1"/>
              </p:cNvSpPr>
              <p:nvPr/>
            </p:nvSpPr>
            <p:spPr bwMode="auto">
              <a:xfrm>
                <a:off x="1960" y="2792"/>
                <a:ext cx="0" cy="1131"/>
              </a:xfrm>
              <a:prstGeom prst="line">
                <a:avLst/>
              </a:prstGeom>
              <a:noFill/>
              <a:ln w="12700">
                <a:solidFill>
                  <a:srgbClr val="000000"/>
                </a:solidFill>
                <a:round/>
                <a:headEnd/>
                <a:tailEnd/>
              </a:ln>
              <a:effectLst/>
            </p:spPr>
            <p:txBody>
              <a:bodyPr wrap="none" anchor="ctr"/>
              <a:lstStyle/>
              <a:p>
                <a:endParaRPr lang="en-US"/>
              </a:p>
            </p:txBody>
          </p:sp>
          <p:sp>
            <p:nvSpPr>
              <p:cNvPr id="58384" name="Line 16"/>
              <p:cNvSpPr>
                <a:spLocks noChangeShapeType="1"/>
              </p:cNvSpPr>
              <p:nvPr/>
            </p:nvSpPr>
            <p:spPr bwMode="auto">
              <a:xfrm>
                <a:off x="3775" y="2793"/>
                <a:ext cx="0" cy="1129"/>
              </a:xfrm>
              <a:prstGeom prst="line">
                <a:avLst/>
              </a:prstGeom>
              <a:noFill/>
              <a:ln w="12700">
                <a:solidFill>
                  <a:srgbClr val="000000"/>
                </a:solidFill>
                <a:round/>
                <a:headEnd/>
                <a:tailEnd/>
              </a:ln>
              <a:effectLst/>
            </p:spPr>
            <p:txBody>
              <a:bodyPr wrap="none" anchor="ctr"/>
              <a:lstStyle/>
              <a:p>
                <a:endParaRPr lang="en-US"/>
              </a:p>
            </p:txBody>
          </p:sp>
          <p:sp>
            <p:nvSpPr>
              <p:cNvPr id="58385" name="Line 17"/>
              <p:cNvSpPr>
                <a:spLocks noChangeShapeType="1"/>
              </p:cNvSpPr>
              <p:nvPr/>
            </p:nvSpPr>
            <p:spPr bwMode="auto">
              <a:xfrm>
                <a:off x="3662" y="2793"/>
                <a:ext cx="0" cy="1129"/>
              </a:xfrm>
              <a:prstGeom prst="line">
                <a:avLst/>
              </a:prstGeom>
              <a:noFill/>
              <a:ln w="12700">
                <a:solidFill>
                  <a:srgbClr val="000000"/>
                </a:solidFill>
                <a:round/>
                <a:headEnd/>
                <a:tailEnd/>
              </a:ln>
              <a:effectLst/>
            </p:spPr>
            <p:txBody>
              <a:bodyPr wrap="none" anchor="ctr"/>
              <a:lstStyle/>
              <a:p>
                <a:endParaRPr lang="en-US"/>
              </a:p>
            </p:txBody>
          </p:sp>
          <p:sp>
            <p:nvSpPr>
              <p:cNvPr id="58386" name="Line 18"/>
              <p:cNvSpPr>
                <a:spLocks noChangeShapeType="1"/>
              </p:cNvSpPr>
              <p:nvPr/>
            </p:nvSpPr>
            <p:spPr bwMode="auto">
              <a:xfrm>
                <a:off x="3548" y="2793"/>
                <a:ext cx="0" cy="1129"/>
              </a:xfrm>
              <a:prstGeom prst="line">
                <a:avLst/>
              </a:prstGeom>
              <a:noFill/>
              <a:ln w="12700">
                <a:solidFill>
                  <a:srgbClr val="000000"/>
                </a:solidFill>
                <a:round/>
                <a:headEnd/>
                <a:tailEnd/>
              </a:ln>
              <a:effectLst/>
            </p:spPr>
            <p:txBody>
              <a:bodyPr wrap="none" anchor="ctr"/>
              <a:lstStyle/>
              <a:p>
                <a:endParaRPr lang="en-US"/>
              </a:p>
            </p:txBody>
          </p:sp>
          <p:sp>
            <p:nvSpPr>
              <p:cNvPr id="58387" name="Line 19"/>
              <p:cNvSpPr>
                <a:spLocks noChangeShapeType="1"/>
              </p:cNvSpPr>
              <p:nvPr/>
            </p:nvSpPr>
            <p:spPr bwMode="auto">
              <a:xfrm flipV="1">
                <a:off x="3435" y="2785"/>
                <a:ext cx="0" cy="1145"/>
              </a:xfrm>
              <a:prstGeom prst="line">
                <a:avLst/>
              </a:prstGeom>
              <a:noFill/>
              <a:ln w="12700">
                <a:solidFill>
                  <a:srgbClr val="000000"/>
                </a:solidFill>
                <a:round/>
                <a:headEnd/>
                <a:tailEnd/>
              </a:ln>
              <a:effectLst/>
            </p:spPr>
            <p:txBody>
              <a:bodyPr wrap="none" anchor="ctr"/>
              <a:lstStyle/>
              <a:p>
                <a:endParaRPr lang="en-US"/>
              </a:p>
            </p:txBody>
          </p:sp>
          <p:sp>
            <p:nvSpPr>
              <p:cNvPr id="58388" name="Line 20"/>
              <p:cNvSpPr>
                <a:spLocks noChangeShapeType="1"/>
              </p:cNvSpPr>
              <p:nvPr/>
            </p:nvSpPr>
            <p:spPr bwMode="auto">
              <a:xfrm>
                <a:off x="3321" y="2793"/>
                <a:ext cx="0" cy="1129"/>
              </a:xfrm>
              <a:prstGeom prst="line">
                <a:avLst/>
              </a:prstGeom>
              <a:noFill/>
              <a:ln w="12700">
                <a:solidFill>
                  <a:srgbClr val="000000"/>
                </a:solidFill>
                <a:round/>
                <a:headEnd/>
                <a:tailEnd/>
              </a:ln>
              <a:effectLst/>
            </p:spPr>
            <p:txBody>
              <a:bodyPr wrap="none" anchor="ctr"/>
              <a:lstStyle/>
              <a:p>
                <a:endParaRPr lang="en-US"/>
              </a:p>
            </p:txBody>
          </p:sp>
          <p:sp>
            <p:nvSpPr>
              <p:cNvPr id="58389" name="Line 21"/>
              <p:cNvSpPr>
                <a:spLocks noChangeShapeType="1"/>
              </p:cNvSpPr>
              <p:nvPr/>
            </p:nvSpPr>
            <p:spPr bwMode="auto">
              <a:xfrm flipV="1">
                <a:off x="3208" y="2785"/>
                <a:ext cx="0" cy="1145"/>
              </a:xfrm>
              <a:prstGeom prst="line">
                <a:avLst/>
              </a:prstGeom>
              <a:noFill/>
              <a:ln w="12700">
                <a:solidFill>
                  <a:srgbClr val="000000"/>
                </a:solidFill>
                <a:round/>
                <a:headEnd/>
                <a:tailEnd/>
              </a:ln>
              <a:effectLst/>
            </p:spPr>
            <p:txBody>
              <a:bodyPr wrap="none" anchor="ctr"/>
              <a:lstStyle/>
              <a:p>
                <a:endParaRPr lang="en-US"/>
              </a:p>
            </p:txBody>
          </p:sp>
          <p:sp>
            <p:nvSpPr>
              <p:cNvPr id="58390" name="Line 22"/>
              <p:cNvSpPr>
                <a:spLocks noChangeShapeType="1"/>
              </p:cNvSpPr>
              <p:nvPr/>
            </p:nvSpPr>
            <p:spPr bwMode="auto">
              <a:xfrm>
                <a:off x="3094" y="2793"/>
                <a:ext cx="0" cy="1129"/>
              </a:xfrm>
              <a:prstGeom prst="line">
                <a:avLst/>
              </a:prstGeom>
              <a:noFill/>
              <a:ln w="12700">
                <a:solidFill>
                  <a:srgbClr val="000000"/>
                </a:solidFill>
                <a:round/>
                <a:headEnd/>
                <a:tailEnd/>
              </a:ln>
              <a:effectLst/>
            </p:spPr>
            <p:txBody>
              <a:bodyPr wrap="none" anchor="ctr"/>
              <a:lstStyle/>
              <a:p>
                <a:endParaRPr lang="en-US"/>
              </a:p>
            </p:txBody>
          </p:sp>
          <p:sp>
            <p:nvSpPr>
              <p:cNvPr id="58391" name="Line 23"/>
              <p:cNvSpPr>
                <a:spLocks noChangeShapeType="1"/>
              </p:cNvSpPr>
              <p:nvPr/>
            </p:nvSpPr>
            <p:spPr bwMode="auto">
              <a:xfrm>
                <a:off x="2981" y="2793"/>
                <a:ext cx="0" cy="1129"/>
              </a:xfrm>
              <a:prstGeom prst="line">
                <a:avLst/>
              </a:prstGeom>
              <a:noFill/>
              <a:ln w="12700">
                <a:solidFill>
                  <a:srgbClr val="000000"/>
                </a:solidFill>
                <a:round/>
                <a:headEnd/>
                <a:tailEnd/>
              </a:ln>
              <a:effectLst/>
            </p:spPr>
            <p:txBody>
              <a:bodyPr wrap="none" anchor="ctr"/>
              <a:lstStyle/>
              <a:p>
                <a:endParaRPr lang="en-US"/>
              </a:p>
            </p:txBody>
          </p:sp>
        </p:grpSp>
        <p:grpSp>
          <p:nvGrpSpPr>
            <p:cNvPr id="4" name="Group 24"/>
            <p:cNvGrpSpPr>
              <a:grpSpLocks/>
            </p:cNvGrpSpPr>
            <p:nvPr/>
          </p:nvGrpSpPr>
          <p:grpSpPr bwMode="auto">
            <a:xfrm>
              <a:off x="1850" y="2902"/>
              <a:ext cx="2040" cy="908"/>
              <a:chOff x="1850" y="2902"/>
              <a:chExt cx="2040" cy="908"/>
            </a:xfrm>
          </p:grpSpPr>
          <p:sp>
            <p:nvSpPr>
              <p:cNvPr id="58393" name="Line 25"/>
              <p:cNvSpPr>
                <a:spLocks noChangeShapeType="1"/>
              </p:cNvSpPr>
              <p:nvPr/>
            </p:nvSpPr>
            <p:spPr bwMode="auto">
              <a:xfrm>
                <a:off x="1850" y="3356"/>
                <a:ext cx="2039" cy="0"/>
              </a:xfrm>
              <a:prstGeom prst="line">
                <a:avLst/>
              </a:prstGeom>
              <a:noFill/>
              <a:ln w="12700">
                <a:solidFill>
                  <a:srgbClr val="000000"/>
                </a:solidFill>
                <a:round/>
                <a:headEnd/>
                <a:tailEnd/>
              </a:ln>
              <a:effectLst/>
            </p:spPr>
            <p:txBody>
              <a:bodyPr wrap="none" anchor="ctr"/>
              <a:lstStyle/>
              <a:p>
                <a:endParaRPr lang="en-US"/>
              </a:p>
            </p:txBody>
          </p:sp>
          <p:sp>
            <p:nvSpPr>
              <p:cNvPr id="58394" name="Line 26"/>
              <p:cNvSpPr>
                <a:spLocks noChangeShapeType="1"/>
              </p:cNvSpPr>
              <p:nvPr/>
            </p:nvSpPr>
            <p:spPr bwMode="auto">
              <a:xfrm>
                <a:off x="1850" y="3242"/>
                <a:ext cx="2040" cy="0"/>
              </a:xfrm>
              <a:prstGeom prst="line">
                <a:avLst/>
              </a:prstGeom>
              <a:noFill/>
              <a:ln w="12700">
                <a:solidFill>
                  <a:srgbClr val="000000"/>
                </a:solidFill>
                <a:round/>
                <a:headEnd/>
                <a:tailEnd/>
              </a:ln>
              <a:effectLst/>
            </p:spPr>
            <p:txBody>
              <a:bodyPr wrap="none" anchor="ctr"/>
              <a:lstStyle/>
              <a:p>
                <a:endParaRPr lang="en-US"/>
              </a:p>
            </p:txBody>
          </p:sp>
          <p:sp>
            <p:nvSpPr>
              <p:cNvPr id="58395" name="Line 27"/>
              <p:cNvSpPr>
                <a:spLocks noChangeShapeType="1"/>
              </p:cNvSpPr>
              <p:nvPr/>
            </p:nvSpPr>
            <p:spPr bwMode="auto">
              <a:xfrm>
                <a:off x="1850" y="3129"/>
                <a:ext cx="2040" cy="0"/>
              </a:xfrm>
              <a:prstGeom prst="line">
                <a:avLst/>
              </a:prstGeom>
              <a:noFill/>
              <a:ln w="12700">
                <a:solidFill>
                  <a:srgbClr val="000000"/>
                </a:solidFill>
                <a:round/>
                <a:headEnd/>
                <a:tailEnd/>
              </a:ln>
              <a:effectLst/>
            </p:spPr>
            <p:txBody>
              <a:bodyPr wrap="none" anchor="ctr"/>
              <a:lstStyle/>
              <a:p>
                <a:endParaRPr lang="en-US"/>
              </a:p>
            </p:txBody>
          </p:sp>
          <p:sp>
            <p:nvSpPr>
              <p:cNvPr id="58396" name="Line 28"/>
              <p:cNvSpPr>
                <a:spLocks noChangeShapeType="1"/>
              </p:cNvSpPr>
              <p:nvPr/>
            </p:nvSpPr>
            <p:spPr bwMode="auto">
              <a:xfrm>
                <a:off x="1850" y="3015"/>
                <a:ext cx="2040" cy="0"/>
              </a:xfrm>
              <a:prstGeom prst="line">
                <a:avLst/>
              </a:prstGeom>
              <a:noFill/>
              <a:ln w="12700">
                <a:solidFill>
                  <a:srgbClr val="000000"/>
                </a:solidFill>
                <a:round/>
                <a:headEnd/>
                <a:tailEnd/>
              </a:ln>
              <a:effectLst/>
            </p:spPr>
            <p:txBody>
              <a:bodyPr wrap="none" anchor="ctr"/>
              <a:lstStyle/>
              <a:p>
                <a:endParaRPr lang="en-US"/>
              </a:p>
            </p:txBody>
          </p:sp>
          <p:sp>
            <p:nvSpPr>
              <p:cNvPr id="58397" name="Line 29"/>
              <p:cNvSpPr>
                <a:spLocks noChangeShapeType="1"/>
              </p:cNvSpPr>
              <p:nvPr/>
            </p:nvSpPr>
            <p:spPr bwMode="auto">
              <a:xfrm>
                <a:off x="1850" y="2902"/>
                <a:ext cx="2040" cy="0"/>
              </a:xfrm>
              <a:prstGeom prst="line">
                <a:avLst/>
              </a:prstGeom>
              <a:noFill/>
              <a:ln w="12700">
                <a:solidFill>
                  <a:srgbClr val="000000"/>
                </a:solidFill>
                <a:round/>
                <a:headEnd/>
                <a:tailEnd/>
              </a:ln>
              <a:effectLst/>
            </p:spPr>
            <p:txBody>
              <a:bodyPr wrap="none" anchor="ctr"/>
              <a:lstStyle/>
              <a:p>
                <a:endParaRPr lang="en-US"/>
              </a:p>
            </p:txBody>
          </p:sp>
          <p:sp>
            <p:nvSpPr>
              <p:cNvPr id="58398" name="Line 30"/>
              <p:cNvSpPr>
                <a:spLocks noChangeShapeType="1"/>
              </p:cNvSpPr>
              <p:nvPr/>
            </p:nvSpPr>
            <p:spPr bwMode="auto">
              <a:xfrm>
                <a:off x="1850" y="3810"/>
                <a:ext cx="2040" cy="0"/>
              </a:xfrm>
              <a:prstGeom prst="line">
                <a:avLst/>
              </a:prstGeom>
              <a:noFill/>
              <a:ln w="12700">
                <a:solidFill>
                  <a:srgbClr val="000000"/>
                </a:solidFill>
                <a:round/>
                <a:headEnd/>
                <a:tailEnd/>
              </a:ln>
              <a:effectLst/>
            </p:spPr>
            <p:txBody>
              <a:bodyPr wrap="none" anchor="ctr"/>
              <a:lstStyle/>
              <a:p>
                <a:endParaRPr lang="en-US"/>
              </a:p>
            </p:txBody>
          </p:sp>
          <p:sp>
            <p:nvSpPr>
              <p:cNvPr id="58399" name="Line 31"/>
              <p:cNvSpPr>
                <a:spLocks noChangeShapeType="1"/>
              </p:cNvSpPr>
              <p:nvPr/>
            </p:nvSpPr>
            <p:spPr bwMode="auto">
              <a:xfrm>
                <a:off x="1850" y="3696"/>
                <a:ext cx="2040" cy="0"/>
              </a:xfrm>
              <a:prstGeom prst="line">
                <a:avLst/>
              </a:prstGeom>
              <a:noFill/>
              <a:ln w="12700">
                <a:solidFill>
                  <a:srgbClr val="000000"/>
                </a:solidFill>
                <a:round/>
                <a:headEnd/>
                <a:tailEnd/>
              </a:ln>
              <a:effectLst/>
            </p:spPr>
            <p:txBody>
              <a:bodyPr wrap="none" anchor="ctr"/>
              <a:lstStyle/>
              <a:p>
                <a:endParaRPr lang="en-US"/>
              </a:p>
            </p:txBody>
          </p:sp>
          <p:sp>
            <p:nvSpPr>
              <p:cNvPr id="58400" name="Line 32"/>
              <p:cNvSpPr>
                <a:spLocks noChangeShapeType="1"/>
              </p:cNvSpPr>
              <p:nvPr/>
            </p:nvSpPr>
            <p:spPr bwMode="auto">
              <a:xfrm>
                <a:off x="1850" y="3583"/>
                <a:ext cx="2040" cy="0"/>
              </a:xfrm>
              <a:prstGeom prst="line">
                <a:avLst/>
              </a:prstGeom>
              <a:noFill/>
              <a:ln w="12700">
                <a:solidFill>
                  <a:srgbClr val="000000"/>
                </a:solidFill>
                <a:round/>
                <a:headEnd/>
                <a:tailEnd/>
              </a:ln>
              <a:effectLst/>
            </p:spPr>
            <p:txBody>
              <a:bodyPr wrap="none" anchor="ctr"/>
              <a:lstStyle/>
              <a:p>
                <a:endParaRPr lang="en-US"/>
              </a:p>
            </p:txBody>
          </p:sp>
          <p:sp>
            <p:nvSpPr>
              <p:cNvPr id="58401" name="Line 33"/>
              <p:cNvSpPr>
                <a:spLocks noChangeShapeType="1"/>
              </p:cNvSpPr>
              <p:nvPr/>
            </p:nvSpPr>
            <p:spPr bwMode="auto">
              <a:xfrm>
                <a:off x="1850" y="3469"/>
                <a:ext cx="2040" cy="0"/>
              </a:xfrm>
              <a:prstGeom prst="line">
                <a:avLst/>
              </a:prstGeom>
              <a:noFill/>
              <a:ln w="12700">
                <a:solidFill>
                  <a:srgbClr val="000000"/>
                </a:solidFill>
                <a:round/>
                <a:headEnd/>
                <a:tailEnd/>
              </a:ln>
              <a:effectLst/>
            </p:spPr>
            <p:txBody>
              <a:bodyPr wrap="none" anchor="ctr"/>
              <a:lstStyle/>
              <a:p>
                <a:endParaRPr lang="en-US"/>
              </a:p>
            </p:txBody>
          </p:sp>
        </p:grpSp>
      </p:grpSp>
      <p:grpSp>
        <p:nvGrpSpPr>
          <p:cNvPr id="5" name="Group 34"/>
          <p:cNvGrpSpPr>
            <a:grpSpLocks/>
          </p:cNvGrpSpPr>
          <p:nvPr/>
        </p:nvGrpSpPr>
        <p:grpSpPr bwMode="auto">
          <a:xfrm>
            <a:off x="2928938" y="4576763"/>
            <a:ext cx="3178175" cy="1454150"/>
            <a:chOff x="1845" y="2883"/>
            <a:chExt cx="2002" cy="916"/>
          </a:xfrm>
        </p:grpSpPr>
        <p:sp>
          <p:nvSpPr>
            <p:cNvPr id="58403" name="Freeform 35"/>
            <p:cNvSpPr>
              <a:spLocks/>
            </p:cNvSpPr>
            <p:nvPr/>
          </p:nvSpPr>
          <p:spPr bwMode="auto">
            <a:xfrm>
              <a:off x="1845" y="2904"/>
              <a:ext cx="2000" cy="895"/>
            </a:xfrm>
            <a:custGeom>
              <a:avLst/>
              <a:gdLst/>
              <a:ahLst/>
              <a:cxnLst>
                <a:cxn ang="0">
                  <a:pos x="0" y="805"/>
                </a:cxn>
                <a:cxn ang="0">
                  <a:pos x="339" y="581"/>
                </a:cxn>
                <a:cxn ang="0">
                  <a:pos x="530" y="796"/>
                </a:cxn>
                <a:cxn ang="0">
                  <a:pos x="791" y="468"/>
                </a:cxn>
                <a:cxn ang="0">
                  <a:pos x="1015" y="679"/>
                </a:cxn>
                <a:cxn ang="0">
                  <a:pos x="1345" y="272"/>
                </a:cxn>
                <a:cxn ang="0">
                  <a:pos x="1582" y="468"/>
                </a:cxn>
                <a:cxn ang="0">
                  <a:pos x="1920" y="56"/>
                </a:cxn>
                <a:cxn ang="0">
                  <a:pos x="1883" y="19"/>
                </a:cxn>
                <a:cxn ang="0">
                  <a:pos x="1999" y="0"/>
                </a:cxn>
                <a:cxn ang="0">
                  <a:pos x="1995" y="131"/>
                </a:cxn>
                <a:cxn ang="0">
                  <a:pos x="1957" y="94"/>
                </a:cxn>
                <a:cxn ang="0">
                  <a:pos x="1585" y="553"/>
                </a:cxn>
                <a:cxn ang="0">
                  <a:pos x="1357" y="356"/>
                </a:cxn>
                <a:cxn ang="0">
                  <a:pos x="1017" y="768"/>
                </a:cxn>
                <a:cxn ang="0">
                  <a:pos x="799" y="562"/>
                </a:cxn>
                <a:cxn ang="0">
                  <a:pos x="530" y="894"/>
                </a:cxn>
                <a:cxn ang="0">
                  <a:pos x="324" y="661"/>
                </a:cxn>
                <a:cxn ang="0">
                  <a:pos x="0" y="880"/>
                </a:cxn>
                <a:cxn ang="0">
                  <a:pos x="0" y="805"/>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58404" name="Freeform 36"/>
            <p:cNvSpPr>
              <a:spLocks/>
            </p:cNvSpPr>
            <p:nvPr/>
          </p:nvSpPr>
          <p:spPr bwMode="auto">
            <a:xfrm>
              <a:off x="1846" y="2883"/>
              <a:ext cx="2001" cy="895"/>
            </a:xfrm>
            <a:custGeom>
              <a:avLst/>
              <a:gdLst/>
              <a:ahLst/>
              <a:cxnLst>
                <a:cxn ang="0">
                  <a:pos x="0" y="805"/>
                </a:cxn>
                <a:cxn ang="0">
                  <a:pos x="340" y="581"/>
                </a:cxn>
                <a:cxn ang="0">
                  <a:pos x="531" y="796"/>
                </a:cxn>
                <a:cxn ang="0">
                  <a:pos x="792" y="468"/>
                </a:cxn>
                <a:cxn ang="0">
                  <a:pos x="1016" y="678"/>
                </a:cxn>
                <a:cxn ang="0">
                  <a:pos x="1346" y="272"/>
                </a:cxn>
                <a:cxn ang="0">
                  <a:pos x="1583" y="468"/>
                </a:cxn>
                <a:cxn ang="0">
                  <a:pos x="1921" y="56"/>
                </a:cxn>
                <a:cxn ang="0">
                  <a:pos x="1883" y="19"/>
                </a:cxn>
                <a:cxn ang="0">
                  <a:pos x="2000" y="0"/>
                </a:cxn>
                <a:cxn ang="0">
                  <a:pos x="1995" y="131"/>
                </a:cxn>
                <a:cxn ang="0">
                  <a:pos x="1957" y="94"/>
                </a:cxn>
                <a:cxn ang="0">
                  <a:pos x="1586" y="552"/>
                </a:cxn>
                <a:cxn ang="0">
                  <a:pos x="1357" y="356"/>
                </a:cxn>
                <a:cxn ang="0">
                  <a:pos x="1018" y="768"/>
                </a:cxn>
                <a:cxn ang="0">
                  <a:pos x="799" y="562"/>
                </a:cxn>
                <a:cxn ang="0">
                  <a:pos x="531" y="894"/>
                </a:cxn>
                <a:cxn ang="0">
                  <a:pos x="324" y="660"/>
                </a:cxn>
                <a:cxn ang="0">
                  <a:pos x="0" y="880"/>
                </a:cxn>
                <a:cxn ang="0">
                  <a:pos x="0" y="805"/>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cmpd="sng">
              <a:noFill/>
              <a:prstDash val="solid"/>
              <a:round/>
              <a:headEnd type="none" w="med" len="med"/>
              <a:tailEnd type="none" w="med" len="med"/>
            </a:ln>
            <a:effectLst/>
          </p:spPr>
          <p:txBody>
            <a:bodyPr/>
            <a:lstStyle/>
            <a:p>
              <a:endParaRPr lang="en-US"/>
            </a:p>
          </p:txBody>
        </p:sp>
      </p:grpSp>
      <p:sp>
        <p:nvSpPr>
          <p:cNvPr id="58405" name="Rectangle 37"/>
          <p:cNvSpPr>
            <a:spLocks noGrp="1" noChangeArrowheads="1"/>
          </p:cNvSpPr>
          <p:nvPr>
            <p:ph type="title"/>
          </p:nvPr>
        </p:nvSpPr>
        <p:spPr>
          <a:noFill/>
          <a:ln/>
          <a:effectLst>
            <a:outerShdw dist="53882" dir="2700000" algn="ctr" rotWithShape="0">
              <a:schemeClr val="bg2"/>
            </a:outerShdw>
          </a:effectLst>
        </p:spPr>
        <p:txBody>
          <a:bodyPr lIns="90488" tIns="44450" rIns="90488" bIns="44450"/>
          <a:lstStyle/>
          <a:p>
            <a:r>
              <a:rPr lang="en-US" sz="5400" b="1"/>
              <a:t>Cyclical Component</a:t>
            </a:r>
            <a:endParaRPr lang="en-US"/>
          </a:p>
        </p:txBody>
      </p:sp>
      <p:sp>
        <p:nvSpPr>
          <p:cNvPr id="58406" name="Rectangle 38"/>
          <p:cNvSpPr>
            <a:spLocks noGrp="1" noChangeArrowheads="1"/>
          </p:cNvSpPr>
          <p:nvPr>
            <p:ph type="body" idx="1"/>
          </p:nvPr>
        </p:nvSpPr>
        <p:spPr>
          <a:xfrm>
            <a:off x="609600" y="1752600"/>
            <a:ext cx="8153400" cy="4114800"/>
          </a:xfrm>
          <a:noFill/>
          <a:ln/>
        </p:spPr>
        <p:txBody>
          <a:bodyPr lIns="90488" tIns="44450" rIns="90488" bIns="44450"/>
          <a:lstStyle/>
          <a:p>
            <a:r>
              <a:rPr lang="en-US" dirty="0"/>
              <a:t>Repeating up &amp; down movements</a:t>
            </a:r>
          </a:p>
          <a:p>
            <a:r>
              <a:rPr lang="en-US" dirty="0"/>
              <a:t>With uniform period and a uniform amplitude (height)</a:t>
            </a:r>
          </a:p>
          <a:p>
            <a:r>
              <a:rPr lang="en-US" dirty="0"/>
              <a:t>Usually 2-10 years duration   </a:t>
            </a:r>
          </a:p>
        </p:txBody>
      </p:sp>
      <p:sp>
        <p:nvSpPr>
          <p:cNvPr id="58407" name="Rectangle 39"/>
          <p:cNvSpPr>
            <a:spLocks noChangeArrowheads="1"/>
          </p:cNvSpPr>
          <p:nvPr/>
        </p:nvSpPr>
        <p:spPr bwMode="auto">
          <a:xfrm>
            <a:off x="3652838" y="6243638"/>
            <a:ext cx="2219325" cy="4540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Mo., Qtr., Yr.</a:t>
            </a:r>
          </a:p>
        </p:txBody>
      </p:sp>
      <p:sp>
        <p:nvSpPr>
          <p:cNvPr id="58408" name="Rectangle 40"/>
          <p:cNvSpPr>
            <a:spLocks noChangeArrowheads="1"/>
          </p:cNvSpPr>
          <p:nvPr/>
        </p:nvSpPr>
        <p:spPr bwMode="auto">
          <a:xfrm>
            <a:off x="1138238" y="4948238"/>
            <a:ext cx="1838325" cy="4667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Response</a:t>
            </a:r>
          </a:p>
        </p:txBody>
      </p:sp>
      <p:sp>
        <p:nvSpPr>
          <p:cNvPr id="58409" name="Rectangle 41"/>
          <p:cNvSpPr>
            <a:spLocks noChangeArrowheads="1"/>
          </p:cNvSpPr>
          <p:nvPr/>
        </p:nvSpPr>
        <p:spPr bwMode="auto">
          <a:xfrm>
            <a:off x="3806825" y="4573588"/>
            <a:ext cx="849313" cy="377825"/>
          </a:xfrm>
          <a:prstGeom prst="rect">
            <a:avLst/>
          </a:prstGeom>
          <a:solidFill>
            <a:srgbClr val="CECECE"/>
          </a:solidFill>
          <a:ln w="12700">
            <a:noFill/>
            <a:miter lim="800000"/>
            <a:headEnd/>
            <a:tailEnd/>
          </a:ln>
          <a:effectLst/>
        </p:spPr>
        <p:txBody>
          <a:bodyPr lIns="0" tIns="0" rIns="0" bIns="0" anchor="ctr" anchorCtr="1">
            <a:spAutoFit/>
          </a:bodyPr>
          <a:lstStyle/>
          <a:p>
            <a:pPr algn="ctr">
              <a:spcBef>
                <a:spcPct val="50000"/>
              </a:spcBef>
            </a:pPr>
            <a:r>
              <a:rPr lang="en-US" b="1">
                <a:solidFill>
                  <a:schemeClr val="bg2"/>
                </a:solidFill>
                <a:latin typeface="Arial" charset="0"/>
              </a:rPr>
              <a:t>Cycle</a:t>
            </a:r>
          </a:p>
        </p:txBody>
      </p:sp>
      <p:sp>
        <p:nvSpPr>
          <p:cNvPr id="58410" name="Freeform 42"/>
          <p:cNvSpPr>
            <a:spLocks/>
          </p:cNvSpPr>
          <p:nvPr/>
        </p:nvSpPr>
        <p:spPr bwMode="auto">
          <a:xfrm>
            <a:off x="4186238" y="4981575"/>
            <a:ext cx="887412" cy="644525"/>
          </a:xfrm>
          <a:custGeom>
            <a:avLst/>
            <a:gdLst/>
            <a:ahLst/>
            <a:cxnLst>
              <a:cxn ang="0">
                <a:pos x="0" y="198"/>
              </a:cxn>
              <a:cxn ang="0">
                <a:pos x="219" y="405"/>
              </a:cxn>
              <a:cxn ang="0">
                <a:pos x="558" y="0"/>
              </a:cxn>
            </a:cxnLst>
            <a:rect l="0" t="0" r="r" b="b"/>
            <a:pathLst>
              <a:path w="559" h="406">
                <a:moveTo>
                  <a:pt x="0" y="198"/>
                </a:moveTo>
                <a:lnTo>
                  <a:pt x="219" y="405"/>
                </a:lnTo>
                <a:lnTo>
                  <a:pt x="558" y="0"/>
                </a:lnTo>
              </a:path>
            </a:pathLst>
          </a:custGeom>
          <a:noFill/>
          <a:ln w="25400" cap="rnd" cmpd="sng">
            <a:solidFill>
              <a:srgbClr val="FC0128"/>
            </a:solidFill>
            <a:prstDash val="solid"/>
            <a:round/>
            <a:headEnd type="none" w="med" len="med"/>
            <a:tailEnd type="none" w="med" len="med"/>
          </a:ln>
          <a:effectLst/>
        </p:spPr>
        <p:txBody>
          <a:bodyPr/>
          <a:lstStyle/>
          <a:p>
            <a:endParaRPr lang="en-US"/>
          </a:p>
        </p:txBody>
      </p:sp>
      <p:sp>
        <p:nvSpPr>
          <p:cNvPr id="58411" name="Line 43"/>
          <p:cNvSpPr>
            <a:spLocks noChangeShapeType="1"/>
          </p:cNvSpPr>
          <p:nvPr/>
        </p:nvSpPr>
        <p:spPr bwMode="auto">
          <a:xfrm>
            <a:off x="4532313" y="4913313"/>
            <a:ext cx="236537" cy="336550"/>
          </a:xfrm>
          <a:prstGeom prst="line">
            <a:avLst/>
          </a:prstGeom>
          <a:noFill/>
          <a:ln w="25400">
            <a:solidFill>
              <a:schemeClr val="tx2"/>
            </a:solidFill>
            <a:round/>
            <a:headEnd/>
            <a:tailEnd type="triangle" w="med" len="med"/>
          </a:ln>
          <a:effectLst>
            <a:outerShdw dist="35921" dir="2700000" algn="ctr" rotWithShape="0">
              <a:schemeClr val="bg2"/>
            </a:outerShdw>
          </a:effectLst>
        </p:spPr>
        <p:txBody>
          <a:bodyPr wrap="none" anchor="ct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406">
                                            <p:txEl>
                                              <p:pRg st="0" end="0"/>
                                            </p:txEl>
                                          </p:spTgt>
                                        </p:tgtEl>
                                        <p:attrNameLst>
                                          <p:attrName>style.visibility</p:attrName>
                                        </p:attrNameLst>
                                      </p:cBhvr>
                                      <p:to>
                                        <p:strVal val="visible"/>
                                      </p:to>
                                    </p:set>
                                    <p:animEffect transition="in" filter="wipe(left)">
                                      <p:cBhvr>
                                        <p:cTn id="7" dur="500"/>
                                        <p:tgtEl>
                                          <p:spTgt spid="58406">
                                            <p:txEl>
                                              <p:pRg st="0" end="0"/>
                                            </p:txEl>
                                          </p:spTgt>
                                        </p:tgtEl>
                                      </p:cBhvr>
                                    </p:animEffect>
                                  </p:childTnLst>
                                  <p:subTnLst>
                                    <p:animClr clrSpc="rgb" dir="cw">
                                      <p:cBhvr override="childStyle">
                                        <p:cTn dur="1" fill="hold" display="0" masterRel="nextClick" afterEffect="1"/>
                                        <p:tgtEl>
                                          <p:spTgt spid="58406">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406">
                                            <p:txEl>
                                              <p:pRg st="1" end="1"/>
                                            </p:txEl>
                                          </p:spTgt>
                                        </p:tgtEl>
                                        <p:attrNameLst>
                                          <p:attrName>style.visibility</p:attrName>
                                        </p:attrNameLst>
                                      </p:cBhvr>
                                      <p:to>
                                        <p:strVal val="visible"/>
                                      </p:to>
                                    </p:set>
                                    <p:animEffect transition="in" filter="wipe(left)">
                                      <p:cBhvr>
                                        <p:cTn id="12" dur="500"/>
                                        <p:tgtEl>
                                          <p:spTgt spid="58406">
                                            <p:txEl>
                                              <p:pRg st="1" end="1"/>
                                            </p:txEl>
                                          </p:spTgt>
                                        </p:tgtEl>
                                      </p:cBhvr>
                                    </p:animEffect>
                                  </p:childTnLst>
                                  <p:subTnLst>
                                    <p:animClr clrSpc="rgb" dir="cw">
                                      <p:cBhvr override="childStyle">
                                        <p:cTn dur="1" fill="hold" display="0" masterRel="nextClick" afterEffect="1"/>
                                        <p:tgtEl>
                                          <p:spTgt spid="58406">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406">
                                            <p:txEl>
                                              <p:pRg st="2" end="2"/>
                                            </p:txEl>
                                          </p:spTgt>
                                        </p:tgtEl>
                                        <p:attrNameLst>
                                          <p:attrName>style.visibility</p:attrName>
                                        </p:attrNameLst>
                                      </p:cBhvr>
                                      <p:to>
                                        <p:strVal val="visible"/>
                                      </p:to>
                                    </p:set>
                                    <p:animEffect transition="in" filter="wipe(left)">
                                      <p:cBhvr>
                                        <p:cTn id="17" dur="500"/>
                                        <p:tgtEl>
                                          <p:spTgt spid="58406">
                                            <p:txEl>
                                              <p:pRg st="2" end="2"/>
                                            </p:txEl>
                                          </p:spTgt>
                                        </p:tgtEl>
                                      </p:cBhvr>
                                    </p:animEffect>
                                  </p:childTnLst>
                                  <p:subTnLst>
                                    <p:animClr clrSpc="rgb" dir="cw">
                                      <p:cBhvr override="childStyle">
                                        <p:cTn dur="1" fill="hold" display="0" masterRel="nextClick" afterEffect="1"/>
                                        <p:tgtEl>
                                          <p:spTgt spid="58406">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0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p:spPr>
        <p:txBody>
          <a:bodyPr lIns="90488" tIns="44450" rIns="90488" bIns="44450" anchorCtr="1"/>
          <a:lstStyle/>
          <a:p>
            <a:r>
              <a:rPr lang="en-US" sz="5400" b="1">
                <a:effectLst>
                  <a:outerShdw blurRad="38100" dist="38100" dir="2700000" algn="tl">
                    <a:srgbClr val="000000"/>
                  </a:outerShdw>
                </a:effectLst>
              </a:rPr>
              <a:t>Cyclical Component</a:t>
            </a:r>
            <a:endParaRPr lang="en-US"/>
          </a:p>
        </p:txBody>
      </p:sp>
      <p:sp>
        <p:nvSpPr>
          <p:cNvPr id="230403" name="Rectangle 3"/>
          <p:cNvSpPr>
            <a:spLocks noGrp="1" noChangeArrowheads="1"/>
          </p:cNvSpPr>
          <p:nvPr>
            <p:ph type="body" idx="1"/>
          </p:nvPr>
        </p:nvSpPr>
        <p:spPr>
          <a:xfrm>
            <a:off x="214282" y="1357298"/>
            <a:ext cx="8763000" cy="4114800"/>
          </a:xfrm>
          <a:noFill/>
          <a:ln/>
        </p:spPr>
        <p:txBody>
          <a:bodyPr lIns="90488" tIns="44450" rIns="90488" bIns="44450"/>
          <a:lstStyle/>
          <a:p>
            <a:pPr marL="571500" indent="-571500"/>
            <a:r>
              <a:rPr lang="en-US" dirty="0"/>
              <a:t>Upward or Downward Swings</a:t>
            </a:r>
          </a:p>
          <a:p>
            <a:pPr marL="571500" indent="-571500"/>
            <a:r>
              <a:rPr lang="en-US" dirty="0"/>
              <a:t>Cycles in economic time series are </a:t>
            </a:r>
            <a:r>
              <a:rPr lang="en-US" u="sng" dirty="0"/>
              <a:t>not</a:t>
            </a:r>
            <a:r>
              <a:rPr lang="en-US" dirty="0"/>
              <a:t> strictly periodic</a:t>
            </a:r>
          </a:p>
          <a:p>
            <a:pPr marL="571500" indent="-571500"/>
            <a:r>
              <a:rPr lang="en-US" dirty="0"/>
              <a:t>Use of average period of the cycles</a:t>
            </a:r>
          </a:p>
          <a:p>
            <a:pPr marL="571500" indent="-571500"/>
            <a:endParaRPr lang="en-US" dirty="0"/>
          </a:p>
          <a:p>
            <a:pPr marL="571500" indent="-571500"/>
            <a:endParaRPr lang="en-US" dirty="0"/>
          </a:p>
        </p:txBody>
      </p:sp>
      <p:sp>
        <p:nvSpPr>
          <p:cNvPr id="230404" name="Line 4"/>
          <p:cNvSpPr>
            <a:spLocks noChangeShapeType="1"/>
          </p:cNvSpPr>
          <p:nvPr/>
        </p:nvSpPr>
        <p:spPr bwMode="auto">
          <a:xfrm>
            <a:off x="1905000" y="3821113"/>
            <a:ext cx="0" cy="24907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05" name="Line 5"/>
          <p:cNvSpPr>
            <a:spLocks noChangeShapeType="1"/>
          </p:cNvSpPr>
          <p:nvPr/>
        </p:nvSpPr>
        <p:spPr bwMode="auto">
          <a:xfrm>
            <a:off x="1992313" y="6248400"/>
            <a:ext cx="5475287"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06" name="Rectangle 6"/>
          <p:cNvSpPr>
            <a:spLocks noChangeArrowheads="1"/>
          </p:cNvSpPr>
          <p:nvPr/>
        </p:nvSpPr>
        <p:spPr bwMode="auto">
          <a:xfrm>
            <a:off x="915988" y="3659188"/>
            <a:ext cx="1444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Sales</a:t>
            </a:r>
          </a:p>
        </p:txBody>
      </p:sp>
      <p:sp>
        <p:nvSpPr>
          <p:cNvPr id="230407" name="Rectangle 7"/>
          <p:cNvSpPr>
            <a:spLocks noChangeArrowheads="1"/>
          </p:cNvSpPr>
          <p:nvPr/>
        </p:nvSpPr>
        <p:spPr bwMode="auto">
          <a:xfrm>
            <a:off x="7697788" y="6097588"/>
            <a:ext cx="1444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Time </a:t>
            </a:r>
          </a:p>
        </p:txBody>
      </p:sp>
      <p:sp>
        <p:nvSpPr>
          <p:cNvPr id="230408" name="Line 8"/>
          <p:cNvSpPr>
            <a:spLocks noChangeShapeType="1"/>
          </p:cNvSpPr>
          <p:nvPr/>
        </p:nvSpPr>
        <p:spPr bwMode="auto">
          <a:xfrm flipV="1">
            <a:off x="1830388" y="4421188"/>
            <a:ext cx="1293812" cy="15224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09" name="Line 9"/>
          <p:cNvSpPr>
            <a:spLocks noChangeShapeType="1"/>
          </p:cNvSpPr>
          <p:nvPr/>
        </p:nvSpPr>
        <p:spPr bwMode="auto">
          <a:xfrm>
            <a:off x="3201988" y="4497388"/>
            <a:ext cx="912812" cy="7604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10" name="Line 10"/>
          <p:cNvSpPr>
            <a:spLocks noChangeShapeType="1"/>
          </p:cNvSpPr>
          <p:nvPr/>
        </p:nvSpPr>
        <p:spPr bwMode="auto">
          <a:xfrm flipV="1">
            <a:off x="4273550" y="4121150"/>
            <a:ext cx="979488" cy="1284288"/>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11" name="Line 11"/>
          <p:cNvSpPr>
            <a:spLocks noChangeShapeType="1"/>
          </p:cNvSpPr>
          <p:nvPr/>
        </p:nvSpPr>
        <p:spPr bwMode="auto">
          <a:xfrm>
            <a:off x="5421313" y="4278313"/>
            <a:ext cx="979487" cy="9794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12" name="Line 12"/>
          <p:cNvSpPr>
            <a:spLocks noChangeShapeType="1"/>
          </p:cNvSpPr>
          <p:nvPr/>
        </p:nvSpPr>
        <p:spPr bwMode="auto">
          <a:xfrm flipV="1">
            <a:off x="6557963" y="3276600"/>
            <a:ext cx="984250" cy="205105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0413" name="Oval 13"/>
          <p:cNvSpPr>
            <a:spLocks noChangeArrowheads="1"/>
          </p:cNvSpPr>
          <p:nvPr/>
        </p:nvSpPr>
        <p:spPr bwMode="auto">
          <a:xfrm>
            <a:off x="1752600" y="57912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4" name="Oval 14"/>
          <p:cNvSpPr>
            <a:spLocks noChangeArrowheads="1"/>
          </p:cNvSpPr>
          <p:nvPr/>
        </p:nvSpPr>
        <p:spPr bwMode="auto">
          <a:xfrm>
            <a:off x="2971800" y="43434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5" name="Oval 15"/>
          <p:cNvSpPr>
            <a:spLocks noChangeArrowheads="1"/>
          </p:cNvSpPr>
          <p:nvPr/>
        </p:nvSpPr>
        <p:spPr bwMode="auto">
          <a:xfrm>
            <a:off x="4038600" y="51816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6" name="Oval 16"/>
          <p:cNvSpPr>
            <a:spLocks noChangeArrowheads="1"/>
          </p:cNvSpPr>
          <p:nvPr/>
        </p:nvSpPr>
        <p:spPr bwMode="auto">
          <a:xfrm>
            <a:off x="5181600" y="40386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7" name="Oval 17"/>
          <p:cNvSpPr>
            <a:spLocks noChangeArrowheads="1"/>
          </p:cNvSpPr>
          <p:nvPr/>
        </p:nvSpPr>
        <p:spPr bwMode="auto">
          <a:xfrm>
            <a:off x="6324600" y="51054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8" name="Oval 18"/>
          <p:cNvSpPr>
            <a:spLocks noChangeArrowheads="1"/>
          </p:cNvSpPr>
          <p:nvPr/>
        </p:nvSpPr>
        <p:spPr bwMode="auto">
          <a:xfrm>
            <a:off x="7391400" y="31242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0419" name="Freeform 19"/>
          <p:cNvSpPr>
            <a:spLocks/>
          </p:cNvSpPr>
          <p:nvPr/>
        </p:nvSpPr>
        <p:spPr bwMode="auto">
          <a:xfrm>
            <a:off x="3227388" y="4029075"/>
            <a:ext cx="2039937" cy="390525"/>
          </a:xfrm>
          <a:custGeom>
            <a:avLst/>
            <a:gdLst/>
            <a:ahLst/>
            <a:cxnLst>
              <a:cxn ang="0">
                <a:pos x="1284" y="54"/>
              </a:cxn>
              <a:cxn ang="0">
                <a:pos x="1273" y="27"/>
              </a:cxn>
              <a:cxn ang="0">
                <a:pos x="1247" y="9"/>
              </a:cxn>
              <a:cxn ang="0">
                <a:pos x="1210" y="0"/>
              </a:cxn>
              <a:cxn ang="0">
                <a:pos x="1167" y="0"/>
              </a:cxn>
              <a:cxn ang="0">
                <a:pos x="727" y="62"/>
              </a:cxn>
              <a:cxn ang="0">
                <a:pos x="684" y="62"/>
              </a:cxn>
              <a:cxn ang="0">
                <a:pos x="647" y="54"/>
              </a:cxn>
              <a:cxn ang="0">
                <a:pos x="621" y="36"/>
              </a:cxn>
              <a:cxn ang="0">
                <a:pos x="610" y="9"/>
              </a:cxn>
              <a:cxn ang="0">
                <a:pos x="605" y="40"/>
              </a:cxn>
              <a:cxn ang="0">
                <a:pos x="589" y="67"/>
              </a:cxn>
              <a:cxn ang="0">
                <a:pos x="557" y="85"/>
              </a:cxn>
              <a:cxn ang="0">
                <a:pos x="514" y="98"/>
              </a:cxn>
              <a:cxn ang="0">
                <a:pos x="95" y="156"/>
              </a:cxn>
              <a:cxn ang="0">
                <a:pos x="53" y="169"/>
              </a:cxn>
              <a:cxn ang="0">
                <a:pos x="26" y="187"/>
              </a:cxn>
              <a:cxn ang="0">
                <a:pos x="5" y="214"/>
              </a:cxn>
              <a:cxn ang="0">
                <a:pos x="0" y="245"/>
              </a:cxn>
            </a:cxnLst>
            <a:rect l="0" t="0" r="r" b="b"/>
            <a:pathLst>
              <a:path w="1285" h="246">
                <a:moveTo>
                  <a:pt x="1284" y="54"/>
                </a:moveTo>
                <a:lnTo>
                  <a:pt x="1273" y="27"/>
                </a:lnTo>
                <a:lnTo>
                  <a:pt x="1247" y="9"/>
                </a:lnTo>
                <a:lnTo>
                  <a:pt x="1210" y="0"/>
                </a:lnTo>
                <a:lnTo>
                  <a:pt x="1167" y="0"/>
                </a:lnTo>
                <a:lnTo>
                  <a:pt x="727" y="62"/>
                </a:lnTo>
                <a:lnTo>
                  <a:pt x="684" y="62"/>
                </a:lnTo>
                <a:lnTo>
                  <a:pt x="647" y="54"/>
                </a:lnTo>
                <a:lnTo>
                  <a:pt x="621" y="36"/>
                </a:lnTo>
                <a:lnTo>
                  <a:pt x="610" y="9"/>
                </a:lnTo>
                <a:lnTo>
                  <a:pt x="605" y="40"/>
                </a:lnTo>
                <a:lnTo>
                  <a:pt x="589" y="67"/>
                </a:lnTo>
                <a:lnTo>
                  <a:pt x="557" y="85"/>
                </a:lnTo>
                <a:lnTo>
                  <a:pt x="514" y="98"/>
                </a:lnTo>
                <a:lnTo>
                  <a:pt x="95" y="156"/>
                </a:lnTo>
                <a:lnTo>
                  <a:pt x="53" y="169"/>
                </a:lnTo>
                <a:lnTo>
                  <a:pt x="26" y="187"/>
                </a:lnTo>
                <a:lnTo>
                  <a:pt x="5" y="214"/>
                </a:lnTo>
                <a:lnTo>
                  <a:pt x="0" y="245"/>
                </a:lnTo>
              </a:path>
            </a:pathLst>
          </a:custGeom>
          <a:noFill/>
          <a:ln w="12700" cap="rnd" cmpd="sng">
            <a:solidFill>
              <a:srgbClr val="A7FFA7"/>
            </a:solidFill>
            <a:prstDash val="solid"/>
            <a:round/>
            <a:headEnd type="none" w="sm" len="sm"/>
            <a:tailEnd type="none" w="sm" len="sm"/>
          </a:ln>
          <a:effectLst/>
        </p:spPr>
        <p:txBody>
          <a:bodyPr/>
          <a:lstStyle/>
          <a:p>
            <a:endParaRPr lang="en-US"/>
          </a:p>
        </p:txBody>
      </p:sp>
      <p:sp>
        <p:nvSpPr>
          <p:cNvPr id="230420" name="Rectangle 20"/>
          <p:cNvSpPr>
            <a:spLocks noChangeArrowheads="1"/>
          </p:cNvSpPr>
          <p:nvPr/>
        </p:nvSpPr>
        <p:spPr bwMode="auto">
          <a:xfrm rot="21000000">
            <a:off x="3659188" y="3659188"/>
            <a:ext cx="11398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a:solidFill>
                  <a:srgbClr val="A7FFA7"/>
                </a:solidFill>
              </a:rPr>
              <a:t>Cycle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041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2932112" y="4071942"/>
            <a:ext cx="3425837" cy="2168521"/>
            <a:chOff x="1847" y="2784"/>
            <a:chExt cx="2043" cy="1147"/>
          </a:xfrm>
        </p:grpSpPr>
        <p:sp>
          <p:nvSpPr>
            <p:cNvPr id="60421"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p:spPr>
          <p:txBody>
            <a:bodyPr wrap="none" anchor="ctr"/>
            <a:lstStyle/>
            <a:p>
              <a:endParaRPr lang="en-US"/>
            </a:p>
          </p:txBody>
        </p:sp>
        <p:grpSp>
          <p:nvGrpSpPr>
            <p:cNvPr id="3" name="Group 6"/>
            <p:cNvGrpSpPr>
              <a:grpSpLocks/>
            </p:cNvGrpSpPr>
            <p:nvPr/>
          </p:nvGrpSpPr>
          <p:grpSpPr bwMode="auto">
            <a:xfrm>
              <a:off x="1960" y="2784"/>
              <a:ext cx="1815" cy="1147"/>
              <a:chOff x="1960" y="2784"/>
              <a:chExt cx="1815" cy="1147"/>
            </a:xfrm>
          </p:grpSpPr>
          <p:sp>
            <p:nvSpPr>
              <p:cNvPr id="60423" name="Line 7"/>
              <p:cNvSpPr>
                <a:spLocks noChangeShapeType="1"/>
              </p:cNvSpPr>
              <p:nvPr/>
            </p:nvSpPr>
            <p:spPr bwMode="auto">
              <a:xfrm>
                <a:off x="2868" y="2792"/>
                <a:ext cx="0" cy="1131"/>
              </a:xfrm>
              <a:prstGeom prst="line">
                <a:avLst/>
              </a:prstGeom>
              <a:noFill/>
              <a:ln w="12700">
                <a:solidFill>
                  <a:srgbClr val="000000"/>
                </a:solidFill>
                <a:round/>
                <a:headEnd/>
                <a:tailEnd/>
              </a:ln>
              <a:effectLst/>
            </p:spPr>
            <p:txBody>
              <a:bodyPr wrap="none" anchor="ctr"/>
              <a:lstStyle/>
              <a:p>
                <a:endParaRPr lang="en-US"/>
              </a:p>
            </p:txBody>
          </p:sp>
          <p:sp>
            <p:nvSpPr>
              <p:cNvPr id="60424" name="Line 8"/>
              <p:cNvSpPr>
                <a:spLocks noChangeShapeType="1"/>
              </p:cNvSpPr>
              <p:nvPr/>
            </p:nvSpPr>
            <p:spPr bwMode="auto">
              <a:xfrm>
                <a:off x="2754" y="2792"/>
                <a:ext cx="0" cy="1131"/>
              </a:xfrm>
              <a:prstGeom prst="line">
                <a:avLst/>
              </a:prstGeom>
              <a:noFill/>
              <a:ln w="12700">
                <a:solidFill>
                  <a:srgbClr val="000000"/>
                </a:solidFill>
                <a:round/>
                <a:headEnd/>
                <a:tailEnd/>
              </a:ln>
              <a:effectLst/>
            </p:spPr>
            <p:txBody>
              <a:bodyPr wrap="none" anchor="ctr"/>
              <a:lstStyle/>
              <a:p>
                <a:endParaRPr lang="en-US"/>
              </a:p>
            </p:txBody>
          </p:sp>
          <p:sp>
            <p:nvSpPr>
              <p:cNvPr id="60425" name="Line 9"/>
              <p:cNvSpPr>
                <a:spLocks noChangeShapeType="1"/>
              </p:cNvSpPr>
              <p:nvPr/>
            </p:nvSpPr>
            <p:spPr bwMode="auto">
              <a:xfrm>
                <a:off x="2641" y="2792"/>
                <a:ext cx="0" cy="1131"/>
              </a:xfrm>
              <a:prstGeom prst="line">
                <a:avLst/>
              </a:prstGeom>
              <a:noFill/>
              <a:ln w="12700">
                <a:solidFill>
                  <a:srgbClr val="000000"/>
                </a:solidFill>
                <a:round/>
                <a:headEnd/>
                <a:tailEnd/>
              </a:ln>
              <a:effectLst/>
            </p:spPr>
            <p:txBody>
              <a:bodyPr wrap="none" anchor="ctr"/>
              <a:lstStyle/>
              <a:p>
                <a:endParaRPr lang="en-US"/>
              </a:p>
            </p:txBody>
          </p:sp>
          <p:sp>
            <p:nvSpPr>
              <p:cNvPr id="60426" name="Line 10"/>
              <p:cNvSpPr>
                <a:spLocks noChangeShapeType="1"/>
              </p:cNvSpPr>
              <p:nvPr/>
            </p:nvSpPr>
            <p:spPr bwMode="auto">
              <a:xfrm flipV="1">
                <a:off x="2528" y="2784"/>
                <a:ext cx="0" cy="1147"/>
              </a:xfrm>
              <a:prstGeom prst="line">
                <a:avLst/>
              </a:prstGeom>
              <a:noFill/>
              <a:ln w="12700">
                <a:solidFill>
                  <a:srgbClr val="000000"/>
                </a:solidFill>
                <a:round/>
                <a:headEnd/>
                <a:tailEnd/>
              </a:ln>
              <a:effectLst/>
            </p:spPr>
            <p:txBody>
              <a:bodyPr wrap="none" anchor="ctr"/>
              <a:lstStyle/>
              <a:p>
                <a:endParaRPr lang="en-US"/>
              </a:p>
            </p:txBody>
          </p:sp>
          <p:sp>
            <p:nvSpPr>
              <p:cNvPr id="60427" name="Line 11"/>
              <p:cNvSpPr>
                <a:spLocks noChangeShapeType="1"/>
              </p:cNvSpPr>
              <p:nvPr/>
            </p:nvSpPr>
            <p:spPr bwMode="auto">
              <a:xfrm>
                <a:off x="2414" y="2792"/>
                <a:ext cx="0" cy="1131"/>
              </a:xfrm>
              <a:prstGeom prst="line">
                <a:avLst/>
              </a:prstGeom>
              <a:noFill/>
              <a:ln w="12700">
                <a:solidFill>
                  <a:srgbClr val="000000"/>
                </a:solidFill>
                <a:round/>
                <a:headEnd/>
                <a:tailEnd/>
              </a:ln>
              <a:effectLst/>
            </p:spPr>
            <p:txBody>
              <a:bodyPr wrap="none" anchor="ctr"/>
              <a:lstStyle/>
              <a:p>
                <a:endParaRPr lang="en-US"/>
              </a:p>
            </p:txBody>
          </p:sp>
          <p:sp>
            <p:nvSpPr>
              <p:cNvPr id="60428" name="Line 12"/>
              <p:cNvSpPr>
                <a:spLocks noChangeShapeType="1"/>
              </p:cNvSpPr>
              <p:nvPr/>
            </p:nvSpPr>
            <p:spPr bwMode="auto">
              <a:xfrm flipV="1">
                <a:off x="2300" y="2784"/>
                <a:ext cx="0" cy="1147"/>
              </a:xfrm>
              <a:prstGeom prst="line">
                <a:avLst/>
              </a:prstGeom>
              <a:noFill/>
              <a:ln w="12700">
                <a:solidFill>
                  <a:srgbClr val="000000"/>
                </a:solidFill>
                <a:round/>
                <a:headEnd/>
                <a:tailEnd/>
              </a:ln>
              <a:effectLst/>
            </p:spPr>
            <p:txBody>
              <a:bodyPr wrap="none" anchor="ctr"/>
              <a:lstStyle/>
              <a:p>
                <a:endParaRPr lang="en-US"/>
              </a:p>
            </p:txBody>
          </p:sp>
          <p:sp>
            <p:nvSpPr>
              <p:cNvPr id="60429" name="Line 13"/>
              <p:cNvSpPr>
                <a:spLocks noChangeShapeType="1"/>
              </p:cNvSpPr>
              <p:nvPr/>
            </p:nvSpPr>
            <p:spPr bwMode="auto">
              <a:xfrm>
                <a:off x="2187" y="2792"/>
                <a:ext cx="0" cy="1131"/>
              </a:xfrm>
              <a:prstGeom prst="line">
                <a:avLst/>
              </a:prstGeom>
              <a:noFill/>
              <a:ln w="12700">
                <a:solidFill>
                  <a:srgbClr val="000000"/>
                </a:solidFill>
                <a:round/>
                <a:headEnd/>
                <a:tailEnd/>
              </a:ln>
              <a:effectLst/>
            </p:spPr>
            <p:txBody>
              <a:bodyPr wrap="none" anchor="ctr"/>
              <a:lstStyle/>
              <a:p>
                <a:endParaRPr lang="en-US"/>
              </a:p>
            </p:txBody>
          </p:sp>
          <p:sp>
            <p:nvSpPr>
              <p:cNvPr id="60430" name="Line 14"/>
              <p:cNvSpPr>
                <a:spLocks noChangeShapeType="1"/>
              </p:cNvSpPr>
              <p:nvPr/>
            </p:nvSpPr>
            <p:spPr bwMode="auto">
              <a:xfrm flipV="1">
                <a:off x="2074" y="2784"/>
                <a:ext cx="0" cy="1147"/>
              </a:xfrm>
              <a:prstGeom prst="line">
                <a:avLst/>
              </a:prstGeom>
              <a:noFill/>
              <a:ln w="12700">
                <a:solidFill>
                  <a:srgbClr val="000000"/>
                </a:solidFill>
                <a:round/>
                <a:headEnd/>
                <a:tailEnd/>
              </a:ln>
              <a:effectLst/>
            </p:spPr>
            <p:txBody>
              <a:bodyPr wrap="none" anchor="ctr"/>
              <a:lstStyle/>
              <a:p>
                <a:endParaRPr lang="en-US"/>
              </a:p>
            </p:txBody>
          </p:sp>
          <p:sp>
            <p:nvSpPr>
              <p:cNvPr id="60431" name="Line 15"/>
              <p:cNvSpPr>
                <a:spLocks noChangeShapeType="1"/>
              </p:cNvSpPr>
              <p:nvPr/>
            </p:nvSpPr>
            <p:spPr bwMode="auto">
              <a:xfrm>
                <a:off x="1960" y="2792"/>
                <a:ext cx="0" cy="1131"/>
              </a:xfrm>
              <a:prstGeom prst="line">
                <a:avLst/>
              </a:prstGeom>
              <a:noFill/>
              <a:ln w="12700">
                <a:solidFill>
                  <a:srgbClr val="000000"/>
                </a:solidFill>
                <a:round/>
                <a:headEnd/>
                <a:tailEnd/>
              </a:ln>
              <a:effectLst/>
            </p:spPr>
            <p:txBody>
              <a:bodyPr wrap="none" anchor="ctr"/>
              <a:lstStyle/>
              <a:p>
                <a:endParaRPr lang="en-US"/>
              </a:p>
            </p:txBody>
          </p:sp>
          <p:sp>
            <p:nvSpPr>
              <p:cNvPr id="60432" name="Line 16"/>
              <p:cNvSpPr>
                <a:spLocks noChangeShapeType="1"/>
              </p:cNvSpPr>
              <p:nvPr/>
            </p:nvSpPr>
            <p:spPr bwMode="auto">
              <a:xfrm>
                <a:off x="3775" y="2793"/>
                <a:ext cx="0" cy="1129"/>
              </a:xfrm>
              <a:prstGeom prst="line">
                <a:avLst/>
              </a:prstGeom>
              <a:noFill/>
              <a:ln w="12700">
                <a:solidFill>
                  <a:srgbClr val="000000"/>
                </a:solidFill>
                <a:round/>
                <a:headEnd/>
                <a:tailEnd/>
              </a:ln>
              <a:effectLst/>
            </p:spPr>
            <p:txBody>
              <a:bodyPr wrap="none" anchor="ctr"/>
              <a:lstStyle/>
              <a:p>
                <a:endParaRPr lang="en-US"/>
              </a:p>
            </p:txBody>
          </p:sp>
          <p:sp>
            <p:nvSpPr>
              <p:cNvPr id="60433" name="Line 17"/>
              <p:cNvSpPr>
                <a:spLocks noChangeShapeType="1"/>
              </p:cNvSpPr>
              <p:nvPr/>
            </p:nvSpPr>
            <p:spPr bwMode="auto">
              <a:xfrm>
                <a:off x="3662" y="2793"/>
                <a:ext cx="0" cy="1129"/>
              </a:xfrm>
              <a:prstGeom prst="line">
                <a:avLst/>
              </a:prstGeom>
              <a:noFill/>
              <a:ln w="12700">
                <a:solidFill>
                  <a:srgbClr val="000000"/>
                </a:solidFill>
                <a:round/>
                <a:headEnd/>
                <a:tailEnd/>
              </a:ln>
              <a:effectLst/>
            </p:spPr>
            <p:txBody>
              <a:bodyPr wrap="none" anchor="ctr"/>
              <a:lstStyle/>
              <a:p>
                <a:endParaRPr lang="en-US"/>
              </a:p>
            </p:txBody>
          </p:sp>
          <p:sp>
            <p:nvSpPr>
              <p:cNvPr id="60434" name="Line 18"/>
              <p:cNvSpPr>
                <a:spLocks noChangeShapeType="1"/>
              </p:cNvSpPr>
              <p:nvPr/>
            </p:nvSpPr>
            <p:spPr bwMode="auto">
              <a:xfrm>
                <a:off x="3548" y="2793"/>
                <a:ext cx="0" cy="1129"/>
              </a:xfrm>
              <a:prstGeom prst="line">
                <a:avLst/>
              </a:prstGeom>
              <a:noFill/>
              <a:ln w="12700">
                <a:solidFill>
                  <a:srgbClr val="000000"/>
                </a:solidFill>
                <a:round/>
                <a:headEnd/>
                <a:tailEnd/>
              </a:ln>
              <a:effectLst/>
            </p:spPr>
            <p:txBody>
              <a:bodyPr wrap="none" anchor="ctr"/>
              <a:lstStyle/>
              <a:p>
                <a:endParaRPr lang="en-US"/>
              </a:p>
            </p:txBody>
          </p:sp>
          <p:sp>
            <p:nvSpPr>
              <p:cNvPr id="60435" name="Line 19"/>
              <p:cNvSpPr>
                <a:spLocks noChangeShapeType="1"/>
              </p:cNvSpPr>
              <p:nvPr/>
            </p:nvSpPr>
            <p:spPr bwMode="auto">
              <a:xfrm flipV="1">
                <a:off x="3435" y="2785"/>
                <a:ext cx="0" cy="1145"/>
              </a:xfrm>
              <a:prstGeom prst="line">
                <a:avLst/>
              </a:prstGeom>
              <a:noFill/>
              <a:ln w="12700">
                <a:solidFill>
                  <a:srgbClr val="000000"/>
                </a:solidFill>
                <a:round/>
                <a:headEnd/>
                <a:tailEnd/>
              </a:ln>
              <a:effectLst/>
            </p:spPr>
            <p:txBody>
              <a:bodyPr wrap="none" anchor="ctr"/>
              <a:lstStyle/>
              <a:p>
                <a:endParaRPr lang="en-US"/>
              </a:p>
            </p:txBody>
          </p:sp>
          <p:sp>
            <p:nvSpPr>
              <p:cNvPr id="60436" name="Line 20"/>
              <p:cNvSpPr>
                <a:spLocks noChangeShapeType="1"/>
              </p:cNvSpPr>
              <p:nvPr/>
            </p:nvSpPr>
            <p:spPr bwMode="auto">
              <a:xfrm>
                <a:off x="3321" y="2793"/>
                <a:ext cx="0" cy="1129"/>
              </a:xfrm>
              <a:prstGeom prst="line">
                <a:avLst/>
              </a:prstGeom>
              <a:noFill/>
              <a:ln w="12700">
                <a:solidFill>
                  <a:srgbClr val="000000"/>
                </a:solidFill>
                <a:round/>
                <a:headEnd/>
                <a:tailEnd/>
              </a:ln>
              <a:effectLst/>
            </p:spPr>
            <p:txBody>
              <a:bodyPr wrap="none" anchor="ctr"/>
              <a:lstStyle/>
              <a:p>
                <a:endParaRPr lang="en-US"/>
              </a:p>
            </p:txBody>
          </p:sp>
          <p:sp>
            <p:nvSpPr>
              <p:cNvPr id="60437" name="Line 21"/>
              <p:cNvSpPr>
                <a:spLocks noChangeShapeType="1"/>
              </p:cNvSpPr>
              <p:nvPr/>
            </p:nvSpPr>
            <p:spPr bwMode="auto">
              <a:xfrm flipV="1">
                <a:off x="3208" y="2785"/>
                <a:ext cx="0" cy="1145"/>
              </a:xfrm>
              <a:prstGeom prst="line">
                <a:avLst/>
              </a:prstGeom>
              <a:noFill/>
              <a:ln w="12700">
                <a:solidFill>
                  <a:srgbClr val="000000"/>
                </a:solidFill>
                <a:round/>
                <a:headEnd/>
                <a:tailEnd/>
              </a:ln>
              <a:effectLst/>
            </p:spPr>
            <p:txBody>
              <a:bodyPr wrap="none" anchor="ctr"/>
              <a:lstStyle/>
              <a:p>
                <a:endParaRPr lang="en-US"/>
              </a:p>
            </p:txBody>
          </p:sp>
          <p:sp>
            <p:nvSpPr>
              <p:cNvPr id="60438" name="Line 22"/>
              <p:cNvSpPr>
                <a:spLocks noChangeShapeType="1"/>
              </p:cNvSpPr>
              <p:nvPr/>
            </p:nvSpPr>
            <p:spPr bwMode="auto">
              <a:xfrm>
                <a:off x="3094" y="2793"/>
                <a:ext cx="0" cy="1129"/>
              </a:xfrm>
              <a:prstGeom prst="line">
                <a:avLst/>
              </a:prstGeom>
              <a:noFill/>
              <a:ln w="12700">
                <a:solidFill>
                  <a:srgbClr val="000000"/>
                </a:solidFill>
                <a:round/>
                <a:headEnd/>
                <a:tailEnd/>
              </a:ln>
              <a:effectLst/>
            </p:spPr>
            <p:txBody>
              <a:bodyPr wrap="none" anchor="ctr"/>
              <a:lstStyle/>
              <a:p>
                <a:endParaRPr lang="en-US"/>
              </a:p>
            </p:txBody>
          </p:sp>
          <p:sp>
            <p:nvSpPr>
              <p:cNvPr id="60439" name="Line 23"/>
              <p:cNvSpPr>
                <a:spLocks noChangeShapeType="1"/>
              </p:cNvSpPr>
              <p:nvPr/>
            </p:nvSpPr>
            <p:spPr bwMode="auto">
              <a:xfrm>
                <a:off x="2981" y="2793"/>
                <a:ext cx="0" cy="1129"/>
              </a:xfrm>
              <a:prstGeom prst="line">
                <a:avLst/>
              </a:prstGeom>
              <a:noFill/>
              <a:ln w="12700">
                <a:solidFill>
                  <a:srgbClr val="000000"/>
                </a:solidFill>
                <a:round/>
                <a:headEnd/>
                <a:tailEnd/>
              </a:ln>
              <a:effectLst/>
            </p:spPr>
            <p:txBody>
              <a:bodyPr wrap="none" anchor="ctr"/>
              <a:lstStyle/>
              <a:p>
                <a:endParaRPr lang="en-US"/>
              </a:p>
            </p:txBody>
          </p:sp>
        </p:grpSp>
        <p:grpSp>
          <p:nvGrpSpPr>
            <p:cNvPr id="4" name="Group 24"/>
            <p:cNvGrpSpPr>
              <a:grpSpLocks/>
            </p:cNvGrpSpPr>
            <p:nvPr/>
          </p:nvGrpSpPr>
          <p:grpSpPr bwMode="auto">
            <a:xfrm>
              <a:off x="1850" y="2902"/>
              <a:ext cx="2040" cy="908"/>
              <a:chOff x="1850" y="2902"/>
              <a:chExt cx="2040" cy="908"/>
            </a:xfrm>
          </p:grpSpPr>
          <p:sp>
            <p:nvSpPr>
              <p:cNvPr id="60441" name="Line 25"/>
              <p:cNvSpPr>
                <a:spLocks noChangeShapeType="1"/>
              </p:cNvSpPr>
              <p:nvPr/>
            </p:nvSpPr>
            <p:spPr bwMode="auto">
              <a:xfrm>
                <a:off x="1850" y="3356"/>
                <a:ext cx="2039" cy="0"/>
              </a:xfrm>
              <a:prstGeom prst="line">
                <a:avLst/>
              </a:prstGeom>
              <a:noFill/>
              <a:ln w="12700">
                <a:solidFill>
                  <a:srgbClr val="000000"/>
                </a:solidFill>
                <a:round/>
                <a:headEnd/>
                <a:tailEnd/>
              </a:ln>
              <a:effectLst/>
            </p:spPr>
            <p:txBody>
              <a:bodyPr wrap="none" anchor="ctr"/>
              <a:lstStyle/>
              <a:p>
                <a:endParaRPr lang="en-US"/>
              </a:p>
            </p:txBody>
          </p:sp>
          <p:sp>
            <p:nvSpPr>
              <p:cNvPr id="60442" name="Line 26"/>
              <p:cNvSpPr>
                <a:spLocks noChangeShapeType="1"/>
              </p:cNvSpPr>
              <p:nvPr/>
            </p:nvSpPr>
            <p:spPr bwMode="auto">
              <a:xfrm>
                <a:off x="1850" y="3242"/>
                <a:ext cx="2040" cy="0"/>
              </a:xfrm>
              <a:prstGeom prst="line">
                <a:avLst/>
              </a:prstGeom>
              <a:noFill/>
              <a:ln w="12700">
                <a:solidFill>
                  <a:srgbClr val="000000"/>
                </a:solidFill>
                <a:round/>
                <a:headEnd/>
                <a:tailEnd/>
              </a:ln>
              <a:effectLst/>
            </p:spPr>
            <p:txBody>
              <a:bodyPr wrap="none" anchor="ctr"/>
              <a:lstStyle/>
              <a:p>
                <a:endParaRPr lang="en-US"/>
              </a:p>
            </p:txBody>
          </p:sp>
          <p:sp>
            <p:nvSpPr>
              <p:cNvPr id="60443" name="Line 27"/>
              <p:cNvSpPr>
                <a:spLocks noChangeShapeType="1"/>
              </p:cNvSpPr>
              <p:nvPr/>
            </p:nvSpPr>
            <p:spPr bwMode="auto">
              <a:xfrm>
                <a:off x="1850" y="3129"/>
                <a:ext cx="2040" cy="0"/>
              </a:xfrm>
              <a:prstGeom prst="line">
                <a:avLst/>
              </a:prstGeom>
              <a:noFill/>
              <a:ln w="12700">
                <a:solidFill>
                  <a:srgbClr val="000000"/>
                </a:solidFill>
                <a:round/>
                <a:headEnd/>
                <a:tailEnd/>
              </a:ln>
              <a:effectLst/>
            </p:spPr>
            <p:txBody>
              <a:bodyPr wrap="none" anchor="ctr"/>
              <a:lstStyle/>
              <a:p>
                <a:endParaRPr lang="en-US"/>
              </a:p>
            </p:txBody>
          </p:sp>
          <p:sp>
            <p:nvSpPr>
              <p:cNvPr id="60444" name="Line 28"/>
              <p:cNvSpPr>
                <a:spLocks noChangeShapeType="1"/>
              </p:cNvSpPr>
              <p:nvPr/>
            </p:nvSpPr>
            <p:spPr bwMode="auto">
              <a:xfrm>
                <a:off x="1850" y="3015"/>
                <a:ext cx="2040" cy="0"/>
              </a:xfrm>
              <a:prstGeom prst="line">
                <a:avLst/>
              </a:prstGeom>
              <a:noFill/>
              <a:ln w="12700">
                <a:solidFill>
                  <a:srgbClr val="000000"/>
                </a:solidFill>
                <a:round/>
                <a:headEnd/>
                <a:tailEnd/>
              </a:ln>
              <a:effectLst/>
            </p:spPr>
            <p:txBody>
              <a:bodyPr wrap="none" anchor="ctr"/>
              <a:lstStyle/>
              <a:p>
                <a:endParaRPr lang="en-US"/>
              </a:p>
            </p:txBody>
          </p:sp>
          <p:sp>
            <p:nvSpPr>
              <p:cNvPr id="60445" name="Line 29"/>
              <p:cNvSpPr>
                <a:spLocks noChangeShapeType="1"/>
              </p:cNvSpPr>
              <p:nvPr/>
            </p:nvSpPr>
            <p:spPr bwMode="auto">
              <a:xfrm>
                <a:off x="1850" y="2902"/>
                <a:ext cx="2040" cy="0"/>
              </a:xfrm>
              <a:prstGeom prst="line">
                <a:avLst/>
              </a:prstGeom>
              <a:noFill/>
              <a:ln w="12700">
                <a:solidFill>
                  <a:srgbClr val="000000"/>
                </a:solidFill>
                <a:round/>
                <a:headEnd/>
                <a:tailEnd/>
              </a:ln>
              <a:effectLst/>
            </p:spPr>
            <p:txBody>
              <a:bodyPr wrap="none" anchor="ctr"/>
              <a:lstStyle/>
              <a:p>
                <a:endParaRPr lang="en-US"/>
              </a:p>
            </p:txBody>
          </p:sp>
          <p:sp>
            <p:nvSpPr>
              <p:cNvPr id="60446" name="Line 30"/>
              <p:cNvSpPr>
                <a:spLocks noChangeShapeType="1"/>
              </p:cNvSpPr>
              <p:nvPr/>
            </p:nvSpPr>
            <p:spPr bwMode="auto">
              <a:xfrm>
                <a:off x="1850" y="3810"/>
                <a:ext cx="2040" cy="0"/>
              </a:xfrm>
              <a:prstGeom prst="line">
                <a:avLst/>
              </a:prstGeom>
              <a:noFill/>
              <a:ln w="12700">
                <a:solidFill>
                  <a:srgbClr val="000000"/>
                </a:solidFill>
                <a:round/>
                <a:headEnd/>
                <a:tailEnd/>
              </a:ln>
              <a:effectLst/>
            </p:spPr>
            <p:txBody>
              <a:bodyPr wrap="none" anchor="ctr"/>
              <a:lstStyle/>
              <a:p>
                <a:endParaRPr lang="en-US"/>
              </a:p>
            </p:txBody>
          </p:sp>
          <p:sp>
            <p:nvSpPr>
              <p:cNvPr id="60447" name="Line 31"/>
              <p:cNvSpPr>
                <a:spLocks noChangeShapeType="1"/>
              </p:cNvSpPr>
              <p:nvPr/>
            </p:nvSpPr>
            <p:spPr bwMode="auto">
              <a:xfrm>
                <a:off x="1850" y="3696"/>
                <a:ext cx="2040" cy="0"/>
              </a:xfrm>
              <a:prstGeom prst="line">
                <a:avLst/>
              </a:prstGeom>
              <a:noFill/>
              <a:ln w="12700">
                <a:solidFill>
                  <a:srgbClr val="000000"/>
                </a:solidFill>
                <a:round/>
                <a:headEnd/>
                <a:tailEnd/>
              </a:ln>
              <a:effectLst/>
            </p:spPr>
            <p:txBody>
              <a:bodyPr wrap="none" anchor="ctr"/>
              <a:lstStyle/>
              <a:p>
                <a:endParaRPr lang="en-US"/>
              </a:p>
            </p:txBody>
          </p:sp>
          <p:sp>
            <p:nvSpPr>
              <p:cNvPr id="60448" name="Line 32"/>
              <p:cNvSpPr>
                <a:spLocks noChangeShapeType="1"/>
              </p:cNvSpPr>
              <p:nvPr/>
            </p:nvSpPr>
            <p:spPr bwMode="auto">
              <a:xfrm>
                <a:off x="1850" y="3583"/>
                <a:ext cx="2040" cy="0"/>
              </a:xfrm>
              <a:prstGeom prst="line">
                <a:avLst/>
              </a:prstGeom>
              <a:noFill/>
              <a:ln w="12700">
                <a:solidFill>
                  <a:srgbClr val="000000"/>
                </a:solidFill>
                <a:round/>
                <a:headEnd/>
                <a:tailEnd/>
              </a:ln>
              <a:effectLst/>
            </p:spPr>
            <p:txBody>
              <a:bodyPr wrap="none" anchor="ctr"/>
              <a:lstStyle/>
              <a:p>
                <a:endParaRPr lang="en-US"/>
              </a:p>
            </p:txBody>
          </p:sp>
          <p:sp>
            <p:nvSpPr>
              <p:cNvPr id="60449" name="Line 33"/>
              <p:cNvSpPr>
                <a:spLocks noChangeShapeType="1"/>
              </p:cNvSpPr>
              <p:nvPr/>
            </p:nvSpPr>
            <p:spPr bwMode="auto">
              <a:xfrm>
                <a:off x="1850" y="3469"/>
                <a:ext cx="2040" cy="0"/>
              </a:xfrm>
              <a:prstGeom prst="line">
                <a:avLst/>
              </a:prstGeom>
              <a:noFill/>
              <a:ln w="12700">
                <a:solidFill>
                  <a:srgbClr val="000000"/>
                </a:solidFill>
                <a:round/>
                <a:headEnd/>
                <a:tailEnd/>
              </a:ln>
              <a:effectLst/>
            </p:spPr>
            <p:txBody>
              <a:bodyPr wrap="none" anchor="ctr"/>
              <a:lstStyle/>
              <a:p>
                <a:endParaRPr lang="en-US"/>
              </a:p>
            </p:txBody>
          </p:sp>
        </p:grpSp>
      </p:grpSp>
      <p:grpSp>
        <p:nvGrpSpPr>
          <p:cNvPr id="5" name="Group 34"/>
          <p:cNvGrpSpPr>
            <a:grpSpLocks/>
          </p:cNvGrpSpPr>
          <p:nvPr/>
        </p:nvGrpSpPr>
        <p:grpSpPr bwMode="auto">
          <a:xfrm>
            <a:off x="2928938" y="4576763"/>
            <a:ext cx="3178175" cy="1454150"/>
            <a:chOff x="1845" y="2883"/>
            <a:chExt cx="2002" cy="916"/>
          </a:xfrm>
        </p:grpSpPr>
        <p:sp>
          <p:nvSpPr>
            <p:cNvPr id="60451" name="Freeform 35"/>
            <p:cNvSpPr>
              <a:spLocks/>
            </p:cNvSpPr>
            <p:nvPr/>
          </p:nvSpPr>
          <p:spPr bwMode="auto">
            <a:xfrm>
              <a:off x="1845" y="2904"/>
              <a:ext cx="2000" cy="895"/>
            </a:xfrm>
            <a:custGeom>
              <a:avLst/>
              <a:gdLst/>
              <a:ahLst/>
              <a:cxnLst>
                <a:cxn ang="0">
                  <a:pos x="0" y="805"/>
                </a:cxn>
                <a:cxn ang="0">
                  <a:pos x="339" y="581"/>
                </a:cxn>
                <a:cxn ang="0">
                  <a:pos x="530" y="796"/>
                </a:cxn>
                <a:cxn ang="0">
                  <a:pos x="791" y="468"/>
                </a:cxn>
                <a:cxn ang="0">
                  <a:pos x="1015" y="679"/>
                </a:cxn>
                <a:cxn ang="0">
                  <a:pos x="1345" y="272"/>
                </a:cxn>
                <a:cxn ang="0">
                  <a:pos x="1582" y="468"/>
                </a:cxn>
                <a:cxn ang="0">
                  <a:pos x="1920" y="56"/>
                </a:cxn>
                <a:cxn ang="0">
                  <a:pos x="1883" y="19"/>
                </a:cxn>
                <a:cxn ang="0">
                  <a:pos x="1999" y="0"/>
                </a:cxn>
                <a:cxn ang="0">
                  <a:pos x="1995" y="131"/>
                </a:cxn>
                <a:cxn ang="0">
                  <a:pos x="1957" y="94"/>
                </a:cxn>
                <a:cxn ang="0">
                  <a:pos x="1585" y="553"/>
                </a:cxn>
                <a:cxn ang="0">
                  <a:pos x="1357" y="356"/>
                </a:cxn>
                <a:cxn ang="0">
                  <a:pos x="1017" y="768"/>
                </a:cxn>
                <a:cxn ang="0">
                  <a:pos x="799" y="562"/>
                </a:cxn>
                <a:cxn ang="0">
                  <a:pos x="530" y="894"/>
                </a:cxn>
                <a:cxn ang="0">
                  <a:pos x="324" y="661"/>
                </a:cxn>
                <a:cxn ang="0">
                  <a:pos x="0" y="880"/>
                </a:cxn>
                <a:cxn ang="0">
                  <a:pos x="0" y="805"/>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60452" name="Freeform 36"/>
            <p:cNvSpPr>
              <a:spLocks/>
            </p:cNvSpPr>
            <p:nvPr/>
          </p:nvSpPr>
          <p:spPr bwMode="auto">
            <a:xfrm>
              <a:off x="1846" y="2883"/>
              <a:ext cx="2001" cy="895"/>
            </a:xfrm>
            <a:custGeom>
              <a:avLst/>
              <a:gdLst/>
              <a:ahLst/>
              <a:cxnLst>
                <a:cxn ang="0">
                  <a:pos x="0" y="805"/>
                </a:cxn>
                <a:cxn ang="0">
                  <a:pos x="340" y="581"/>
                </a:cxn>
                <a:cxn ang="0">
                  <a:pos x="531" y="796"/>
                </a:cxn>
                <a:cxn ang="0">
                  <a:pos x="792" y="468"/>
                </a:cxn>
                <a:cxn ang="0">
                  <a:pos x="1016" y="678"/>
                </a:cxn>
                <a:cxn ang="0">
                  <a:pos x="1346" y="272"/>
                </a:cxn>
                <a:cxn ang="0">
                  <a:pos x="1583" y="468"/>
                </a:cxn>
                <a:cxn ang="0">
                  <a:pos x="1921" y="56"/>
                </a:cxn>
                <a:cxn ang="0">
                  <a:pos x="1883" y="19"/>
                </a:cxn>
                <a:cxn ang="0">
                  <a:pos x="2000" y="0"/>
                </a:cxn>
                <a:cxn ang="0">
                  <a:pos x="1995" y="131"/>
                </a:cxn>
                <a:cxn ang="0">
                  <a:pos x="1957" y="94"/>
                </a:cxn>
                <a:cxn ang="0">
                  <a:pos x="1586" y="552"/>
                </a:cxn>
                <a:cxn ang="0">
                  <a:pos x="1357" y="356"/>
                </a:cxn>
                <a:cxn ang="0">
                  <a:pos x="1018" y="768"/>
                </a:cxn>
                <a:cxn ang="0">
                  <a:pos x="799" y="562"/>
                </a:cxn>
                <a:cxn ang="0">
                  <a:pos x="531" y="894"/>
                </a:cxn>
                <a:cxn ang="0">
                  <a:pos x="324" y="660"/>
                </a:cxn>
                <a:cxn ang="0">
                  <a:pos x="0" y="880"/>
                </a:cxn>
                <a:cxn ang="0">
                  <a:pos x="0" y="805"/>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cmpd="sng">
              <a:noFill/>
              <a:prstDash val="solid"/>
              <a:round/>
              <a:headEnd type="none" w="med" len="med"/>
              <a:tailEnd type="none" w="med" len="med"/>
            </a:ln>
            <a:effectLst/>
          </p:spPr>
          <p:txBody>
            <a:bodyPr/>
            <a:lstStyle/>
            <a:p>
              <a:endParaRPr lang="en-US"/>
            </a:p>
          </p:txBody>
        </p:sp>
      </p:grpSp>
      <p:sp>
        <p:nvSpPr>
          <p:cNvPr id="60453" name="Rectangle 37"/>
          <p:cNvSpPr>
            <a:spLocks noGrp="1" noChangeArrowheads="1"/>
          </p:cNvSpPr>
          <p:nvPr>
            <p:ph type="title"/>
          </p:nvPr>
        </p:nvSpPr>
        <p:spPr>
          <a:noFill/>
          <a:ln/>
          <a:effectLst>
            <a:outerShdw dist="53882" dir="2700000" algn="ctr" rotWithShape="0">
              <a:schemeClr val="bg2"/>
            </a:outerShdw>
          </a:effectLst>
        </p:spPr>
        <p:txBody>
          <a:bodyPr lIns="90488" tIns="44450" rIns="90488" bIns="44450"/>
          <a:lstStyle/>
          <a:p>
            <a:r>
              <a:rPr lang="en-US" sz="5400" b="1"/>
              <a:t>Seasonal Component</a:t>
            </a:r>
            <a:endParaRPr lang="en-US"/>
          </a:p>
        </p:txBody>
      </p:sp>
      <p:sp>
        <p:nvSpPr>
          <p:cNvPr id="60454" name="Rectangle 38"/>
          <p:cNvSpPr>
            <a:spLocks noGrp="1" noChangeArrowheads="1"/>
          </p:cNvSpPr>
          <p:nvPr>
            <p:ph type="body" idx="1"/>
          </p:nvPr>
        </p:nvSpPr>
        <p:spPr>
          <a:noFill/>
          <a:ln/>
        </p:spPr>
        <p:txBody>
          <a:bodyPr lIns="90488" tIns="44450" rIns="90488" bIns="44450"/>
          <a:lstStyle/>
          <a:p>
            <a:r>
              <a:rPr lang="en-US" dirty="0"/>
              <a:t>Regular pattern of up &amp; down fluctuations</a:t>
            </a:r>
          </a:p>
          <a:p>
            <a:r>
              <a:rPr lang="en-US" dirty="0"/>
              <a:t>Period is not longer than one year</a:t>
            </a:r>
          </a:p>
          <a:p>
            <a:r>
              <a:rPr lang="en-US" dirty="0"/>
              <a:t>Occur due to weather, customs etc. </a:t>
            </a:r>
          </a:p>
          <a:p>
            <a:r>
              <a:rPr lang="en-US" dirty="0"/>
              <a:t>Daily, monthly, quarterly or yearly data</a:t>
            </a:r>
          </a:p>
        </p:txBody>
      </p:sp>
      <p:sp>
        <p:nvSpPr>
          <p:cNvPr id="60455" name="Rectangle 39"/>
          <p:cNvSpPr>
            <a:spLocks noChangeArrowheads="1"/>
          </p:cNvSpPr>
          <p:nvPr/>
        </p:nvSpPr>
        <p:spPr bwMode="auto">
          <a:xfrm>
            <a:off x="3652838" y="6243638"/>
            <a:ext cx="1838325" cy="4540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Mo., Qtr.</a:t>
            </a:r>
          </a:p>
        </p:txBody>
      </p:sp>
      <p:sp>
        <p:nvSpPr>
          <p:cNvPr id="60456" name="Rectangle 40"/>
          <p:cNvSpPr>
            <a:spLocks noChangeArrowheads="1"/>
          </p:cNvSpPr>
          <p:nvPr/>
        </p:nvSpPr>
        <p:spPr bwMode="auto">
          <a:xfrm>
            <a:off x="1138238" y="4948238"/>
            <a:ext cx="1838325" cy="466725"/>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b="1">
                <a:effectLst>
                  <a:outerShdw blurRad="38100" dist="38100" dir="2700000" algn="tl">
                    <a:srgbClr val="000000"/>
                  </a:outerShdw>
                </a:effectLst>
                <a:latin typeface="Arial" charset="0"/>
              </a:rPr>
              <a:t>Response</a:t>
            </a:r>
          </a:p>
        </p:txBody>
      </p:sp>
      <p:sp>
        <p:nvSpPr>
          <p:cNvPr id="60457" name="Rectangle 41"/>
          <p:cNvSpPr>
            <a:spLocks noChangeArrowheads="1"/>
          </p:cNvSpPr>
          <p:nvPr/>
        </p:nvSpPr>
        <p:spPr bwMode="auto">
          <a:xfrm>
            <a:off x="3428992" y="4429132"/>
            <a:ext cx="1303337" cy="377825"/>
          </a:xfrm>
          <a:prstGeom prst="rect">
            <a:avLst/>
          </a:prstGeom>
          <a:solidFill>
            <a:srgbClr val="CECECE"/>
          </a:solidFill>
          <a:ln w="12700">
            <a:noFill/>
            <a:miter lim="800000"/>
            <a:headEnd/>
            <a:tailEnd/>
          </a:ln>
          <a:effectLst/>
        </p:spPr>
        <p:txBody>
          <a:bodyPr lIns="0" tIns="0" rIns="0" bIns="0" anchor="ctr" anchorCtr="1">
            <a:spAutoFit/>
          </a:bodyPr>
          <a:lstStyle/>
          <a:p>
            <a:pPr algn="ctr">
              <a:spcBef>
                <a:spcPct val="50000"/>
              </a:spcBef>
            </a:pPr>
            <a:r>
              <a:rPr lang="en-US" b="1">
                <a:solidFill>
                  <a:srgbClr val="000000"/>
                </a:solidFill>
                <a:effectLst>
                  <a:outerShdw blurRad="38100" dist="38100" dir="2700000" algn="tl">
                    <a:srgbClr val="FFFFFF"/>
                  </a:outerShdw>
                </a:effectLst>
                <a:latin typeface="Arial" charset="0"/>
              </a:rPr>
              <a:t>Summer</a:t>
            </a:r>
          </a:p>
        </p:txBody>
      </p:sp>
      <p:sp>
        <p:nvSpPr>
          <p:cNvPr id="60458" name="Line 42"/>
          <p:cNvSpPr>
            <a:spLocks noChangeShapeType="1"/>
          </p:cNvSpPr>
          <p:nvPr/>
        </p:nvSpPr>
        <p:spPr bwMode="auto">
          <a:xfrm flipH="1">
            <a:off x="4187825" y="4956175"/>
            <a:ext cx="92075" cy="346075"/>
          </a:xfrm>
          <a:prstGeom prst="line">
            <a:avLst/>
          </a:prstGeom>
          <a:noFill/>
          <a:ln w="25400">
            <a:solidFill>
              <a:schemeClr val="accent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60459" name="Line 43"/>
          <p:cNvSpPr>
            <a:spLocks noChangeShapeType="1"/>
          </p:cNvSpPr>
          <p:nvPr/>
        </p:nvSpPr>
        <p:spPr bwMode="auto">
          <a:xfrm>
            <a:off x="4822825" y="4799013"/>
            <a:ext cx="155575" cy="212725"/>
          </a:xfrm>
          <a:prstGeom prst="line">
            <a:avLst/>
          </a:prstGeom>
          <a:noFill/>
          <a:ln w="25400">
            <a:solidFill>
              <a:schemeClr val="accent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60460" name="Line 44"/>
          <p:cNvSpPr>
            <a:spLocks noChangeShapeType="1"/>
          </p:cNvSpPr>
          <p:nvPr/>
        </p:nvSpPr>
        <p:spPr bwMode="auto">
          <a:xfrm flipH="1">
            <a:off x="3482975" y="4970463"/>
            <a:ext cx="358775" cy="488950"/>
          </a:xfrm>
          <a:prstGeom prst="line">
            <a:avLst/>
          </a:prstGeom>
          <a:noFill/>
          <a:ln w="25400">
            <a:solidFill>
              <a:schemeClr val="accent1"/>
            </a:solidFill>
            <a:round/>
            <a:headEnd/>
            <a:tailEnd type="triangle" w="med" len="med"/>
          </a:ln>
          <a:effectLst>
            <a:outerShdw dist="35921" dir="2700000" algn="ctr" rotWithShape="0">
              <a:schemeClr val="bg2"/>
            </a:outerShdw>
          </a:effectLst>
        </p:spPr>
        <p:txBody>
          <a:bodyPr wrap="none" anchor="ct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54">
                                            <p:txEl>
                                              <p:pRg st="0" end="0"/>
                                            </p:txEl>
                                          </p:spTgt>
                                        </p:tgtEl>
                                        <p:attrNameLst>
                                          <p:attrName>style.visibility</p:attrName>
                                        </p:attrNameLst>
                                      </p:cBhvr>
                                      <p:to>
                                        <p:strVal val="visible"/>
                                      </p:to>
                                    </p:set>
                                    <p:animEffect transition="in" filter="wipe(left)">
                                      <p:cBhvr>
                                        <p:cTn id="7" dur="500"/>
                                        <p:tgtEl>
                                          <p:spTgt spid="60454">
                                            <p:txEl>
                                              <p:pRg st="0" end="0"/>
                                            </p:txEl>
                                          </p:spTgt>
                                        </p:tgtEl>
                                      </p:cBhvr>
                                    </p:animEffect>
                                  </p:childTnLst>
                                  <p:subTnLst>
                                    <p:animClr clrSpc="rgb" dir="cw">
                                      <p:cBhvr override="childStyle">
                                        <p:cTn dur="1" fill="hold" display="0" masterRel="nextClick" afterEffect="1"/>
                                        <p:tgtEl>
                                          <p:spTgt spid="60454">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54">
                                            <p:txEl>
                                              <p:pRg st="1" end="1"/>
                                            </p:txEl>
                                          </p:spTgt>
                                        </p:tgtEl>
                                        <p:attrNameLst>
                                          <p:attrName>style.visibility</p:attrName>
                                        </p:attrNameLst>
                                      </p:cBhvr>
                                      <p:to>
                                        <p:strVal val="visible"/>
                                      </p:to>
                                    </p:set>
                                    <p:animEffect transition="in" filter="wipe(left)">
                                      <p:cBhvr>
                                        <p:cTn id="12" dur="500"/>
                                        <p:tgtEl>
                                          <p:spTgt spid="60454">
                                            <p:txEl>
                                              <p:pRg st="1" end="1"/>
                                            </p:txEl>
                                          </p:spTgt>
                                        </p:tgtEl>
                                      </p:cBhvr>
                                    </p:animEffect>
                                  </p:childTnLst>
                                  <p:subTnLst>
                                    <p:animClr clrSpc="rgb" dir="cw">
                                      <p:cBhvr override="childStyle">
                                        <p:cTn dur="1" fill="hold" display="0" masterRel="nextClick" afterEffect="1"/>
                                        <p:tgtEl>
                                          <p:spTgt spid="60454">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54">
                                            <p:txEl>
                                              <p:pRg st="2" end="2"/>
                                            </p:txEl>
                                          </p:spTgt>
                                        </p:tgtEl>
                                        <p:attrNameLst>
                                          <p:attrName>style.visibility</p:attrName>
                                        </p:attrNameLst>
                                      </p:cBhvr>
                                      <p:to>
                                        <p:strVal val="visible"/>
                                      </p:to>
                                    </p:set>
                                    <p:animEffect transition="in" filter="wipe(left)">
                                      <p:cBhvr>
                                        <p:cTn id="17" dur="500"/>
                                        <p:tgtEl>
                                          <p:spTgt spid="60454">
                                            <p:txEl>
                                              <p:pRg st="2" end="2"/>
                                            </p:txEl>
                                          </p:spTgt>
                                        </p:tgtEl>
                                      </p:cBhvr>
                                    </p:animEffect>
                                  </p:childTnLst>
                                  <p:subTnLst>
                                    <p:animClr clrSpc="rgb" dir="cw">
                                      <p:cBhvr override="childStyle">
                                        <p:cTn dur="1" fill="hold" display="0" masterRel="nextClick" afterEffect="1"/>
                                        <p:tgtEl>
                                          <p:spTgt spid="60454">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54">
                                            <p:txEl>
                                              <p:pRg st="3" end="3"/>
                                            </p:txEl>
                                          </p:spTgt>
                                        </p:tgtEl>
                                        <p:attrNameLst>
                                          <p:attrName>style.visibility</p:attrName>
                                        </p:attrNameLst>
                                      </p:cBhvr>
                                      <p:to>
                                        <p:strVal val="visible"/>
                                      </p:to>
                                    </p:set>
                                    <p:animEffect transition="in" filter="wipe(left)">
                                      <p:cBhvr>
                                        <p:cTn id="22" dur="500"/>
                                        <p:tgtEl>
                                          <p:spTgt spid="60454">
                                            <p:txEl>
                                              <p:pRg st="3" end="3"/>
                                            </p:txEl>
                                          </p:spTgt>
                                        </p:tgtEl>
                                      </p:cBhvr>
                                    </p:animEffect>
                                  </p:childTnLst>
                                  <p:subTnLst>
                                    <p:animClr clrSpc="rgb" dir="cw">
                                      <p:cBhvr override="childStyle">
                                        <p:cTn dur="1" fill="hold" display="0" masterRel="nextClick" afterEffect="1"/>
                                        <p:tgtEl>
                                          <p:spTgt spid="60454">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noFill/>
          <a:ln/>
        </p:spPr>
        <p:txBody>
          <a:bodyPr lIns="90488" tIns="44450" rIns="90488" bIns="44450" anchorCtr="1"/>
          <a:lstStyle/>
          <a:p>
            <a:r>
              <a:rPr lang="en-US" sz="5400" b="1">
                <a:effectLst>
                  <a:outerShdw blurRad="38100" dist="38100" dir="2700000" algn="tl">
                    <a:srgbClr val="000000"/>
                  </a:outerShdw>
                </a:effectLst>
              </a:rPr>
              <a:t>Seasonal Component</a:t>
            </a:r>
            <a:endParaRPr lang="en-US"/>
          </a:p>
        </p:txBody>
      </p:sp>
      <p:sp>
        <p:nvSpPr>
          <p:cNvPr id="232451" name="Rectangle 3"/>
          <p:cNvSpPr>
            <a:spLocks noGrp="1" noChangeArrowheads="1"/>
          </p:cNvSpPr>
          <p:nvPr>
            <p:ph type="body" idx="1"/>
          </p:nvPr>
        </p:nvSpPr>
        <p:spPr>
          <a:xfrm>
            <a:off x="381000" y="1828800"/>
            <a:ext cx="8763000" cy="4114800"/>
          </a:xfrm>
          <a:noFill/>
          <a:ln/>
        </p:spPr>
        <p:txBody>
          <a:bodyPr lIns="90488" tIns="44450" rIns="90488" bIns="44450"/>
          <a:lstStyle/>
          <a:p>
            <a:pPr marL="571500" indent="-571500"/>
            <a:r>
              <a:rPr lang="en-US"/>
              <a:t>Upward or Downward Swings</a:t>
            </a:r>
          </a:p>
          <a:p>
            <a:pPr marL="571500" indent="-571500"/>
            <a:r>
              <a:rPr lang="en-US"/>
              <a:t>Regular Patterns</a:t>
            </a:r>
          </a:p>
          <a:p>
            <a:pPr marL="571500" indent="-571500"/>
            <a:r>
              <a:rPr lang="en-US"/>
              <a:t>Observed Within One Year</a:t>
            </a:r>
          </a:p>
          <a:p>
            <a:pPr marL="571500" indent="-571500"/>
            <a:endParaRPr lang="en-US"/>
          </a:p>
        </p:txBody>
      </p:sp>
      <p:sp>
        <p:nvSpPr>
          <p:cNvPr id="232452" name="Line 4"/>
          <p:cNvSpPr>
            <a:spLocks noChangeShapeType="1"/>
          </p:cNvSpPr>
          <p:nvPr/>
        </p:nvSpPr>
        <p:spPr bwMode="auto">
          <a:xfrm>
            <a:off x="1905000" y="3821113"/>
            <a:ext cx="0" cy="23510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53" name="Line 5"/>
          <p:cNvSpPr>
            <a:spLocks noChangeShapeType="1"/>
          </p:cNvSpPr>
          <p:nvPr/>
        </p:nvSpPr>
        <p:spPr bwMode="auto">
          <a:xfrm>
            <a:off x="1992313" y="6248400"/>
            <a:ext cx="5475287"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54" name="Rectangle 6"/>
          <p:cNvSpPr>
            <a:spLocks noChangeArrowheads="1"/>
          </p:cNvSpPr>
          <p:nvPr/>
        </p:nvSpPr>
        <p:spPr bwMode="auto">
          <a:xfrm>
            <a:off x="915988" y="3659188"/>
            <a:ext cx="1444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Sales</a:t>
            </a:r>
          </a:p>
        </p:txBody>
      </p:sp>
      <p:sp>
        <p:nvSpPr>
          <p:cNvPr id="232455" name="Rectangle 7"/>
          <p:cNvSpPr>
            <a:spLocks noChangeArrowheads="1"/>
          </p:cNvSpPr>
          <p:nvPr/>
        </p:nvSpPr>
        <p:spPr bwMode="auto">
          <a:xfrm>
            <a:off x="3049588" y="6173788"/>
            <a:ext cx="4492625" cy="454025"/>
          </a:xfrm>
          <a:prstGeom prst="rect">
            <a:avLst/>
          </a:prstGeom>
          <a:noFill/>
          <a:ln w="9525">
            <a:noFill/>
            <a:miter lim="800000"/>
            <a:headEnd/>
            <a:tailEnd/>
          </a:ln>
          <a:effectLst/>
        </p:spPr>
        <p:txBody>
          <a:bodyPr lIns="90488" tIns="44450" rIns="90488" bIns="44450">
            <a:spAutoFit/>
          </a:bodyPr>
          <a:lstStyle/>
          <a:p>
            <a:pPr>
              <a:spcBef>
                <a:spcPct val="50000"/>
              </a:spcBef>
            </a:pPr>
            <a:r>
              <a:rPr lang="en-US" b="1">
                <a:latin typeface="Arial" charset="0"/>
              </a:rPr>
              <a:t>Time (Monthly or Quarterly) </a:t>
            </a:r>
          </a:p>
        </p:txBody>
      </p:sp>
      <p:sp>
        <p:nvSpPr>
          <p:cNvPr id="232456" name="Line 8"/>
          <p:cNvSpPr>
            <a:spLocks noChangeShapeType="1"/>
          </p:cNvSpPr>
          <p:nvPr/>
        </p:nvSpPr>
        <p:spPr bwMode="auto">
          <a:xfrm flipV="1">
            <a:off x="1906588" y="4497388"/>
            <a:ext cx="1217612" cy="1370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57" name="Line 9"/>
          <p:cNvSpPr>
            <a:spLocks noChangeShapeType="1"/>
          </p:cNvSpPr>
          <p:nvPr/>
        </p:nvSpPr>
        <p:spPr bwMode="auto">
          <a:xfrm>
            <a:off x="3201988" y="4497388"/>
            <a:ext cx="1065212" cy="9128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58" name="Line 10"/>
          <p:cNvSpPr>
            <a:spLocks noChangeShapeType="1"/>
          </p:cNvSpPr>
          <p:nvPr/>
        </p:nvSpPr>
        <p:spPr bwMode="auto">
          <a:xfrm flipV="1">
            <a:off x="4271963" y="4191000"/>
            <a:ext cx="1060450" cy="121285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59" name="Line 11"/>
          <p:cNvSpPr>
            <a:spLocks noChangeShapeType="1"/>
          </p:cNvSpPr>
          <p:nvPr/>
        </p:nvSpPr>
        <p:spPr bwMode="auto">
          <a:xfrm>
            <a:off x="5335588" y="4116388"/>
            <a:ext cx="1065212" cy="11414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60" name="Line 12"/>
          <p:cNvSpPr>
            <a:spLocks noChangeShapeType="1"/>
          </p:cNvSpPr>
          <p:nvPr/>
        </p:nvSpPr>
        <p:spPr bwMode="auto">
          <a:xfrm flipV="1">
            <a:off x="6478588" y="3201988"/>
            <a:ext cx="1065212" cy="20558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2461" name="Oval 13"/>
          <p:cNvSpPr>
            <a:spLocks noChangeArrowheads="1"/>
          </p:cNvSpPr>
          <p:nvPr/>
        </p:nvSpPr>
        <p:spPr bwMode="auto">
          <a:xfrm>
            <a:off x="1752600" y="57912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2" name="Oval 14"/>
          <p:cNvSpPr>
            <a:spLocks noChangeArrowheads="1"/>
          </p:cNvSpPr>
          <p:nvPr/>
        </p:nvSpPr>
        <p:spPr bwMode="auto">
          <a:xfrm>
            <a:off x="2971800" y="43434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a:off x="4038600" y="51816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4" name="Oval 16"/>
          <p:cNvSpPr>
            <a:spLocks noChangeArrowheads="1"/>
          </p:cNvSpPr>
          <p:nvPr/>
        </p:nvSpPr>
        <p:spPr bwMode="auto">
          <a:xfrm>
            <a:off x="5181600" y="40386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5" name="Oval 17"/>
          <p:cNvSpPr>
            <a:spLocks noChangeArrowheads="1"/>
          </p:cNvSpPr>
          <p:nvPr/>
        </p:nvSpPr>
        <p:spPr bwMode="auto">
          <a:xfrm>
            <a:off x="6324600" y="51054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6" name="Oval 18"/>
          <p:cNvSpPr>
            <a:spLocks noChangeArrowheads="1"/>
          </p:cNvSpPr>
          <p:nvPr/>
        </p:nvSpPr>
        <p:spPr bwMode="auto">
          <a:xfrm>
            <a:off x="7391400" y="3124200"/>
            <a:ext cx="304800" cy="3048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2467" name="Rectangle 19"/>
          <p:cNvSpPr>
            <a:spLocks noChangeArrowheads="1"/>
          </p:cNvSpPr>
          <p:nvPr/>
        </p:nvSpPr>
        <p:spPr bwMode="auto">
          <a:xfrm rot="21000000">
            <a:off x="3354388" y="3506788"/>
            <a:ext cx="1565275" cy="454025"/>
          </a:xfrm>
          <a:prstGeom prst="rect">
            <a:avLst/>
          </a:prstGeom>
          <a:noFill/>
          <a:ln w="9525">
            <a:noFill/>
            <a:miter lim="800000"/>
            <a:headEnd/>
            <a:tailEnd/>
          </a:ln>
          <a:effectLst/>
        </p:spPr>
        <p:txBody>
          <a:bodyPr lIns="90488" tIns="44450" rIns="90488" bIns="44450">
            <a:spAutoFit/>
          </a:bodyPr>
          <a:lstStyle/>
          <a:p>
            <a:pPr algn="ctr">
              <a:spcBef>
                <a:spcPct val="50000"/>
              </a:spcBef>
            </a:pPr>
            <a:r>
              <a:rPr lang="en-US">
                <a:solidFill>
                  <a:srgbClr val="A7FFA7"/>
                </a:solidFill>
              </a:rPr>
              <a:t>Winter</a:t>
            </a:r>
          </a:p>
        </p:txBody>
      </p:sp>
      <p:sp>
        <p:nvSpPr>
          <p:cNvPr id="232468" name="Line 20"/>
          <p:cNvSpPr>
            <a:spLocks noChangeShapeType="1"/>
          </p:cNvSpPr>
          <p:nvPr/>
        </p:nvSpPr>
        <p:spPr bwMode="auto">
          <a:xfrm flipH="1">
            <a:off x="3211513" y="4049713"/>
            <a:ext cx="750887" cy="293687"/>
          </a:xfrm>
          <a:prstGeom prst="line">
            <a:avLst/>
          </a:prstGeom>
          <a:noFill/>
          <a:ln w="25400">
            <a:solidFill>
              <a:srgbClr val="A7FFA7"/>
            </a:solidFill>
            <a:round/>
            <a:headEnd type="none" w="sm" len="sm"/>
            <a:tailEnd type="stealth" w="med" len="med"/>
          </a:ln>
          <a:effectLst/>
        </p:spPr>
        <p:txBody>
          <a:bodyPr wrap="none" anchor="ctr"/>
          <a:lstStyle/>
          <a:p>
            <a:endParaRPr lang="en-US"/>
          </a:p>
        </p:txBody>
      </p:sp>
      <p:sp>
        <p:nvSpPr>
          <p:cNvPr id="232469" name="Line 21"/>
          <p:cNvSpPr>
            <a:spLocks noChangeShapeType="1"/>
          </p:cNvSpPr>
          <p:nvPr/>
        </p:nvSpPr>
        <p:spPr bwMode="auto">
          <a:xfrm flipV="1">
            <a:off x="4578350" y="3282950"/>
            <a:ext cx="2503488" cy="674688"/>
          </a:xfrm>
          <a:prstGeom prst="line">
            <a:avLst/>
          </a:prstGeom>
          <a:noFill/>
          <a:ln w="25400">
            <a:solidFill>
              <a:srgbClr val="A7FFA7"/>
            </a:solidFill>
            <a:round/>
            <a:headEnd type="none" w="sm" len="sm"/>
            <a:tailEnd type="stealth" w="med" len="med"/>
          </a:ln>
          <a:effectLst/>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2468" name="Rectangle 4"/>
          <p:cNvSpPr>
            <a:spLocks noGrp="1" noChangeArrowheads="1"/>
          </p:cNvSpPr>
          <p:nvPr>
            <p:ph type="title"/>
          </p:nvPr>
        </p:nvSpPr>
        <p:spPr>
          <a:noFill/>
          <a:ln/>
          <a:effectLst>
            <a:outerShdw dist="53882" dir="2700000" algn="ctr" rotWithShape="0">
              <a:schemeClr val="bg2"/>
            </a:outerShdw>
          </a:effectLst>
        </p:spPr>
        <p:txBody>
          <a:bodyPr lIns="90488" tIns="44450" rIns="90488" bIns="44450"/>
          <a:lstStyle/>
          <a:p>
            <a:r>
              <a:rPr lang="en-US" sz="5400" b="1"/>
              <a:t>Irregular Component</a:t>
            </a:r>
            <a:endParaRPr lang="en-US"/>
          </a:p>
        </p:txBody>
      </p:sp>
      <p:sp>
        <p:nvSpPr>
          <p:cNvPr id="62469" name="Rectangle 5"/>
          <p:cNvSpPr>
            <a:spLocks noGrp="1" noChangeArrowheads="1"/>
          </p:cNvSpPr>
          <p:nvPr>
            <p:ph type="body" idx="1"/>
          </p:nvPr>
        </p:nvSpPr>
        <p:spPr>
          <a:noFill/>
          <a:ln/>
        </p:spPr>
        <p:txBody>
          <a:bodyPr lIns="90488" tIns="44450" rIns="90488" bIns="44450"/>
          <a:lstStyle/>
          <a:p>
            <a:r>
              <a:rPr lang="en-US" dirty="0"/>
              <a:t>Erratic, unsystematic, ‘residual’ </a:t>
            </a:r>
            <a:r>
              <a:rPr lang="en-US" dirty="0" err="1"/>
              <a:t>fluctuations,unexplained</a:t>
            </a:r>
            <a:endParaRPr lang="en-US" dirty="0"/>
          </a:p>
          <a:p>
            <a:r>
              <a:rPr lang="en-US" dirty="0"/>
              <a:t>Due to random variation or unforeseen events</a:t>
            </a:r>
          </a:p>
          <a:p>
            <a:pPr lvl="1"/>
            <a:r>
              <a:rPr lang="en-US" dirty="0"/>
              <a:t>Union strike</a:t>
            </a:r>
          </a:p>
          <a:p>
            <a:pPr lvl="1"/>
            <a:r>
              <a:rPr lang="en-US" dirty="0"/>
              <a:t>War</a:t>
            </a:r>
          </a:p>
          <a:p>
            <a:pPr lvl="1"/>
            <a:r>
              <a:rPr lang="en-US" dirty="0"/>
              <a:t>Natural calamities e.g. flood, storm etc.</a:t>
            </a:r>
          </a:p>
          <a:p>
            <a:r>
              <a:rPr lang="en-US" dirty="0"/>
              <a:t>Short duration &amp; </a:t>
            </a:r>
            <a:r>
              <a:rPr lang="en-US" dirty="0" err="1"/>
              <a:t>nonrepeating</a:t>
            </a:r>
            <a:r>
              <a:rPr lang="en-US" dirty="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wipe(left)">
                                      <p:cBhvr>
                                        <p:cTn id="7" dur="500"/>
                                        <p:tgtEl>
                                          <p:spTgt spid="62469">
                                            <p:txEl>
                                              <p:pRg st="0" end="0"/>
                                            </p:txEl>
                                          </p:spTgt>
                                        </p:tgtEl>
                                      </p:cBhvr>
                                    </p:animEffect>
                                  </p:childTnLst>
                                  <p:subTnLst>
                                    <p:animClr clrSpc="rgb" dir="cw">
                                      <p:cBhvr override="childStyle">
                                        <p:cTn dur="1" fill="hold" display="0" masterRel="nextClick" afterEffect="1"/>
                                        <p:tgtEl>
                                          <p:spTgt spid="6246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xEl>
                                              <p:pRg st="1" end="1"/>
                                            </p:txEl>
                                          </p:spTgt>
                                        </p:tgtEl>
                                        <p:attrNameLst>
                                          <p:attrName>style.visibility</p:attrName>
                                        </p:attrNameLst>
                                      </p:cBhvr>
                                      <p:to>
                                        <p:strVal val="visible"/>
                                      </p:to>
                                    </p:set>
                                    <p:animEffect transition="in" filter="wipe(left)">
                                      <p:cBhvr>
                                        <p:cTn id="12" dur="500"/>
                                        <p:tgtEl>
                                          <p:spTgt spid="62469">
                                            <p:txEl>
                                              <p:pRg st="1" end="1"/>
                                            </p:txEl>
                                          </p:spTgt>
                                        </p:tgtEl>
                                      </p:cBhvr>
                                    </p:animEffect>
                                  </p:childTnLst>
                                  <p:subTnLst>
                                    <p:animClr clrSpc="rgb" dir="cw">
                                      <p:cBhvr override="childStyle">
                                        <p:cTn dur="1" fill="hold" display="0" masterRel="nextClick" afterEffect="1"/>
                                        <p:tgtEl>
                                          <p:spTgt spid="62469">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62469">
                                            <p:txEl>
                                              <p:pRg st="2" end="2"/>
                                            </p:txEl>
                                          </p:spTgt>
                                        </p:tgtEl>
                                        <p:attrNameLst>
                                          <p:attrName>style.visibility</p:attrName>
                                        </p:attrNameLst>
                                      </p:cBhvr>
                                      <p:to>
                                        <p:strVal val="visible"/>
                                      </p:to>
                                    </p:set>
                                    <p:animEffect transition="in" filter="wipe(left)">
                                      <p:cBhvr>
                                        <p:cTn id="15" dur="500"/>
                                        <p:tgtEl>
                                          <p:spTgt spid="62469">
                                            <p:txEl>
                                              <p:pRg st="2" end="2"/>
                                            </p:txEl>
                                          </p:spTgt>
                                        </p:tgtEl>
                                      </p:cBhvr>
                                    </p:animEffect>
                                  </p:childTnLst>
                                  <p:subTnLst>
                                    <p:animClr clrSpc="rgb" dir="cw">
                                      <p:cBhvr override="childStyle">
                                        <p:cTn dur="1" fill="hold" display="0" masterRel="nextClick" afterEffect="1"/>
                                        <p:tgtEl>
                                          <p:spTgt spid="6246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62469">
                                            <p:txEl>
                                              <p:pRg st="3" end="3"/>
                                            </p:txEl>
                                          </p:spTgt>
                                        </p:tgtEl>
                                        <p:attrNameLst>
                                          <p:attrName>style.visibility</p:attrName>
                                        </p:attrNameLst>
                                      </p:cBhvr>
                                      <p:to>
                                        <p:strVal val="visible"/>
                                      </p:to>
                                    </p:set>
                                    <p:animEffect transition="in" filter="wipe(left)">
                                      <p:cBhvr>
                                        <p:cTn id="18" dur="500"/>
                                        <p:tgtEl>
                                          <p:spTgt spid="62469">
                                            <p:txEl>
                                              <p:pRg st="3" end="3"/>
                                            </p:txEl>
                                          </p:spTgt>
                                        </p:tgtEl>
                                      </p:cBhvr>
                                    </p:animEffect>
                                  </p:childTnLst>
                                  <p:subTnLst>
                                    <p:animClr clrSpc="rgb" dir="cw">
                                      <p:cBhvr override="childStyle">
                                        <p:cTn dur="1" fill="hold" display="0" masterRel="nextClick" afterEffect="1"/>
                                        <p:tgtEl>
                                          <p:spTgt spid="6246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62469">
                                            <p:txEl>
                                              <p:pRg st="4" end="4"/>
                                            </p:txEl>
                                          </p:spTgt>
                                        </p:tgtEl>
                                        <p:attrNameLst>
                                          <p:attrName>style.visibility</p:attrName>
                                        </p:attrNameLst>
                                      </p:cBhvr>
                                      <p:to>
                                        <p:strVal val="visible"/>
                                      </p:to>
                                    </p:set>
                                    <p:animEffect transition="in" filter="wipe(left)">
                                      <p:cBhvr>
                                        <p:cTn id="21" dur="500"/>
                                        <p:tgtEl>
                                          <p:spTgt spid="62469">
                                            <p:txEl>
                                              <p:pRg st="4" end="4"/>
                                            </p:txEl>
                                          </p:spTgt>
                                        </p:tgtEl>
                                      </p:cBhvr>
                                    </p:animEffect>
                                  </p:childTnLst>
                                  <p:subTnLst>
                                    <p:animClr clrSpc="rgb" dir="cw">
                                      <p:cBhvr override="childStyle">
                                        <p:cTn dur="1" fill="hold" display="0" masterRel="nextClick" afterEffect="1"/>
                                        <p:tgtEl>
                                          <p:spTgt spid="62469">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9">
                                            <p:txEl>
                                              <p:pRg st="5" end="5"/>
                                            </p:txEl>
                                          </p:spTgt>
                                        </p:tgtEl>
                                        <p:attrNameLst>
                                          <p:attrName>style.visibility</p:attrName>
                                        </p:attrNameLst>
                                      </p:cBhvr>
                                      <p:to>
                                        <p:strVal val="visible"/>
                                      </p:to>
                                    </p:set>
                                    <p:animEffect transition="in" filter="wipe(left)">
                                      <p:cBhvr>
                                        <p:cTn id="26" dur="500"/>
                                        <p:tgtEl>
                                          <p:spTgt spid="62469">
                                            <p:txEl>
                                              <p:pRg st="5" end="5"/>
                                            </p:txEl>
                                          </p:spTgt>
                                        </p:tgtEl>
                                      </p:cBhvr>
                                    </p:animEffect>
                                  </p:childTnLst>
                                  <p:subTnLst>
                                    <p:animClr clrSpc="rgb" dir="cw">
                                      <p:cBhvr override="childStyle">
                                        <p:cTn dur="1" fill="hold" display="0" masterRel="nextClick" afterEffect="1"/>
                                        <p:tgtEl>
                                          <p:spTgt spid="62469">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B0F0"/>
                </a:solidFill>
              </a:rPr>
              <a:t>Looking  into the Time Series</a:t>
            </a:r>
            <a:br>
              <a:rPr lang="en-US" sz="4000" dirty="0">
                <a:solidFill>
                  <a:srgbClr val="00B0F0"/>
                </a:solidFill>
              </a:rPr>
            </a:br>
            <a:endParaRPr lang="en-US" sz="4000" dirty="0"/>
          </a:p>
        </p:txBody>
      </p:sp>
      <p:sp>
        <p:nvSpPr>
          <p:cNvPr id="3" name="Content Placeholder 2"/>
          <p:cNvSpPr>
            <a:spLocks noGrp="1"/>
          </p:cNvSpPr>
          <p:nvPr>
            <p:ph idx="1"/>
          </p:nvPr>
        </p:nvSpPr>
        <p:spPr>
          <a:xfrm>
            <a:off x="500034" y="1142984"/>
            <a:ext cx="8472518" cy="4525963"/>
          </a:xfrm>
        </p:spPr>
        <p:txBody>
          <a:bodyPr/>
          <a:lstStyle/>
          <a:p>
            <a:pPr algn="just">
              <a:buNone/>
            </a:pPr>
            <a:r>
              <a:rPr lang="en-US" dirty="0"/>
              <a:t>Any time series is composed of any combinations of four components.</a:t>
            </a:r>
          </a:p>
          <a:p>
            <a:r>
              <a:rPr lang="en-US" dirty="0" err="1"/>
              <a:t>T</a:t>
            </a:r>
            <a:r>
              <a:rPr lang="en-US" sz="2000" dirty="0" err="1"/>
              <a:t>t</a:t>
            </a:r>
            <a:r>
              <a:rPr lang="en-US" sz="2000" dirty="0"/>
              <a:t> :</a:t>
            </a:r>
            <a:r>
              <a:rPr lang="en-US" dirty="0">
                <a:solidFill>
                  <a:srgbClr val="FF0000"/>
                </a:solidFill>
              </a:rPr>
              <a:t>Secular Trend.</a:t>
            </a:r>
          </a:p>
          <a:p>
            <a:r>
              <a:rPr lang="en-US" sz="2000" dirty="0"/>
              <a:t>S</a:t>
            </a:r>
            <a:r>
              <a:rPr lang="en-US" sz="1400" dirty="0"/>
              <a:t>t</a:t>
            </a:r>
            <a:r>
              <a:rPr lang="en-US" sz="2000" dirty="0"/>
              <a:t>: </a:t>
            </a:r>
            <a:r>
              <a:rPr lang="en-US" dirty="0">
                <a:solidFill>
                  <a:srgbClr val="0070C0"/>
                </a:solidFill>
              </a:rPr>
              <a:t>Seasonality.</a:t>
            </a:r>
          </a:p>
          <a:p>
            <a:r>
              <a:rPr lang="en-US" dirty="0"/>
              <a:t>C</a:t>
            </a:r>
            <a:r>
              <a:rPr lang="en-US" sz="2000" dirty="0"/>
              <a:t>t :</a:t>
            </a:r>
            <a:r>
              <a:rPr lang="en-US" dirty="0">
                <a:solidFill>
                  <a:srgbClr val="92D050"/>
                </a:solidFill>
              </a:rPr>
              <a:t>Cyclical Component.</a:t>
            </a:r>
          </a:p>
          <a:p>
            <a:r>
              <a:rPr lang="en-US" dirty="0"/>
              <a:t>I</a:t>
            </a:r>
            <a:r>
              <a:rPr lang="en-US" sz="2000" dirty="0"/>
              <a:t>t : </a:t>
            </a:r>
            <a:r>
              <a:rPr lang="en-US" dirty="0">
                <a:solidFill>
                  <a:srgbClr val="7030A0"/>
                </a:solidFill>
              </a:rPr>
              <a:t>Irregular component.</a:t>
            </a:r>
          </a:p>
          <a:p>
            <a:pPr>
              <a:buNone/>
            </a:pPr>
            <a:r>
              <a:rPr lang="en-US" sz="2800" dirty="0"/>
              <a:t>Mathematically, </a:t>
            </a:r>
            <a:r>
              <a:rPr lang="en-US" sz="2800" dirty="0" err="1"/>
              <a:t>Y</a:t>
            </a:r>
            <a:r>
              <a:rPr lang="en-US" sz="2000" dirty="0" err="1"/>
              <a:t>t</a:t>
            </a:r>
            <a:r>
              <a:rPr lang="en-US" sz="2800" dirty="0"/>
              <a:t>=f</a:t>
            </a:r>
            <a:r>
              <a:rPr lang="en-US" sz="2800" dirty="0">
                <a:solidFill>
                  <a:srgbClr val="7030A0"/>
                </a:solidFill>
              </a:rPr>
              <a:t>(</a:t>
            </a:r>
            <a:r>
              <a:rPr lang="en-US" sz="2800" dirty="0" err="1"/>
              <a:t>T</a:t>
            </a:r>
            <a:r>
              <a:rPr lang="en-US" sz="1800" dirty="0" err="1"/>
              <a:t>t</a:t>
            </a:r>
            <a:r>
              <a:rPr lang="en-US" sz="1800" dirty="0"/>
              <a:t>,</a:t>
            </a:r>
            <a:r>
              <a:rPr lang="en-US" sz="2400" dirty="0"/>
              <a:t> </a:t>
            </a:r>
            <a:r>
              <a:rPr lang="en-US" sz="2400" dirty="0" err="1"/>
              <a:t>S</a:t>
            </a:r>
            <a:r>
              <a:rPr lang="en-US" sz="1800" dirty="0" err="1"/>
              <a:t>t</a:t>
            </a:r>
            <a:r>
              <a:rPr lang="en-US" sz="2400" dirty="0" err="1"/>
              <a:t>,C</a:t>
            </a:r>
            <a:r>
              <a:rPr lang="en-US" sz="1800" dirty="0" err="1"/>
              <a:t>t</a:t>
            </a:r>
            <a:r>
              <a:rPr lang="en-US" sz="2400" dirty="0"/>
              <a:t>, I</a:t>
            </a:r>
            <a:r>
              <a:rPr lang="en-US" sz="2000" dirty="0"/>
              <a:t>t</a:t>
            </a:r>
            <a:r>
              <a:rPr lang="en-US" sz="2800" dirty="0"/>
              <a:t>) where f being a function</a:t>
            </a:r>
          </a:p>
          <a:p>
            <a:r>
              <a:rPr lang="en-US" sz="2800" dirty="0"/>
              <a:t>In classical approach this function f can be either simple multiplicative or simple additive</a:t>
            </a:r>
          </a:p>
        </p:txBody>
      </p:sp>
      <p:pic>
        <p:nvPicPr>
          <p:cNvPr id="4" name="Picture 3" descr="download (3).jpg"/>
          <p:cNvPicPr>
            <a:picLocks noChangeAspect="1"/>
          </p:cNvPicPr>
          <p:nvPr/>
        </p:nvPicPr>
        <p:blipFill>
          <a:blip r:embed="rId2"/>
          <a:stretch>
            <a:fillRect/>
          </a:stretch>
        </p:blipFill>
        <p:spPr>
          <a:xfrm>
            <a:off x="6429388" y="2285992"/>
            <a:ext cx="2071702" cy="208095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Variations in Time Series…..</a:t>
            </a:r>
          </a:p>
        </p:txBody>
      </p:sp>
      <p:sp>
        <p:nvSpPr>
          <p:cNvPr id="3" name="Content Placeholder 2"/>
          <p:cNvSpPr>
            <a:spLocks noGrp="1"/>
          </p:cNvSpPr>
          <p:nvPr>
            <p:ph idx="1"/>
          </p:nvPr>
        </p:nvSpPr>
        <p:spPr/>
        <p:txBody>
          <a:bodyPr/>
          <a:lstStyle/>
          <a:p>
            <a:r>
              <a:rPr lang="en-US" dirty="0">
                <a:solidFill>
                  <a:srgbClr val="92D050"/>
                </a:solidFill>
              </a:rPr>
              <a:t>Secular Trend</a:t>
            </a:r>
            <a:r>
              <a:rPr lang="en-US" dirty="0"/>
              <a:t>: Long Term change in the mean level.</a:t>
            </a:r>
          </a:p>
          <a:p>
            <a:pPr>
              <a:buNone/>
            </a:pPr>
            <a:r>
              <a:rPr lang="en-US" dirty="0"/>
              <a:t>	The smooth, regular, long term movement.</a:t>
            </a:r>
          </a:p>
          <a:p>
            <a:pPr>
              <a:buNone/>
            </a:pPr>
            <a:r>
              <a:rPr lang="en-US" dirty="0">
                <a:solidFill>
                  <a:srgbClr val="FF0000"/>
                </a:solidFill>
              </a:rPr>
              <a:t>	Problem</a:t>
            </a:r>
            <a:r>
              <a:rPr lang="en-US" dirty="0"/>
              <a:t>: How long is long?</a:t>
            </a:r>
          </a:p>
          <a:p>
            <a:pPr>
              <a:buNone/>
            </a:pPr>
            <a:r>
              <a:rPr lang="en-US" dirty="0"/>
              <a:t>	Some part of a oscillating series with a very long cycle may look like an upward or downward trend.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de-DE" dirty="0">
                <a:solidFill>
                  <a:srgbClr val="00B0F0"/>
                </a:solidFill>
              </a:rPr>
              <a:t>Example of Trend</a:t>
            </a:r>
            <a:endParaRPr lang="en-US" dirty="0">
              <a:solidFill>
                <a:srgbClr val="00B0F0"/>
              </a:solidFill>
            </a:endParaRPr>
          </a:p>
        </p:txBody>
      </p:sp>
      <p:sp>
        <p:nvSpPr>
          <p:cNvPr id="1028" name="Content Placeholder 2"/>
          <p:cNvSpPr>
            <a:spLocks noGrp="1"/>
          </p:cNvSpPr>
          <p:nvPr>
            <p:ph idx="1"/>
          </p:nvPr>
        </p:nvSpPr>
        <p:spPr/>
        <p:txBody>
          <a:bodyPr/>
          <a:lstStyle/>
          <a:p>
            <a:pPr algn="just" eaLnBrk="1" hangingPunct="1">
              <a:buNone/>
            </a:pPr>
            <a:r>
              <a:rPr lang="de-DE" sz="2400" dirty="0"/>
              <a:t>Quarterly  GDP of USA</a:t>
            </a:r>
          </a:p>
          <a:p>
            <a:pPr eaLnBrk="1" hangingPunct="1">
              <a:buNone/>
            </a:pPr>
            <a:endParaRPr lang="de-DE" sz="2400" dirty="0"/>
          </a:p>
        </p:txBody>
      </p:sp>
      <p:pic>
        <p:nvPicPr>
          <p:cNvPr id="89090" name="Picture 2" descr="G:\SIR_BURDWAN\Samarjitda\GDPCA_Max_630_378.png"/>
          <p:cNvPicPr>
            <a:picLocks noChangeAspect="1" noChangeArrowheads="1"/>
          </p:cNvPicPr>
          <p:nvPr/>
        </p:nvPicPr>
        <p:blipFill>
          <a:blip r:embed="rId3" cstate="print"/>
          <a:srcRect/>
          <a:stretch>
            <a:fillRect/>
          </a:stretch>
        </p:blipFill>
        <p:spPr bwMode="auto">
          <a:xfrm>
            <a:off x="304800" y="2743200"/>
            <a:ext cx="8458200" cy="39052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Variation In Time series….</a:t>
            </a:r>
          </a:p>
        </p:txBody>
      </p:sp>
      <p:sp>
        <p:nvSpPr>
          <p:cNvPr id="3" name="Content Placeholder 2"/>
          <p:cNvSpPr>
            <a:spLocks noGrp="1"/>
          </p:cNvSpPr>
          <p:nvPr>
            <p:ph idx="1"/>
          </p:nvPr>
        </p:nvSpPr>
        <p:spPr>
          <a:xfrm>
            <a:off x="76200" y="1295400"/>
            <a:ext cx="9067800" cy="5410200"/>
          </a:xfrm>
        </p:spPr>
        <p:txBody>
          <a:bodyPr/>
          <a:lstStyle/>
          <a:p>
            <a:pPr algn="just"/>
            <a:r>
              <a:rPr lang="en-US" dirty="0">
                <a:solidFill>
                  <a:srgbClr val="92D050"/>
                </a:solidFill>
              </a:rPr>
              <a:t>Seasonal variation</a:t>
            </a:r>
            <a:r>
              <a:rPr lang="en-US" dirty="0"/>
              <a:t>: Periodic movement of a time series where the period is not longer than one year. </a:t>
            </a:r>
            <a:r>
              <a:rPr lang="en-IN" dirty="0"/>
              <a:t>Seasonality is always of a fixed and known period. Hence, seasonal time series are sometimes called </a:t>
            </a:r>
            <a:r>
              <a:rPr lang="en-IN" b="1" dirty="0"/>
              <a:t>periodic</a:t>
            </a:r>
            <a:r>
              <a:rPr lang="en-IN" dirty="0"/>
              <a:t> time series.</a:t>
            </a:r>
            <a:endParaRPr lang="en-US" dirty="0"/>
          </a:p>
          <a:p>
            <a:pPr algn="just">
              <a:buNone/>
            </a:pPr>
            <a:r>
              <a:rPr lang="en-US" dirty="0"/>
              <a:t>	A periodic movement  in a series is one which recurs or repeats at regular intervals of time.</a:t>
            </a:r>
          </a:p>
          <a:p>
            <a:pPr algn="just">
              <a:spcBef>
                <a:spcPts val="0"/>
              </a:spcBef>
              <a:buNone/>
            </a:pPr>
            <a:r>
              <a:rPr lang="en-US" dirty="0">
                <a:solidFill>
                  <a:srgbClr val="00B0F0"/>
                </a:solidFill>
              </a:rPr>
              <a:t>	Examples:</a:t>
            </a:r>
          </a:p>
          <a:p>
            <a:pPr algn="just">
              <a:spcBef>
                <a:spcPts val="0"/>
              </a:spcBef>
              <a:buNone/>
            </a:pPr>
            <a:r>
              <a:rPr lang="en-US" dirty="0">
                <a:solidFill>
                  <a:srgbClr val="00B0F0"/>
                </a:solidFill>
              </a:rPr>
              <a:t>   1</a:t>
            </a:r>
            <a:r>
              <a:rPr lang="en-US" dirty="0"/>
              <a:t>.The passenger traffic during 24 hours.</a:t>
            </a:r>
          </a:p>
          <a:p>
            <a:pPr algn="just">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00034" y="0"/>
            <a:ext cx="8229600" cy="1500174"/>
          </a:xfrm>
        </p:spPr>
        <p:txBody>
          <a:bodyPr/>
          <a:lstStyle/>
          <a:p>
            <a:pPr eaLnBrk="1" hangingPunct="1"/>
            <a:br>
              <a:rPr lang="de-DE" dirty="0"/>
            </a:br>
            <a:r>
              <a:rPr lang="de-DE" dirty="0">
                <a:solidFill>
                  <a:srgbClr val="00B050"/>
                </a:solidFill>
              </a:rPr>
              <a:t>Few Time series Plots</a:t>
            </a:r>
            <a:br>
              <a:rPr lang="de-DE" sz="1600" dirty="0"/>
            </a:br>
            <a:br>
              <a:rPr lang="de-DE" sz="1600" dirty="0"/>
            </a:br>
            <a:r>
              <a:rPr lang="de-DE" sz="1400" dirty="0">
                <a:solidFill>
                  <a:srgbClr val="FF0000"/>
                </a:solidFill>
              </a:rPr>
              <a:t>Remember for a time series plot time points are drawn along the major axis</a:t>
            </a:r>
            <a:br>
              <a:rPr lang="de-DE" sz="1600" dirty="0">
                <a:solidFill>
                  <a:srgbClr val="FF0000"/>
                </a:solidFill>
              </a:rPr>
            </a:br>
            <a:r>
              <a:rPr lang="de-DE" sz="1400" dirty="0">
                <a:solidFill>
                  <a:srgbClr val="FF0000"/>
                </a:solidFill>
              </a:rPr>
              <a:t>Remember for a time series plot value of the variables will always be joined by a line</a:t>
            </a:r>
            <a:br>
              <a:rPr lang="de-DE" sz="1400" dirty="0">
                <a:solidFill>
                  <a:srgbClr val="FF0000"/>
                </a:solidFill>
              </a:rPr>
            </a:br>
            <a:endParaRPr lang="en-US" sz="1400" dirty="0"/>
          </a:p>
        </p:txBody>
      </p:sp>
      <p:sp>
        <p:nvSpPr>
          <p:cNvPr id="1028" name="Content Placeholder 2"/>
          <p:cNvSpPr>
            <a:spLocks noGrp="1"/>
          </p:cNvSpPr>
          <p:nvPr>
            <p:ph idx="1"/>
          </p:nvPr>
        </p:nvSpPr>
        <p:spPr/>
        <p:txBody>
          <a:bodyPr/>
          <a:lstStyle/>
          <a:p>
            <a:pPr eaLnBrk="1" hangingPunct="1">
              <a:buNone/>
            </a:pPr>
            <a:endParaRPr lang="de-DE" sz="2400" dirty="0"/>
          </a:p>
          <a:p>
            <a:pPr eaLnBrk="1" hangingPunct="1">
              <a:buNone/>
            </a:pPr>
            <a:r>
              <a:rPr lang="de-DE" sz="2400" dirty="0"/>
              <a:t>Annual GDP of USA</a:t>
            </a:r>
          </a:p>
          <a:p>
            <a:pPr eaLnBrk="1" hangingPunct="1">
              <a:buNone/>
            </a:pPr>
            <a:endParaRPr lang="de-DE" sz="2400" dirty="0"/>
          </a:p>
        </p:txBody>
      </p:sp>
      <p:pic>
        <p:nvPicPr>
          <p:cNvPr id="89090" name="Picture 2" descr="G:\SIR_BURDWAN\Samarjitda\GDPCA_Max_630_378.png"/>
          <p:cNvPicPr>
            <a:picLocks noChangeAspect="1" noChangeArrowheads="1"/>
          </p:cNvPicPr>
          <p:nvPr/>
        </p:nvPicPr>
        <p:blipFill>
          <a:blip r:embed="rId3" cstate="print"/>
          <a:srcRect/>
          <a:stretch>
            <a:fillRect/>
          </a:stretch>
        </p:blipFill>
        <p:spPr bwMode="auto">
          <a:xfrm>
            <a:off x="357158" y="2428868"/>
            <a:ext cx="8458200" cy="3905250"/>
          </a:xfrm>
          <a:prstGeom prst="rect">
            <a:avLst/>
          </a:prstGeom>
          <a:noFill/>
        </p:spPr>
      </p:pic>
      <p:sp>
        <p:nvSpPr>
          <p:cNvPr id="5" name="Smiley Face 4"/>
          <p:cNvSpPr/>
          <p:nvPr/>
        </p:nvSpPr>
        <p:spPr>
          <a:xfrm>
            <a:off x="1357290" y="1214422"/>
            <a:ext cx="214314" cy="214314"/>
          </a:xfrm>
          <a:prstGeom prst="smileyFace">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1000100" y="1428736"/>
            <a:ext cx="214314" cy="214314"/>
          </a:xfrm>
          <a:prstGeom prst="smileyFace">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Seasonal variation….</a:t>
            </a:r>
          </a:p>
        </p:txBody>
      </p:sp>
      <p:sp>
        <p:nvSpPr>
          <p:cNvPr id="3" name="Content Placeholder 2"/>
          <p:cNvSpPr>
            <a:spLocks noGrp="1"/>
          </p:cNvSpPr>
          <p:nvPr>
            <p:ph idx="1"/>
          </p:nvPr>
        </p:nvSpPr>
        <p:spPr/>
        <p:txBody>
          <a:bodyPr/>
          <a:lstStyle/>
          <a:p>
            <a:pPr marL="442913" indent="-442913">
              <a:buNone/>
            </a:pPr>
            <a:r>
              <a:rPr lang="en-US" dirty="0">
                <a:solidFill>
                  <a:srgbClr val="00B0F0"/>
                </a:solidFill>
              </a:rPr>
              <a:t>2.</a:t>
            </a:r>
            <a:r>
              <a:rPr lang="en-US" dirty="0"/>
              <a:t> Sales of a departmental store  during the 12 months of a year.</a:t>
            </a:r>
          </a:p>
          <a:p>
            <a:pPr marL="442913" indent="-442913">
              <a:buNone/>
            </a:pPr>
            <a:r>
              <a:rPr lang="en-US" dirty="0">
                <a:solidFill>
                  <a:srgbClr val="00B0F0"/>
                </a:solidFill>
              </a:rPr>
              <a:t>3.</a:t>
            </a:r>
            <a:r>
              <a:rPr lang="en-US" dirty="0"/>
              <a:t> Unemployment rate is high in winter and   low in summer.</a:t>
            </a:r>
          </a:p>
          <a:p>
            <a:pPr marL="442913" indent="-442913">
              <a:buNone/>
            </a:pPr>
            <a:r>
              <a:rPr lang="en-US" dirty="0">
                <a:solidFill>
                  <a:srgbClr val="00B0F0"/>
                </a:solidFill>
              </a:rPr>
              <a:t>4.</a:t>
            </a:r>
            <a:r>
              <a:rPr lang="en-US" dirty="0"/>
              <a:t> Sales of wine/chocolates/apparels  will be  high at Christmas time and low at some  other time. </a:t>
            </a:r>
          </a:p>
          <a:p>
            <a:pPr>
              <a:buNone/>
            </a:pPr>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Quarterly Sales of Ice-cream</a:t>
            </a:r>
            <a:br>
              <a:rPr lang="en-US" dirty="0"/>
            </a:br>
            <a:r>
              <a:rPr lang="en-US" sz="2000" dirty="0"/>
              <a:t>Q1-Dec-Jan</a:t>
            </a:r>
          </a:p>
        </p:txBody>
      </p:sp>
      <p:pic>
        <p:nvPicPr>
          <p:cNvPr id="178178" name="Picture 2" descr="D:\presentation\concept_01.bmp"/>
          <p:cNvPicPr>
            <a:picLocks noGrp="1" noChangeAspect="1" noChangeArrowheads="1"/>
          </p:cNvPicPr>
          <p:nvPr>
            <p:ph idx="1"/>
          </p:nvPr>
        </p:nvPicPr>
        <p:blipFill>
          <a:blip r:embed="rId2" cstate="print"/>
          <a:srcRect/>
          <a:stretch>
            <a:fillRect/>
          </a:stretch>
        </p:blipFill>
        <p:spPr bwMode="auto">
          <a:xfrm>
            <a:off x="533400" y="1524000"/>
            <a:ext cx="8001000" cy="4267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92D050"/>
                </a:solidFill>
              </a:rPr>
              <a:t>Purpose of Studying Seasonality</a:t>
            </a:r>
          </a:p>
        </p:txBody>
      </p:sp>
      <p:sp>
        <p:nvSpPr>
          <p:cNvPr id="3" name="Content Placeholder 2"/>
          <p:cNvSpPr>
            <a:spLocks noGrp="1"/>
          </p:cNvSpPr>
          <p:nvPr>
            <p:ph idx="1"/>
          </p:nvPr>
        </p:nvSpPr>
        <p:spPr/>
        <p:txBody>
          <a:bodyPr/>
          <a:lstStyle/>
          <a:p>
            <a:r>
              <a:rPr lang="en-US" dirty="0"/>
              <a:t>Efficient running of a shop; keeping inventory ready for the boom season; employing more number of employee for the boom period.</a:t>
            </a:r>
          </a:p>
          <a:p>
            <a:r>
              <a:rPr lang="en-US" dirty="0"/>
              <a:t>Seasonal variation in vegetable price series is less prominent for developed country as compared to developing countries!! </a:t>
            </a:r>
            <a:r>
              <a:rPr lang="en-US" dirty="0">
                <a:solidFill>
                  <a:srgbClr val="C00000"/>
                </a:solidFill>
              </a:rPr>
              <a:t>Infrastructure</a:t>
            </a:r>
            <a:r>
              <a:rPr lang="en-US" dirty="0"/>
              <a:t>---cold-storage, food processing industry.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dirty="0">
                <a:solidFill>
                  <a:srgbClr val="0070C0"/>
                </a:solidFill>
              </a:rPr>
              <a:t>Variation of Time Series…..</a:t>
            </a:r>
          </a:p>
        </p:txBody>
      </p:sp>
      <p:sp>
        <p:nvSpPr>
          <p:cNvPr id="3" name="Content Placeholder 2"/>
          <p:cNvSpPr>
            <a:spLocks noGrp="1"/>
          </p:cNvSpPr>
          <p:nvPr>
            <p:ph idx="1"/>
          </p:nvPr>
        </p:nvSpPr>
        <p:spPr>
          <a:xfrm>
            <a:off x="0" y="685800"/>
            <a:ext cx="9144000" cy="6172200"/>
          </a:xfrm>
        </p:spPr>
        <p:txBody>
          <a:bodyPr/>
          <a:lstStyle/>
          <a:p>
            <a:r>
              <a:rPr lang="en-US" sz="2800" dirty="0">
                <a:solidFill>
                  <a:srgbClr val="92D050"/>
                </a:solidFill>
              </a:rPr>
              <a:t>Cyclical Component: </a:t>
            </a:r>
            <a:r>
              <a:rPr lang="en-US" sz="2800" dirty="0"/>
              <a:t>The oscillatory component in a time series where the period of oscillation </a:t>
            </a:r>
            <a:r>
              <a:rPr lang="en-US" sz="2800" dirty="0">
                <a:solidFill>
                  <a:srgbClr val="00B0F0"/>
                </a:solidFill>
              </a:rPr>
              <a:t>is more than one year.</a:t>
            </a:r>
          </a:p>
          <a:p>
            <a:pPr indent="11113">
              <a:buNone/>
            </a:pPr>
            <a:r>
              <a:rPr lang="en-US" sz="2800" dirty="0"/>
              <a:t>One complete period is called a </a:t>
            </a:r>
            <a:r>
              <a:rPr lang="en-US" sz="2800" dirty="0">
                <a:solidFill>
                  <a:srgbClr val="FFC000"/>
                </a:solidFill>
              </a:rPr>
              <a:t>cycle</a:t>
            </a:r>
            <a:r>
              <a:rPr lang="en-US" sz="2800" dirty="0"/>
              <a:t>.</a:t>
            </a:r>
          </a:p>
          <a:p>
            <a:pPr indent="11113" algn="just">
              <a:buNone/>
            </a:pPr>
            <a:r>
              <a:rPr lang="en-US" sz="2800" dirty="0"/>
              <a:t>Length of cycle, intensity of cycle, occurrence of cycle are not fixed and unpredictable. </a:t>
            </a:r>
          </a:p>
          <a:p>
            <a:pPr indent="11113" algn="just">
              <a:buNone/>
            </a:pPr>
            <a:r>
              <a:rPr lang="en-IN" sz="2800" dirty="0"/>
              <a:t>The duration of these fluctuations is usually of at least 2 years. </a:t>
            </a:r>
          </a:p>
          <a:p>
            <a:pPr indent="11113" algn="just">
              <a:buNone/>
            </a:pPr>
            <a:r>
              <a:rPr lang="en-IN" sz="2800" dirty="0"/>
              <a:t>Think of business cycles which usually last several years, but where the length of the current cycle is unknown beforehand</a:t>
            </a:r>
            <a:endParaRPr lang="en-US" sz="2800" dirty="0"/>
          </a:p>
          <a:p>
            <a:pPr indent="11113">
              <a:buNone/>
            </a:pPr>
            <a:r>
              <a:rPr lang="en-US" dirty="0">
                <a:solidFill>
                  <a:srgbClr val="7030A0"/>
                </a:solidFill>
              </a:rPr>
              <a:t>EXAMPLE:</a:t>
            </a:r>
            <a:r>
              <a:rPr lang="en-US" dirty="0"/>
              <a:t> Every economy goes through prosperity (boom) and depression.</a:t>
            </a:r>
          </a:p>
          <a:p>
            <a:pPr>
              <a:buNone/>
            </a:pP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sz="3200" dirty="0"/>
              <a:t>General look of a business cycle</a:t>
            </a:r>
          </a:p>
        </p:txBody>
      </p:sp>
      <p:pic>
        <p:nvPicPr>
          <p:cNvPr id="5" name="Content Placeholder 4" descr="download (2).jpg"/>
          <p:cNvPicPr>
            <a:picLocks noGrp="1" noChangeAspect="1"/>
          </p:cNvPicPr>
          <p:nvPr>
            <p:ph idx="1"/>
          </p:nvPr>
        </p:nvPicPr>
        <p:blipFill>
          <a:blip r:embed="rId2"/>
          <a:stretch>
            <a:fillRect/>
          </a:stretch>
        </p:blipFill>
        <p:spPr>
          <a:xfrm>
            <a:off x="1500166" y="1357298"/>
            <a:ext cx="5857916" cy="3813966"/>
          </a:xfrm>
        </p:spPr>
      </p:pic>
      <p:sp>
        <p:nvSpPr>
          <p:cNvPr id="6" name="TextBox 5"/>
          <p:cNvSpPr txBox="1"/>
          <p:nvPr/>
        </p:nvSpPr>
        <p:spPr>
          <a:xfrm>
            <a:off x="6858016" y="3857628"/>
            <a:ext cx="1540806" cy="307777"/>
          </a:xfrm>
          <a:prstGeom prst="rect">
            <a:avLst/>
          </a:prstGeom>
          <a:noFill/>
        </p:spPr>
        <p:txBody>
          <a:bodyPr wrap="none" rtlCol="0">
            <a:spAutoFit/>
          </a:bodyPr>
          <a:lstStyle/>
          <a:p>
            <a:r>
              <a:rPr lang="en-US" sz="1400" dirty="0">
                <a:latin typeface="Times New Roman" pitchFamily="18" charset="0"/>
                <a:cs typeface="Times New Roman" pitchFamily="18" charset="0"/>
              </a:rPr>
              <a:t>Steady growth line</a:t>
            </a:r>
          </a:p>
        </p:txBody>
      </p:sp>
      <p:cxnSp>
        <p:nvCxnSpPr>
          <p:cNvPr id="9" name="Curved Connector 8"/>
          <p:cNvCxnSpPr/>
          <p:nvPr/>
        </p:nvCxnSpPr>
        <p:spPr>
          <a:xfrm rot="16200000" flipH="1">
            <a:off x="6822297" y="3464719"/>
            <a:ext cx="500066" cy="285752"/>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5786" y="5715016"/>
            <a:ext cx="7920758" cy="830997"/>
          </a:xfrm>
          <a:prstGeom prst="rect">
            <a:avLst/>
          </a:prstGeom>
          <a:noFill/>
        </p:spPr>
        <p:txBody>
          <a:bodyPr wrap="none" rtlCol="0">
            <a:spAutoFit/>
          </a:bodyPr>
          <a:lstStyle/>
          <a:p>
            <a:r>
              <a:rPr lang="en-US" sz="1600" dirty="0"/>
              <a:t>Regarding US economy, National Bureau of Economic research</a:t>
            </a:r>
          </a:p>
          <a:p>
            <a:r>
              <a:rPr lang="en-US" sz="1600" dirty="0"/>
              <a:t> defined eleven </a:t>
            </a:r>
            <a:r>
              <a:rPr lang="en-US" sz="1600" b="1" dirty="0"/>
              <a:t>cycles </a:t>
            </a:r>
            <a:r>
              <a:rPr lang="en-US" sz="1600" dirty="0"/>
              <a:t>spanning from 1945 to the year 2009, with the average </a:t>
            </a:r>
            <a:r>
              <a:rPr lang="en-US" sz="1600" b="1" dirty="0"/>
              <a:t>cycle</a:t>
            </a:r>
            <a:r>
              <a:rPr lang="en-US" sz="1600" dirty="0"/>
              <a:t> </a:t>
            </a:r>
          </a:p>
          <a:p>
            <a:r>
              <a:rPr lang="en-US" sz="1600" dirty="0"/>
              <a:t>lasting a bit over 5-1/2 years.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0"/>
            <a:ext cx="8572528" cy="938719"/>
          </a:xfrm>
          <a:prstGeom prst="rect">
            <a:avLst/>
          </a:prstGeom>
          <a:noFill/>
        </p:spPr>
        <p:txBody>
          <a:bodyPr wrap="square" rtlCol="0">
            <a:spAutoFit/>
          </a:bodyPr>
          <a:lstStyle/>
          <a:p>
            <a:pPr algn="ctr"/>
            <a:r>
              <a:rPr lang="en-US" sz="2200" dirty="0">
                <a:solidFill>
                  <a:srgbClr val="FF0000"/>
                </a:solidFill>
                <a:latin typeface="Arial" pitchFamily="34" charset="0"/>
              </a:rPr>
              <a:t>Time series data (Number of sunspots) showing cycles:</a:t>
            </a:r>
          </a:p>
          <a:p>
            <a:pPr algn="ctr"/>
            <a:endParaRPr lang="en-US" sz="2200" dirty="0">
              <a:solidFill>
                <a:srgbClr val="FF0000"/>
              </a:solidFill>
              <a:latin typeface="Arial" pitchFamily="34" charset="0"/>
            </a:endParaRPr>
          </a:p>
          <a:p>
            <a:pPr algn="ctr"/>
            <a:r>
              <a:rPr lang="en-US" sz="1100" b="1" dirty="0"/>
              <a:t>Sunspots</a:t>
            </a:r>
            <a:r>
              <a:rPr lang="en-US" sz="1100" dirty="0"/>
              <a:t> are temporary phenomena on the </a:t>
            </a:r>
            <a:r>
              <a:rPr lang="en-US" sz="1100" b="1" dirty="0"/>
              <a:t>Sun</a:t>
            </a:r>
            <a:r>
              <a:rPr lang="en-US" sz="1100" dirty="0"/>
              <a:t>'s photosphere that appear as spots </a:t>
            </a:r>
            <a:r>
              <a:rPr lang="en-US" sz="1100" dirty="0" err="1"/>
              <a:t>darker,cooler</a:t>
            </a:r>
            <a:r>
              <a:rPr lang="en-US" sz="1100" dirty="0"/>
              <a:t> than the surrounding areas</a:t>
            </a:r>
            <a:endParaRPr lang="en-US" sz="1100" dirty="0">
              <a:solidFill>
                <a:srgbClr val="7030A0"/>
              </a:solidFill>
              <a:latin typeface="Arial" pitchFamily="34" charset="0"/>
            </a:endParaRPr>
          </a:p>
        </p:txBody>
      </p:sp>
      <p:pic>
        <p:nvPicPr>
          <p:cNvPr id="4" name="Picture 3" descr="sunspot.png"/>
          <p:cNvPicPr>
            <a:picLocks noChangeAspect="1"/>
          </p:cNvPicPr>
          <p:nvPr/>
        </p:nvPicPr>
        <p:blipFill>
          <a:blip r:embed="rId2"/>
          <a:stretch>
            <a:fillRect/>
          </a:stretch>
        </p:blipFill>
        <p:spPr>
          <a:xfrm>
            <a:off x="285720" y="928670"/>
            <a:ext cx="8501122" cy="5000660"/>
          </a:xfrm>
          <a:prstGeom prst="rect">
            <a:avLst/>
          </a:prstGeom>
        </p:spPr>
      </p:pic>
      <p:sp>
        <p:nvSpPr>
          <p:cNvPr id="7" name="TextBox 6"/>
          <p:cNvSpPr txBox="1"/>
          <p:nvPr/>
        </p:nvSpPr>
        <p:spPr>
          <a:xfrm>
            <a:off x="714348" y="6143644"/>
            <a:ext cx="7558288" cy="461665"/>
          </a:xfrm>
          <a:prstGeom prst="rect">
            <a:avLst/>
          </a:prstGeom>
          <a:noFill/>
        </p:spPr>
        <p:txBody>
          <a:bodyPr wrap="none" rtlCol="0">
            <a:spAutoFit/>
          </a:bodyPr>
          <a:lstStyle/>
          <a:p>
            <a:r>
              <a:rPr lang="en-US" sz="1200" dirty="0"/>
              <a:t>The </a:t>
            </a:r>
            <a:r>
              <a:rPr lang="en-US" sz="1200" b="1" dirty="0"/>
              <a:t>number</a:t>
            </a:r>
            <a:r>
              <a:rPr lang="en-US" sz="1200" dirty="0"/>
              <a:t> of </a:t>
            </a:r>
            <a:r>
              <a:rPr lang="en-US" sz="1200" b="1" dirty="0"/>
              <a:t>sunspots</a:t>
            </a:r>
            <a:r>
              <a:rPr lang="en-US" sz="1200" dirty="0"/>
              <a:t> that can be seen on the surface of sun increases and decreases </a:t>
            </a:r>
          </a:p>
          <a:p>
            <a:r>
              <a:rPr lang="en-US" sz="1200" dirty="0"/>
              <a:t>in a regular pattern known as a solar cycle with a maximum </a:t>
            </a:r>
            <a:r>
              <a:rPr lang="en-US" sz="1200" b="1" dirty="0"/>
              <a:t>number</a:t>
            </a:r>
            <a:r>
              <a:rPr lang="en-US" sz="1200" dirty="0"/>
              <a:t> of </a:t>
            </a:r>
            <a:r>
              <a:rPr lang="en-US" sz="1200" b="1" dirty="0"/>
              <a:t>sunspots</a:t>
            </a:r>
            <a:r>
              <a:rPr lang="en-US" sz="1200" dirty="0"/>
              <a:t> occurring every </a:t>
            </a:r>
            <a:r>
              <a:rPr lang="en-US" sz="1200" b="1" dirty="0">
                <a:solidFill>
                  <a:srgbClr val="0070C0"/>
                </a:solidFill>
              </a:rPr>
              <a:t>11.5</a:t>
            </a:r>
            <a:r>
              <a:rPr lang="en-US" sz="1200" dirty="0"/>
              <a:t> years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r>
              <a:rPr lang="en-US" sz="3200" dirty="0">
                <a:solidFill>
                  <a:srgbClr val="FF0000"/>
                </a:solidFill>
              </a:rPr>
              <a:t>Global average temperature: Each cycle has length of few million years.</a:t>
            </a:r>
            <a:br>
              <a:rPr lang="en-US" sz="3200" dirty="0">
                <a:solidFill>
                  <a:srgbClr val="FF0000"/>
                </a:solidFill>
              </a:rPr>
            </a:br>
            <a:endParaRPr lang="en-US" sz="3200" dirty="0"/>
          </a:p>
        </p:txBody>
      </p:sp>
      <p:pic>
        <p:nvPicPr>
          <p:cNvPr id="4" name="Picture 2" descr="D:\presentation\globaltemp.jpg"/>
          <p:cNvPicPr>
            <a:picLocks noGrp="1" noChangeAspect="1" noChangeArrowheads="1"/>
          </p:cNvPicPr>
          <p:nvPr>
            <p:ph idx="1"/>
          </p:nvPr>
        </p:nvPicPr>
        <p:blipFill>
          <a:blip r:embed="rId2" cstate="print"/>
          <a:srcRect/>
          <a:stretch>
            <a:fillRect/>
          </a:stretch>
        </p:blipFill>
        <p:spPr bwMode="auto">
          <a:xfrm>
            <a:off x="0" y="1428736"/>
            <a:ext cx="9231988" cy="500066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Irregular Component</a:t>
            </a:r>
          </a:p>
        </p:txBody>
      </p:sp>
      <p:sp>
        <p:nvSpPr>
          <p:cNvPr id="3" name="Content Placeholder 2"/>
          <p:cNvSpPr>
            <a:spLocks noGrp="1"/>
          </p:cNvSpPr>
          <p:nvPr>
            <p:ph idx="1"/>
          </p:nvPr>
        </p:nvSpPr>
        <p:spPr/>
        <p:txBody>
          <a:bodyPr/>
          <a:lstStyle/>
          <a:p>
            <a:r>
              <a:rPr lang="en-US" dirty="0"/>
              <a:t>The left over part which are completely unaccountable or are due to unforeseen events as wars, floods</a:t>
            </a:r>
            <a:r>
              <a:rPr lang="en-US"/>
              <a:t>, strike.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IN" dirty="0"/>
              <a:t>Complete visualization</a:t>
            </a:r>
          </a:p>
        </p:txBody>
      </p:sp>
      <p:pic>
        <p:nvPicPr>
          <p:cNvPr id="4" name="Content Placeholder 3"/>
          <p:cNvPicPr>
            <a:picLocks noGrp="1" noChangeAspect="1"/>
          </p:cNvPicPr>
          <p:nvPr>
            <p:ph idx="1"/>
          </p:nvPr>
        </p:nvPicPr>
        <p:blipFill>
          <a:blip r:embed="rId2"/>
          <a:stretch>
            <a:fillRect/>
          </a:stretch>
        </p:blipFill>
        <p:spPr>
          <a:xfrm>
            <a:off x="0" y="762000"/>
            <a:ext cx="8839200" cy="6096000"/>
          </a:xfrm>
          <a:prstGeom prst="rect">
            <a:avLst/>
          </a:prstGeom>
        </p:spPr>
      </p:pic>
    </p:spTree>
    <p:extLst>
      <p:ext uri="{BB962C8B-B14F-4D97-AF65-F5344CB8AC3E}">
        <p14:creationId xmlns:p14="http://schemas.microsoft.com/office/powerpoint/2010/main" val="322414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N" dirty="0"/>
              <a:t>Components at a glance</a:t>
            </a:r>
          </a:p>
        </p:txBody>
      </p:sp>
      <p:pic>
        <p:nvPicPr>
          <p:cNvPr id="4" name="Content Placeholder 3"/>
          <p:cNvPicPr>
            <a:picLocks noGrp="1" noChangeAspect="1"/>
          </p:cNvPicPr>
          <p:nvPr>
            <p:ph idx="1"/>
          </p:nvPr>
        </p:nvPicPr>
        <p:blipFill>
          <a:blip r:embed="rId2"/>
          <a:stretch>
            <a:fillRect/>
          </a:stretch>
        </p:blipFill>
        <p:spPr>
          <a:xfrm>
            <a:off x="1" y="914400"/>
            <a:ext cx="9067800" cy="5943600"/>
          </a:xfrm>
          <a:prstGeom prst="rect">
            <a:avLst/>
          </a:prstGeom>
        </p:spPr>
      </p:pic>
    </p:spTree>
    <p:extLst>
      <p:ext uri="{BB962C8B-B14F-4D97-AF65-F5344CB8AC3E}">
        <p14:creationId xmlns:p14="http://schemas.microsoft.com/office/powerpoint/2010/main" val="254983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de-DE" sz="2400" i="1" dirty="0">
                <a:solidFill>
                  <a:srgbClr val="FF0000"/>
                </a:solidFill>
              </a:rPr>
              <a:t>A discrete time series </a:t>
            </a:r>
            <a:r>
              <a:rPr lang="de-DE" sz="2400" i="1" dirty="0"/>
              <a:t>is one in which the set of time points at which observations are made is a discrete set. (All above including irregularly spaced data)</a:t>
            </a:r>
            <a:r>
              <a:rPr lang="de-DE" sz="2400" dirty="0"/>
              <a:t> </a:t>
            </a:r>
            <a:br>
              <a:rPr lang="de-DE" sz="2400" dirty="0"/>
            </a:br>
            <a:endParaRPr lang="en-IN" sz="2400" dirty="0">
              <a:latin typeface="Times New Roman" pitchFamily="18" charset="0"/>
              <a:cs typeface="Times New Roman" pitchFamily="18" charset="0"/>
            </a:endParaRPr>
          </a:p>
        </p:txBody>
      </p:sp>
      <p:pic>
        <p:nvPicPr>
          <p:cNvPr id="96259" name="Picture 3" descr="G:\SIR_BURDWAN\Samarjitda\DEXINUS_Max_630_378.png"/>
          <p:cNvPicPr>
            <a:picLocks noGrp="1" noChangeAspect="1" noChangeArrowheads="1"/>
          </p:cNvPicPr>
          <p:nvPr>
            <p:ph idx="1"/>
          </p:nvPr>
        </p:nvPicPr>
        <p:blipFill>
          <a:blip r:embed="rId3" cstate="print"/>
          <a:srcRect/>
          <a:stretch>
            <a:fillRect/>
          </a:stretch>
        </p:blipFill>
        <p:spPr bwMode="auto">
          <a:xfrm>
            <a:off x="533400" y="1371600"/>
            <a:ext cx="8153400" cy="52578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Danger with Plot</a:t>
            </a:r>
          </a:p>
        </p:txBody>
      </p:sp>
      <p:sp>
        <p:nvSpPr>
          <p:cNvPr id="3" name="Content Placeholder 2"/>
          <p:cNvSpPr>
            <a:spLocks noGrp="1"/>
          </p:cNvSpPr>
          <p:nvPr>
            <p:ph idx="1"/>
          </p:nvPr>
        </p:nvSpPr>
        <p:spPr/>
        <p:txBody>
          <a:bodyPr/>
          <a:lstStyle/>
          <a:p>
            <a:r>
              <a:rPr lang="en-US" dirty="0">
                <a:solidFill>
                  <a:srgbClr val="0070C0"/>
                </a:solidFill>
              </a:rPr>
              <a:t>Generally a plot speaks a thousands words.</a:t>
            </a:r>
          </a:p>
          <a:p>
            <a:r>
              <a:rPr lang="en-US" dirty="0">
                <a:solidFill>
                  <a:srgbClr val="FF0000"/>
                </a:solidFill>
              </a:rPr>
              <a:t>However, plot needs to be studied carefully. </a:t>
            </a:r>
          </a:p>
          <a:p>
            <a:r>
              <a:rPr lang="en-US" dirty="0"/>
              <a:t>Following plots elaborate---</a:t>
            </a:r>
            <a:r>
              <a:rPr lang="en-US" dirty="0">
                <a:solidFill>
                  <a:srgbClr val="FFC000"/>
                </a:solidFill>
              </a:rPr>
              <a:t>plot does not speak so many words as well</a:t>
            </a:r>
            <a:r>
              <a:rPr lang="en-US" dirty="0"/>
              <a:t>----</a:t>
            </a:r>
            <a:r>
              <a:rPr lang="en-US" dirty="0">
                <a:solidFill>
                  <a:srgbClr val="0070C0"/>
                </a:solidFill>
              </a:rPr>
              <a:t>need for mathematical modeling.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543800" cy="584775"/>
          </a:xfrm>
          <a:prstGeom prst="rect">
            <a:avLst/>
          </a:prstGeom>
          <a:noFill/>
        </p:spPr>
        <p:txBody>
          <a:bodyPr wrap="square" rtlCol="0">
            <a:spAutoFit/>
          </a:bodyPr>
          <a:lstStyle/>
          <a:p>
            <a:pPr algn="ctr"/>
            <a:r>
              <a:rPr lang="en-US" sz="3200" dirty="0">
                <a:solidFill>
                  <a:srgbClr val="FF0000"/>
                </a:solidFill>
                <a:latin typeface="Arial" pitchFamily="34" charset="0"/>
              </a:rPr>
              <a:t>A Time series plot:</a:t>
            </a:r>
            <a:endParaRPr lang="en-US" sz="3200" i="1" dirty="0">
              <a:solidFill>
                <a:srgbClr val="FF0000"/>
              </a:solidFill>
              <a:latin typeface="Arial" pitchFamily="34" charset="0"/>
            </a:endParaRPr>
          </a:p>
        </p:txBody>
      </p:sp>
      <p:pic>
        <p:nvPicPr>
          <p:cNvPr id="247" name="Picture 246" descr="http://htmlimg4.scribdassets.com/cpltg1atc0j48e8/images/7-ef259a459c/000.jpg"/>
          <p:cNvPicPr/>
          <p:nvPr/>
        </p:nvPicPr>
        <p:blipFill>
          <a:blip r:embed="rId2" cstate="print"/>
          <a:srcRect/>
          <a:stretch>
            <a:fillRect/>
          </a:stretch>
        </p:blipFill>
        <p:spPr bwMode="auto">
          <a:xfrm>
            <a:off x="0" y="1197681"/>
            <a:ext cx="8534400" cy="5660319"/>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7543800" cy="1077218"/>
          </a:xfrm>
          <a:prstGeom prst="rect">
            <a:avLst/>
          </a:prstGeom>
          <a:noFill/>
        </p:spPr>
        <p:txBody>
          <a:bodyPr wrap="square" rtlCol="0">
            <a:spAutoFit/>
          </a:bodyPr>
          <a:lstStyle/>
          <a:p>
            <a:pPr algn="ctr"/>
            <a:r>
              <a:rPr lang="en-US" sz="3200" dirty="0">
                <a:solidFill>
                  <a:srgbClr val="FF0000"/>
                </a:solidFill>
                <a:latin typeface="Arial" pitchFamily="34" charset="0"/>
              </a:rPr>
              <a:t>Effect of omission of data on the Time series plot:</a:t>
            </a:r>
            <a:endParaRPr lang="en-US" sz="3200" i="1" dirty="0">
              <a:solidFill>
                <a:srgbClr val="FF0000"/>
              </a:solidFill>
              <a:latin typeface="Arial" pitchFamily="34" charset="0"/>
            </a:endParaRPr>
          </a:p>
        </p:txBody>
      </p:sp>
      <p:pic>
        <p:nvPicPr>
          <p:cNvPr id="4" name="Picture 3" descr="http://htmlimg4.scribdassets.com/cpltg1atc0j48e8/images/6-fc27ef9e56/000.jpg"/>
          <p:cNvPicPr/>
          <p:nvPr/>
        </p:nvPicPr>
        <p:blipFill>
          <a:blip r:embed="rId2" cstate="print"/>
          <a:srcRect/>
          <a:stretch>
            <a:fillRect/>
          </a:stretch>
        </p:blipFill>
        <p:spPr bwMode="auto">
          <a:xfrm>
            <a:off x="0" y="1197681"/>
            <a:ext cx="8686800" cy="566031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7543800" cy="1077218"/>
          </a:xfrm>
          <a:prstGeom prst="rect">
            <a:avLst/>
          </a:prstGeom>
          <a:noFill/>
        </p:spPr>
        <p:txBody>
          <a:bodyPr wrap="square" rtlCol="0">
            <a:spAutoFit/>
          </a:bodyPr>
          <a:lstStyle/>
          <a:p>
            <a:pPr algn="ctr"/>
            <a:r>
              <a:rPr lang="en-US" sz="3200" dirty="0">
                <a:solidFill>
                  <a:srgbClr val="FF0000"/>
                </a:solidFill>
                <a:latin typeface="Arial" pitchFamily="34" charset="0"/>
              </a:rPr>
              <a:t>Effect of omission of data on the Time series plot:</a:t>
            </a:r>
            <a:endParaRPr lang="en-US" sz="3200" i="1" dirty="0">
              <a:solidFill>
                <a:srgbClr val="FF0000"/>
              </a:solidFill>
              <a:latin typeface="Arial" pitchFamily="34" charset="0"/>
            </a:endParaRPr>
          </a:p>
        </p:txBody>
      </p:sp>
      <p:pic>
        <p:nvPicPr>
          <p:cNvPr id="5" name="Picture 4" descr="http://htmlimg3.scribdassets.com/cpltg1atc0j48e8/images/8-8899f38b5e/000.jpg"/>
          <p:cNvPicPr/>
          <p:nvPr/>
        </p:nvPicPr>
        <p:blipFill>
          <a:blip r:embed="rId2" cstate="print"/>
          <a:srcRect/>
          <a:stretch>
            <a:fillRect/>
          </a:stretch>
        </p:blipFill>
        <p:spPr bwMode="auto">
          <a:xfrm>
            <a:off x="0" y="1197681"/>
            <a:ext cx="8686800" cy="5660319"/>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7543800" cy="1415772"/>
          </a:xfrm>
          <a:prstGeom prst="rect">
            <a:avLst/>
          </a:prstGeom>
          <a:noFill/>
        </p:spPr>
        <p:txBody>
          <a:bodyPr wrap="square" rtlCol="0">
            <a:spAutoFit/>
          </a:bodyPr>
          <a:lstStyle/>
          <a:p>
            <a:pPr algn="ctr"/>
            <a:r>
              <a:rPr lang="en-US" sz="3200" dirty="0">
                <a:solidFill>
                  <a:srgbClr val="FF0000"/>
                </a:solidFill>
                <a:latin typeface="Arial" pitchFamily="34" charset="0"/>
              </a:rPr>
              <a:t>Trend could be misleading due to scale effect:</a:t>
            </a:r>
            <a:endParaRPr lang="en-US" sz="3200" i="1" dirty="0">
              <a:solidFill>
                <a:srgbClr val="FF0000"/>
              </a:solidFill>
              <a:latin typeface="Arial" pitchFamily="34" charset="0"/>
            </a:endParaRPr>
          </a:p>
          <a:p>
            <a:pPr algn="ctr"/>
            <a:endParaRPr lang="en-US" sz="2200" dirty="0">
              <a:solidFill>
                <a:srgbClr val="FF0000"/>
              </a:solidFill>
              <a:latin typeface="Arial" pitchFamily="34" charset="0"/>
            </a:endParaRPr>
          </a:p>
        </p:txBody>
      </p:sp>
      <p:grpSp>
        <p:nvGrpSpPr>
          <p:cNvPr id="3" name="Group 126"/>
          <p:cNvGrpSpPr>
            <a:grpSpLocks noChangeAspect="1"/>
          </p:cNvGrpSpPr>
          <p:nvPr/>
        </p:nvGrpSpPr>
        <p:grpSpPr bwMode="auto">
          <a:xfrm>
            <a:off x="-4763" y="1338263"/>
            <a:ext cx="9153526" cy="5524500"/>
            <a:chOff x="-3" y="843"/>
            <a:chExt cx="5766" cy="3480"/>
          </a:xfrm>
        </p:grpSpPr>
        <p:sp>
          <p:nvSpPr>
            <p:cNvPr id="1149" name="AutoShape 125"/>
            <p:cNvSpPr>
              <a:spLocks noChangeAspect="1" noChangeArrowheads="1" noTextEdit="1"/>
            </p:cNvSpPr>
            <p:nvPr/>
          </p:nvSpPr>
          <p:spPr bwMode="auto">
            <a:xfrm>
              <a:off x="0" y="864"/>
              <a:ext cx="5760" cy="3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1" name="Rectangle 127"/>
            <p:cNvSpPr>
              <a:spLocks noChangeArrowheads="1"/>
            </p:cNvSpPr>
            <p:nvPr/>
          </p:nvSpPr>
          <p:spPr bwMode="auto">
            <a:xfrm>
              <a:off x="-3" y="861"/>
              <a:ext cx="5766" cy="3462"/>
            </a:xfrm>
            <a:prstGeom prst="rect">
              <a:avLst/>
            </a:prstGeom>
            <a:solidFill>
              <a:srgbClr val="EAF2F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2" name="Rectangle 128"/>
            <p:cNvSpPr>
              <a:spLocks noChangeArrowheads="1"/>
            </p:cNvSpPr>
            <p:nvPr/>
          </p:nvSpPr>
          <p:spPr bwMode="auto">
            <a:xfrm>
              <a:off x="0" y="867"/>
              <a:ext cx="5757" cy="3453"/>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3" name="Rectangle 129"/>
            <p:cNvSpPr>
              <a:spLocks noChangeArrowheads="1"/>
            </p:cNvSpPr>
            <p:nvPr/>
          </p:nvSpPr>
          <p:spPr bwMode="auto">
            <a:xfrm>
              <a:off x="91" y="942"/>
              <a:ext cx="2789" cy="3303"/>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4" name="Rectangle 130"/>
            <p:cNvSpPr>
              <a:spLocks noChangeArrowheads="1"/>
            </p:cNvSpPr>
            <p:nvPr/>
          </p:nvSpPr>
          <p:spPr bwMode="auto">
            <a:xfrm>
              <a:off x="517" y="1034"/>
              <a:ext cx="2251" cy="2860"/>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5" name="Line 131"/>
            <p:cNvSpPr>
              <a:spLocks noChangeShapeType="1"/>
            </p:cNvSpPr>
            <p:nvPr/>
          </p:nvSpPr>
          <p:spPr bwMode="auto">
            <a:xfrm>
              <a:off x="517" y="3148"/>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6" name="Line 132"/>
            <p:cNvSpPr>
              <a:spLocks noChangeShapeType="1"/>
            </p:cNvSpPr>
            <p:nvPr/>
          </p:nvSpPr>
          <p:spPr bwMode="auto">
            <a:xfrm>
              <a:off x="517" y="2462"/>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 name="Line 133"/>
            <p:cNvSpPr>
              <a:spLocks noChangeShapeType="1"/>
            </p:cNvSpPr>
            <p:nvPr/>
          </p:nvSpPr>
          <p:spPr bwMode="auto">
            <a:xfrm>
              <a:off x="517" y="1777"/>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8" name="Line 134"/>
            <p:cNvSpPr>
              <a:spLocks noChangeShapeType="1"/>
            </p:cNvSpPr>
            <p:nvPr/>
          </p:nvSpPr>
          <p:spPr bwMode="auto">
            <a:xfrm>
              <a:off x="517" y="1092"/>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9" name="Freeform 135"/>
            <p:cNvSpPr>
              <a:spLocks/>
            </p:cNvSpPr>
            <p:nvPr/>
          </p:nvSpPr>
          <p:spPr bwMode="auto">
            <a:xfrm>
              <a:off x="691" y="1434"/>
              <a:ext cx="2007" cy="1956"/>
            </a:xfrm>
            <a:custGeom>
              <a:avLst/>
              <a:gdLst/>
              <a:ahLst/>
              <a:cxnLst>
                <a:cxn ang="0">
                  <a:pos x="0" y="679"/>
                </a:cxn>
                <a:cxn ang="0">
                  <a:pos x="31" y="643"/>
                </a:cxn>
                <a:cxn ang="0">
                  <a:pos x="61" y="607"/>
                </a:cxn>
                <a:cxn ang="0">
                  <a:pos x="91" y="572"/>
                </a:cxn>
                <a:cxn ang="0">
                  <a:pos x="121" y="536"/>
                </a:cxn>
                <a:cxn ang="0">
                  <a:pos x="152" y="500"/>
                </a:cxn>
                <a:cxn ang="0">
                  <a:pos x="182" y="464"/>
                </a:cxn>
                <a:cxn ang="0">
                  <a:pos x="212" y="429"/>
                </a:cxn>
                <a:cxn ang="0">
                  <a:pos x="242" y="393"/>
                </a:cxn>
                <a:cxn ang="0">
                  <a:pos x="273" y="357"/>
                </a:cxn>
                <a:cxn ang="0">
                  <a:pos x="303" y="322"/>
                </a:cxn>
                <a:cxn ang="0">
                  <a:pos x="333" y="286"/>
                </a:cxn>
                <a:cxn ang="0">
                  <a:pos x="363" y="250"/>
                </a:cxn>
                <a:cxn ang="0">
                  <a:pos x="394" y="214"/>
                </a:cxn>
                <a:cxn ang="0">
                  <a:pos x="424" y="179"/>
                </a:cxn>
                <a:cxn ang="0">
                  <a:pos x="454" y="143"/>
                </a:cxn>
                <a:cxn ang="0">
                  <a:pos x="484" y="107"/>
                </a:cxn>
                <a:cxn ang="0">
                  <a:pos x="515" y="71"/>
                </a:cxn>
                <a:cxn ang="0">
                  <a:pos x="545" y="36"/>
                </a:cxn>
                <a:cxn ang="0">
                  <a:pos x="575" y="0"/>
                </a:cxn>
              </a:cxnLst>
              <a:rect l="0" t="0" r="r" b="b"/>
              <a:pathLst>
                <a:path w="575" h="679">
                  <a:moveTo>
                    <a:pt x="0" y="679"/>
                  </a:moveTo>
                  <a:lnTo>
                    <a:pt x="31" y="643"/>
                  </a:lnTo>
                  <a:lnTo>
                    <a:pt x="61" y="607"/>
                  </a:lnTo>
                  <a:lnTo>
                    <a:pt x="91" y="572"/>
                  </a:lnTo>
                  <a:lnTo>
                    <a:pt x="121" y="536"/>
                  </a:lnTo>
                  <a:lnTo>
                    <a:pt x="152" y="500"/>
                  </a:lnTo>
                  <a:lnTo>
                    <a:pt x="182" y="464"/>
                  </a:lnTo>
                  <a:lnTo>
                    <a:pt x="212" y="429"/>
                  </a:lnTo>
                  <a:lnTo>
                    <a:pt x="242" y="393"/>
                  </a:lnTo>
                  <a:lnTo>
                    <a:pt x="273" y="357"/>
                  </a:lnTo>
                  <a:lnTo>
                    <a:pt x="303" y="322"/>
                  </a:lnTo>
                  <a:lnTo>
                    <a:pt x="333" y="286"/>
                  </a:lnTo>
                  <a:lnTo>
                    <a:pt x="363" y="250"/>
                  </a:lnTo>
                  <a:lnTo>
                    <a:pt x="394" y="214"/>
                  </a:lnTo>
                  <a:lnTo>
                    <a:pt x="424" y="179"/>
                  </a:lnTo>
                  <a:lnTo>
                    <a:pt x="454" y="143"/>
                  </a:lnTo>
                  <a:lnTo>
                    <a:pt x="484" y="107"/>
                  </a:lnTo>
                  <a:lnTo>
                    <a:pt x="515" y="71"/>
                  </a:lnTo>
                  <a:lnTo>
                    <a:pt x="545" y="36"/>
                  </a:lnTo>
                  <a:lnTo>
                    <a:pt x="575"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0" name="Oval 136"/>
            <p:cNvSpPr>
              <a:spLocks noChangeArrowheads="1"/>
            </p:cNvSpPr>
            <p:nvPr/>
          </p:nvSpPr>
          <p:spPr bwMode="auto">
            <a:xfrm>
              <a:off x="667" y="337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1" name="Oval 137"/>
            <p:cNvSpPr>
              <a:spLocks noChangeArrowheads="1"/>
            </p:cNvSpPr>
            <p:nvPr/>
          </p:nvSpPr>
          <p:spPr bwMode="auto">
            <a:xfrm>
              <a:off x="775" y="326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2" name="Oval 138"/>
            <p:cNvSpPr>
              <a:spLocks noChangeArrowheads="1"/>
            </p:cNvSpPr>
            <p:nvPr/>
          </p:nvSpPr>
          <p:spPr bwMode="auto">
            <a:xfrm>
              <a:off x="880" y="3162"/>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3" name="Oval 139"/>
            <p:cNvSpPr>
              <a:spLocks noChangeArrowheads="1"/>
            </p:cNvSpPr>
            <p:nvPr/>
          </p:nvSpPr>
          <p:spPr bwMode="auto">
            <a:xfrm>
              <a:off x="984" y="3061"/>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4" name="Oval 140"/>
            <p:cNvSpPr>
              <a:spLocks noChangeArrowheads="1"/>
            </p:cNvSpPr>
            <p:nvPr/>
          </p:nvSpPr>
          <p:spPr bwMode="auto">
            <a:xfrm>
              <a:off x="1089" y="295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5" name="Oval 141"/>
            <p:cNvSpPr>
              <a:spLocks noChangeArrowheads="1"/>
            </p:cNvSpPr>
            <p:nvPr/>
          </p:nvSpPr>
          <p:spPr bwMode="auto">
            <a:xfrm>
              <a:off x="1197" y="285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6" name="Oval 142"/>
            <p:cNvSpPr>
              <a:spLocks noChangeArrowheads="1"/>
            </p:cNvSpPr>
            <p:nvPr/>
          </p:nvSpPr>
          <p:spPr bwMode="auto">
            <a:xfrm>
              <a:off x="1302" y="2750"/>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7" name="Oval 143"/>
            <p:cNvSpPr>
              <a:spLocks noChangeArrowheads="1"/>
            </p:cNvSpPr>
            <p:nvPr/>
          </p:nvSpPr>
          <p:spPr bwMode="auto">
            <a:xfrm>
              <a:off x="1407" y="265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8" name="Oval 144"/>
            <p:cNvSpPr>
              <a:spLocks noChangeArrowheads="1"/>
            </p:cNvSpPr>
            <p:nvPr/>
          </p:nvSpPr>
          <p:spPr bwMode="auto">
            <a:xfrm>
              <a:off x="1512" y="2546"/>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9" name="Oval 145"/>
            <p:cNvSpPr>
              <a:spLocks noChangeArrowheads="1"/>
            </p:cNvSpPr>
            <p:nvPr/>
          </p:nvSpPr>
          <p:spPr bwMode="auto">
            <a:xfrm>
              <a:off x="1620" y="2442"/>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0" name="Oval 146"/>
            <p:cNvSpPr>
              <a:spLocks noChangeArrowheads="1"/>
            </p:cNvSpPr>
            <p:nvPr/>
          </p:nvSpPr>
          <p:spPr bwMode="auto">
            <a:xfrm>
              <a:off x="1725" y="2341"/>
              <a:ext cx="48"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1" name="Oval 147"/>
            <p:cNvSpPr>
              <a:spLocks noChangeArrowheads="1"/>
            </p:cNvSpPr>
            <p:nvPr/>
          </p:nvSpPr>
          <p:spPr bwMode="auto">
            <a:xfrm>
              <a:off x="1829" y="223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2" name="Oval 148"/>
            <p:cNvSpPr>
              <a:spLocks noChangeArrowheads="1"/>
            </p:cNvSpPr>
            <p:nvPr/>
          </p:nvSpPr>
          <p:spPr bwMode="auto">
            <a:xfrm>
              <a:off x="1934" y="213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3" name="Oval 149"/>
            <p:cNvSpPr>
              <a:spLocks noChangeArrowheads="1"/>
            </p:cNvSpPr>
            <p:nvPr/>
          </p:nvSpPr>
          <p:spPr bwMode="auto">
            <a:xfrm>
              <a:off x="2042" y="2030"/>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4" name="Oval 150"/>
            <p:cNvSpPr>
              <a:spLocks noChangeArrowheads="1"/>
            </p:cNvSpPr>
            <p:nvPr/>
          </p:nvSpPr>
          <p:spPr bwMode="auto">
            <a:xfrm>
              <a:off x="2147" y="193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5" name="Oval 151"/>
            <p:cNvSpPr>
              <a:spLocks noChangeArrowheads="1"/>
            </p:cNvSpPr>
            <p:nvPr/>
          </p:nvSpPr>
          <p:spPr bwMode="auto">
            <a:xfrm>
              <a:off x="2252" y="182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6" name="Oval 152"/>
            <p:cNvSpPr>
              <a:spLocks noChangeArrowheads="1"/>
            </p:cNvSpPr>
            <p:nvPr/>
          </p:nvSpPr>
          <p:spPr bwMode="auto">
            <a:xfrm>
              <a:off x="2356" y="1722"/>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7" name="Oval 153"/>
            <p:cNvSpPr>
              <a:spLocks noChangeArrowheads="1"/>
            </p:cNvSpPr>
            <p:nvPr/>
          </p:nvSpPr>
          <p:spPr bwMode="auto">
            <a:xfrm>
              <a:off x="2465" y="1619"/>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8" name="Oval 154"/>
            <p:cNvSpPr>
              <a:spLocks noChangeArrowheads="1"/>
            </p:cNvSpPr>
            <p:nvPr/>
          </p:nvSpPr>
          <p:spPr bwMode="auto">
            <a:xfrm>
              <a:off x="2569" y="151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9" name="Oval 155"/>
            <p:cNvSpPr>
              <a:spLocks noChangeArrowheads="1"/>
            </p:cNvSpPr>
            <p:nvPr/>
          </p:nvSpPr>
          <p:spPr bwMode="auto">
            <a:xfrm>
              <a:off x="2674" y="141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0" name="Line 156"/>
            <p:cNvSpPr>
              <a:spLocks noChangeShapeType="1"/>
            </p:cNvSpPr>
            <p:nvPr/>
          </p:nvSpPr>
          <p:spPr bwMode="auto">
            <a:xfrm flipV="1">
              <a:off x="517" y="1034"/>
              <a:ext cx="1" cy="2860"/>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1" name="Line 157"/>
            <p:cNvSpPr>
              <a:spLocks noChangeShapeType="1"/>
            </p:cNvSpPr>
            <p:nvPr/>
          </p:nvSpPr>
          <p:spPr bwMode="auto">
            <a:xfrm flipH="1">
              <a:off x="475" y="383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2" name="Rectangle 158"/>
            <p:cNvSpPr>
              <a:spLocks noChangeArrowheads="1"/>
            </p:cNvSpPr>
            <p:nvPr/>
          </p:nvSpPr>
          <p:spPr bwMode="auto">
            <a:xfrm rot="16200000">
              <a:off x="353" y="373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83" name="Line 159"/>
            <p:cNvSpPr>
              <a:spLocks noChangeShapeType="1"/>
            </p:cNvSpPr>
            <p:nvPr/>
          </p:nvSpPr>
          <p:spPr bwMode="auto">
            <a:xfrm flipH="1">
              <a:off x="475" y="3148"/>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4" name="Rectangle 160"/>
            <p:cNvSpPr>
              <a:spLocks noChangeArrowheads="1"/>
            </p:cNvSpPr>
            <p:nvPr/>
          </p:nvSpPr>
          <p:spPr bwMode="auto">
            <a:xfrm rot="16200000">
              <a:off x="322" y="3043"/>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85" name="Line 161"/>
            <p:cNvSpPr>
              <a:spLocks noChangeShapeType="1"/>
            </p:cNvSpPr>
            <p:nvPr/>
          </p:nvSpPr>
          <p:spPr bwMode="auto">
            <a:xfrm flipH="1">
              <a:off x="475" y="2462"/>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6" name="Rectangle 162"/>
            <p:cNvSpPr>
              <a:spLocks noChangeArrowheads="1"/>
            </p:cNvSpPr>
            <p:nvPr/>
          </p:nvSpPr>
          <p:spPr bwMode="auto">
            <a:xfrm rot="16200000">
              <a:off x="322" y="2357"/>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87" name="Line 163"/>
            <p:cNvSpPr>
              <a:spLocks noChangeShapeType="1"/>
            </p:cNvSpPr>
            <p:nvPr/>
          </p:nvSpPr>
          <p:spPr bwMode="auto">
            <a:xfrm flipH="1">
              <a:off x="475" y="1777"/>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8" name="Rectangle 164"/>
            <p:cNvSpPr>
              <a:spLocks noChangeArrowheads="1"/>
            </p:cNvSpPr>
            <p:nvPr/>
          </p:nvSpPr>
          <p:spPr bwMode="auto">
            <a:xfrm rot="16200000">
              <a:off x="322" y="1672"/>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89" name="Line 165"/>
            <p:cNvSpPr>
              <a:spLocks noChangeShapeType="1"/>
            </p:cNvSpPr>
            <p:nvPr/>
          </p:nvSpPr>
          <p:spPr bwMode="auto">
            <a:xfrm flipH="1">
              <a:off x="475" y="1092"/>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Rectangle 166"/>
            <p:cNvSpPr>
              <a:spLocks noChangeArrowheads="1"/>
            </p:cNvSpPr>
            <p:nvPr/>
          </p:nvSpPr>
          <p:spPr bwMode="auto">
            <a:xfrm rot="16200000">
              <a:off x="322" y="98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80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1" name="Rectangle 167"/>
            <p:cNvSpPr>
              <a:spLocks noChangeArrowheads="1"/>
            </p:cNvSpPr>
            <p:nvPr/>
          </p:nvSpPr>
          <p:spPr bwMode="auto">
            <a:xfrm rot="16200000">
              <a:off x="236" y="2367"/>
              <a:ext cx="10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2" name="Line 168"/>
            <p:cNvSpPr>
              <a:spLocks noChangeShapeType="1"/>
            </p:cNvSpPr>
            <p:nvPr/>
          </p:nvSpPr>
          <p:spPr bwMode="auto">
            <a:xfrm>
              <a:off x="517" y="3894"/>
              <a:ext cx="2251"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3" name="Line 169"/>
            <p:cNvSpPr>
              <a:spLocks noChangeShapeType="1"/>
            </p:cNvSpPr>
            <p:nvPr/>
          </p:nvSpPr>
          <p:spPr bwMode="auto">
            <a:xfrm>
              <a:off x="586"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4" name="Rectangle 170"/>
            <p:cNvSpPr>
              <a:spLocks noChangeArrowheads="1"/>
            </p:cNvSpPr>
            <p:nvPr/>
          </p:nvSpPr>
          <p:spPr bwMode="auto">
            <a:xfrm>
              <a:off x="559" y="394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5" name="Line 171"/>
            <p:cNvSpPr>
              <a:spLocks noChangeShapeType="1"/>
            </p:cNvSpPr>
            <p:nvPr/>
          </p:nvSpPr>
          <p:spPr bwMode="auto">
            <a:xfrm>
              <a:off x="1114"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Rectangle 172"/>
            <p:cNvSpPr>
              <a:spLocks noChangeArrowheads="1"/>
            </p:cNvSpPr>
            <p:nvPr/>
          </p:nvSpPr>
          <p:spPr bwMode="auto">
            <a:xfrm>
              <a:off x="1086" y="394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7" name="Line 173"/>
            <p:cNvSpPr>
              <a:spLocks noChangeShapeType="1"/>
            </p:cNvSpPr>
            <p:nvPr/>
          </p:nvSpPr>
          <p:spPr bwMode="auto">
            <a:xfrm>
              <a:off x="1644"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8" name="Rectangle 174"/>
            <p:cNvSpPr>
              <a:spLocks noChangeArrowheads="1"/>
            </p:cNvSpPr>
            <p:nvPr/>
          </p:nvSpPr>
          <p:spPr bwMode="auto">
            <a:xfrm>
              <a:off x="1585"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9" name="Line 175"/>
            <p:cNvSpPr>
              <a:spLocks noChangeShapeType="1"/>
            </p:cNvSpPr>
            <p:nvPr/>
          </p:nvSpPr>
          <p:spPr bwMode="auto">
            <a:xfrm>
              <a:off x="2171"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0" name="Rectangle 176"/>
            <p:cNvSpPr>
              <a:spLocks noChangeArrowheads="1"/>
            </p:cNvSpPr>
            <p:nvPr/>
          </p:nvSpPr>
          <p:spPr bwMode="auto">
            <a:xfrm>
              <a:off x="2112"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1" name="Line 177"/>
            <p:cNvSpPr>
              <a:spLocks noChangeShapeType="1"/>
            </p:cNvSpPr>
            <p:nvPr/>
          </p:nvSpPr>
          <p:spPr bwMode="auto">
            <a:xfrm>
              <a:off x="2698"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2" name="Rectangle 178"/>
            <p:cNvSpPr>
              <a:spLocks noChangeArrowheads="1"/>
            </p:cNvSpPr>
            <p:nvPr/>
          </p:nvSpPr>
          <p:spPr bwMode="auto">
            <a:xfrm>
              <a:off x="2639"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3" name="Rectangle 179"/>
            <p:cNvSpPr>
              <a:spLocks noChangeArrowheads="1"/>
            </p:cNvSpPr>
            <p:nvPr/>
          </p:nvSpPr>
          <p:spPr bwMode="auto">
            <a:xfrm>
              <a:off x="1630" y="4035"/>
              <a:ext cx="8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4" name="Rectangle 180"/>
            <p:cNvSpPr>
              <a:spLocks noChangeArrowheads="1"/>
            </p:cNvSpPr>
            <p:nvPr/>
          </p:nvSpPr>
          <p:spPr bwMode="auto">
            <a:xfrm>
              <a:off x="2880" y="942"/>
              <a:ext cx="2786" cy="3303"/>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5" name="Rectangle 181"/>
            <p:cNvSpPr>
              <a:spLocks noChangeArrowheads="1"/>
            </p:cNvSpPr>
            <p:nvPr/>
          </p:nvSpPr>
          <p:spPr bwMode="auto">
            <a:xfrm>
              <a:off x="3306" y="1034"/>
              <a:ext cx="2248" cy="2860"/>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6" name="Line 182"/>
            <p:cNvSpPr>
              <a:spLocks noChangeShapeType="1"/>
            </p:cNvSpPr>
            <p:nvPr/>
          </p:nvSpPr>
          <p:spPr bwMode="auto">
            <a:xfrm>
              <a:off x="3306" y="383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7" name="Line 183"/>
            <p:cNvSpPr>
              <a:spLocks noChangeShapeType="1"/>
            </p:cNvSpPr>
            <p:nvPr/>
          </p:nvSpPr>
          <p:spPr bwMode="auto">
            <a:xfrm>
              <a:off x="3306" y="328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8" name="Line 184"/>
            <p:cNvSpPr>
              <a:spLocks noChangeShapeType="1"/>
            </p:cNvSpPr>
            <p:nvPr/>
          </p:nvSpPr>
          <p:spPr bwMode="auto">
            <a:xfrm>
              <a:off x="3306" y="2739"/>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9" name="Line 185"/>
            <p:cNvSpPr>
              <a:spLocks noChangeShapeType="1"/>
            </p:cNvSpPr>
            <p:nvPr/>
          </p:nvSpPr>
          <p:spPr bwMode="auto">
            <a:xfrm>
              <a:off x="3306" y="2189"/>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0" name="Line 186"/>
            <p:cNvSpPr>
              <a:spLocks noChangeShapeType="1"/>
            </p:cNvSpPr>
            <p:nvPr/>
          </p:nvSpPr>
          <p:spPr bwMode="auto">
            <a:xfrm>
              <a:off x="3306" y="1639"/>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1" name="Line 187"/>
            <p:cNvSpPr>
              <a:spLocks noChangeShapeType="1"/>
            </p:cNvSpPr>
            <p:nvPr/>
          </p:nvSpPr>
          <p:spPr bwMode="auto">
            <a:xfrm>
              <a:off x="3306" y="1092"/>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88"/>
            <p:cNvSpPr>
              <a:spLocks/>
            </p:cNvSpPr>
            <p:nvPr/>
          </p:nvSpPr>
          <p:spPr bwMode="auto">
            <a:xfrm>
              <a:off x="3480" y="3816"/>
              <a:ext cx="2004" cy="17"/>
            </a:xfrm>
            <a:custGeom>
              <a:avLst/>
              <a:gdLst/>
              <a:ahLst/>
              <a:cxnLst>
                <a:cxn ang="0">
                  <a:pos x="0" y="6"/>
                </a:cxn>
                <a:cxn ang="0">
                  <a:pos x="30" y="5"/>
                </a:cxn>
                <a:cxn ang="0">
                  <a:pos x="60" y="5"/>
                </a:cxn>
                <a:cxn ang="0">
                  <a:pos x="90" y="5"/>
                </a:cxn>
                <a:cxn ang="0">
                  <a:pos x="121" y="4"/>
                </a:cxn>
                <a:cxn ang="0">
                  <a:pos x="151" y="4"/>
                </a:cxn>
                <a:cxn ang="0">
                  <a:pos x="181" y="4"/>
                </a:cxn>
                <a:cxn ang="0">
                  <a:pos x="211" y="4"/>
                </a:cxn>
                <a:cxn ang="0">
                  <a:pos x="242" y="3"/>
                </a:cxn>
                <a:cxn ang="0">
                  <a:pos x="272" y="3"/>
                </a:cxn>
                <a:cxn ang="0">
                  <a:pos x="302" y="3"/>
                </a:cxn>
                <a:cxn ang="0">
                  <a:pos x="332" y="2"/>
                </a:cxn>
                <a:cxn ang="0">
                  <a:pos x="363" y="2"/>
                </a:cxn>
                <a:cxn ang="0">
                  <a:pos x="393" y="2"/>
                </a:cxn>
                <a:cxn ang="0">
                  <a:pos x="423" y="2"/>
                </a:cxn>
                <a:cxn ang="0">
                  <a:pos x="453" y="1"/>
                </a:cxn>
                <a:cxn ang="0">
                  <a:pos x="484" y="1"/>
                </a:cxn>
                <a:cxn ang="0">
                  <a:pos x="514" y="1"/>
                </a:cxn>
                <a:cxn ang="0">
                  <a:pos x="544" y="0"/>
                </a:cxn>
                <a:cxn ang="0">
                  <a:pos x="574" y="0"/>
                </a:cxn>
              </a:cxnLst>
              <a:rect l="0" t="0" r="r" b="b"/>
              <a:pathLst>
                <a:path w="574" h="6">
                  <a:moveTo>
                    <a:pt x="0" y="6"/>
                  </a:moveTo>
                  <a:lnTo>
                    <a:pt x="30" y="5"/>
                  </a:lnTo>
                  <a:lnTo>
                    <a:pt x="60" y="5"/>
                  </a:lnTo>
                  <a:lnTo>
                    <a:pt x="90" y="5"/>
                  </a:lnTo>
                  <a:lnTo>
                    <a:pt x="121" y="4"/>
                  </a:lnTo>
                  <a:lnTo>
                    <a:pt x="151" y="4"/>
                  </a:lnTo>
                  <a:lnTo>
                    <a:pt x="181" y="4"/>
                  </a:lnTo>
                  <a:lnTo>
                    <a:pt x="211" y="4"/>
                  </a:lnTo>
                  <a:lnTo>
                    <a:pt x="242" y="3"/>
                  </a:lnTo>
                  <a:lnTo>
                    <a:pt x="272" y="3"/>
                  </a:lnTo>
                  <a:lnTo>
                    <a:pt x="302" y="3"/>
                  </a:lnTo>
                  <a:lnTo>
                    <a:pt x="332" y="2"/>
                  </a:lnTo>
                  <a:lnTo>
                    <a:pt x="363" y="2"/>
                  </a:lnTo>
                  <a:lnTo>
                    <a:pt x="393" y="2"/>
                  </a:lnTo>
                  <a:lnTo>
                    <a:pt x="423" y="2"/>
                  </a:lnTo>
                  <a:lnTo>
                    <a:pt x="453" y="1"/>
                  </a:lnTo>
                  <a:lnTo>
                    <a:pt x="484" y="1"/>
                  </a:lnTo>
                  <a:lnTo>
                    <a:pt x="514" y="1"/>
                  </a:lnTo>
                  <a:lnTo>
                    <a:pt x="544" y="0"/>
                  </a:lnTo>
                  <a:lnTo>
                    <a:pt x="574"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3" name="Oval 189"/>
            <p:cNvSpPr>
              <a:spLocks noChangeArrowheads="1"/>
            </p:cNvSpPr>
            <p:nvPr/>
          </p:nvSpPr>
          <p:spPr bwMode="auto">
            <a:xfrm>
              <a:off x="3456" y="3813"/>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4" name="Oval 190"/>
            <p:cNvSpPr>
              <a:spLocks noChangeArrowheads="1"/>
            </p:cNvSpPr>
            <p:nvPr/>
          </p:nvSpPr>
          <p:spPr bwMode="auto">
            <a:xfrm>
              <a:off x="3561" y="3810"/>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5" name="Oval 191"/>
            <p:cNvSpPr>
              <a:spLocks noChangeArrowheads="1"/>
            </p:cNvSpPr>
            <p:nvPr/>
          </p:nvSpPr>
          <p:spPr bwMode="auto">
            <a:xfrm>
              <a:off x="3665" y="3810"/>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6" name="Oval 192"/>
            <p:cNvSpPr>
              <a:spLocks noChangeArrowheads="1"/>
            </p:cNvSpPr>
            <p:nvPr/>
          </p:nvSpPr>
          <p:spPr bwMode="auto">
            <a:xfrm>
              <a:off x="3770" y="3810"/>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Oval 193"/>
            <p:cNvSpPr>
              <a:spLocks noChangeArrowheads="1"/>
            </p:cNvSpPr>
            <p:nvPr/>
          </p:nvSpPr>
          <p:spPr bwMode="auto">
            <a:xfrm>
              <a:off x="3878" y="3807"/>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8" name="Oval 194"/>
            <p:cNvSpPr>
              <a:spLocks noChangeArrowheads="1"/>
            </p:cNvSpPr>
            <p:nvPr/>
          </p:nvSpPr>
          <p:spPr bwMode="auto">
            <a:xfrm>
              <a:off x="3983" y="3807"/>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9" name="Oval 195"/>
            <p:cNvSpPr>
              <a:spLocks noChangeArrowheads="1"/>
            </p:cNvSpPr>
            <p:nvPr/>
          </p:nvSpPr>
          <p:spPr bwMode="auto">
            <a:xfrm>
              <a:off x="4088" y="3807"/>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Oval 196"/>
            <p:cNvSpPr>
              <a:spLocks noChangeArrowheads="1"/>
            </p:cNvSpPr>
            <p:nvPr/>
          </p:nvSpPr>
          <p:spPr bwMode="auto">
            <a:xfrm>
              <a:off x="4193" y="3807"/>
              <a:ext cx="48"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1" name="Oval 197"/>
            <p:cNvSpPr>
              <a:spLocks noChangeArrowheads="1"/>
            </p:cNvSpPr>
            <p:nvPr/>
          </p:nvSpPr>
          <p:spPr bwMode="auto">
            <a:xfrm>
              <a:off x="4301" y="3804"/>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2" name="Oval 198"/>
            <p:cNvSpPr>
              <a:spLocks noChangeArrowheads="1"/>
            </p:cNvSpPr>
            <p:nvPr/>
          </p:nvSpPr>
          <p:spPr bwMode="auto">
            <a:xfrm>
              <a:off x="4406" y="3804"/>
              <a:ext cx="48"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Oval 199"/>
            <p:cNvSpPr>
              <a:spLocks noChangeArrowheads="1"/>
            </p:cNvSpPr>
            <p:nvPr/>
          </p:nvSpPr>
          <p:spPr bwMode="auto">
            <a:xfrm>
              <a:off x="4510" y="3804"/>
              <a:ext cx="49" cy="41"/>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4" name="Oval 200"/>
            <p:cNvSpPr>
              <a:spLocks noChangeArrowheads="1"/>
            </p:cNvSpPr>
            <p:nvPr/>
          </p:nvSpPr>
          <p:spPr bwMode="auto">
            <a:xfrm>
              <a:off x="4615" y="380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5" name="Oval 201"/>
            <p:cNvSpPr>
              <a:spLocks noChangeArrowheads="1"/>
            </p:cNvSpPr>
            <p:nvPr/>
          </p:nvSpPr>
          <p:spPr bwMode="auto">
            <a:xfrm>
              <a:off x="4723" y="380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6" name="Oval 202"/>
            <p:cNvSpPr>
              <a:spLocks noChangeArrowheads="1"/>
            </p:cNvSpPr>
            <p:nvPr/>
          </p:nvSpPr>
          <p:spPr bwMode="auto">
            <a:xfrm>
              <a:off x="4828" y="380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7" name="Oval 203"/>
            <p:cNvSpPr>
              <a:spLocks noChangeArrowheads="1"/>
            </p:cNvSpPr>
            <p:nvPr/>
          </p:nvSpPr>
          <p:spPr bwMode="auto">
            <a:xfrm>
              <a:off x="4933" y="380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 name="Oval 204"/>
            <p:cNvSpPr>
              <a:spLocks noChangeArrowheads="1"/>
            </p:cNvSpPr>
            <p:nvPr/>
          </p:nvSpPr>
          <p:spPr bwMode="auto">
            <a:xfrm>
              <a:off x="5037" y="379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9" name="Oval 205"/>
            <p:cNvSpPr>
              <a:spLocks noChangeArrowheads="1"/>
            </p:cNvSpPr>
            <p:nvPr/>
          </p:nvSpPr>
          <p:spPr bwMode="auto">
            <a:xfrm>
              <a:off x="5146" y="3799"/>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0" name="Oval 206"/>
            <p:cNvSpPr>
              <a:spLocks noChangeArrowheads="1"/>
            </p:cNvSpPr>
            <p:nvPr/>
          </p:nvSpPr>
          <p:spPr bwMode="auto">
            <a:xfrm>
              <a:off x="5250" y="379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1" name="Oval 207"/>
            <p:cNvSpPr>
              <a:spLocks noChangeArrowheads="1"/>
            </p:cNvSpPr>
            <p:nvPr/>
          </p:nvSpPr>
          <p:spPr bwMode="auto">
            <a:xfrm>
              <a:off x="5355" y="379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2" name="Oval 208"/>
            <p:cNvSpPr>
              <a:spLocks noChangeArrowheads="1"/>
            </p:cNvSpPr>
            <p:nvPr/>
          </p:nvSpPr>
          <p:spPr bwMode="auto">
            <a:xfrm>
              <a:off x="5460" y="379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3" name="Line 209"/>
            <p:cNvSpPr>
              <a:spLocks noChangeShapeType="1"/>
            </p:cNvSpPr>
            <p:nvPr/>
          </p:nvSpPr>
          <p:spPr bwMode="auto">
            <a:xfrm flipV="1">
              <a:off x="3306" y="1034"/>
              <a:ext cx="1" cy="2860"/>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4" name="Line 210"/>
            <p:cNvSpPr>
              <a:spLocks noChangeShapeType="1"/>
            </p:cNvSpPr>
            <p:nvPr/>
          </p:nvSpPr>
          <p:spPr bwMode="auto">
            <a:xfrm flipH="1">
              <a:off x="3261" y="383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5" name="Rectangle 211"/>
            <p:cNvSpPr>
              <a:spLocks noChangeArrowheads="1"/>
            </p:cNvSpPr>
            <p:nvPr/>
          </p:nvSpPr>
          <p:spPr bwMode="auto">
            <a:xfrm rot="16200000">
              <a:off x="3140" y="373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36" name="Line 212"/>
            <p:cNvSpPr>
              <a:spLocks noChangeShapeType="1"/>
            </p:cNvSpPr>
            <p:nvPr/>
          </p:nvSpPr>
          <p:spPr bwMode="auto">
            <a:xfrm flipH="1">
              <a:off x="3261" y="328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7" name="Rectangle 213"/>
            <p:cNvSpPr>
              <a:spLocks noChangeArrowheads="1"/>
            </p:cNvSpPr>
            <p:nvPr/>
          </p:nvSpPr>
          <p:spPr bwMode="auto">
            <a:xfrm rot="16200000">
              <a:off x="3046" y="3166"/>
              <a:ext cx="30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38" name="Line 214"/>
            <p:cNvSpPr>
              <a:spLocks noChangeShapeType="1"/>
            </p:cNvSpPr>
            <p:nvPr/>
          </p:nvSpPr>
          <p:spPr bwMode="auto">
            <a:xfrm flipH="1">
              <a:off x="3261" y="273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9" name="Rectangle 215"/>
            <p:cNvSpPr>
              <a:spLocks noChangeArrowheads="1"/>
            </p:cNvSpPr>
            <p:nvPr/>
          </p:nvSpPr>
          <p:spPr bwMode="auto">
            <a:xfrm rot="16200000">
              <a:off x="3046" y="2619"/>
              <a:ext cx="30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0" name="Line 216"/>
            <p:cNvSpPr>
              <a:spLocks noChangeShapeType="1"/>
            </p:cNvSpPr>
            <p:nvPr/>
          </p:nvSpPr>
          <p:spPr bwMode="auto">
            <a:xfrm flipH="1">
              <a:off x="3261" y="218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1" name="Rectangle 217"/>
            <p:cNvSpPr>
              <a:spLocks noChangeArrowheads="1"/>
            </p:cNvSpPr>
            <p:nvPr/>
          </p:nvSpPr>
          <p:spPr bwMode="auto">
            <a:xfrm rot="16200000">
              <a:off x="3046" y="2069"/>
              <a:ext cx="30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6000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2" name="Line 218"/>
            <p:cNvSpPr>
              <a:spLocks noChangeShapeType="1"/>
            </p:cNvSpPr>
            <p:nvPr/>
          </p:nvSpPr>
          <p:spPr bwMode="auto">
            <a:xfrm flipH="1">
              <a:off x="3261" y="163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3" name="Rectangle 219"/>
            <p:cNvSpPr>
              <a:spLocks noChangeArrowheads="1"/>
            </p:cNvSpPr>
            <p:nvPr/>
          </p:nvSpPr>
          <p:spPr bwMode="auto">
            <a:xfrm rot="16200000">
              <a:off x="3046" y="1519"/>
              <a:ext cx="30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8000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4" name="Line 220"/>
            <p:cNvSpPr>
              <a:spLocks noChangeShapeType="1"/>
            </p:cNvSpPr>
            <p:nvPr/>
          </p:nvSpPr>
          <p:spPr bwMode="auto">
            <a:xfrm flipH="1">
              <a:off x="3261" y="1092"/>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5" name="Rectangle 221"/>
            <p:cNvSpPr>
              <a:spLocks noChangeArrowheads="1"/>
            </p:cNvSpPr>
            <p:nvPr/>
          </p:nvSpPr>
          <p:spPr bwMode="auto">
            <a:xfrm rot="16200000">
              <a:off x="3014" y="962"/>
              <a:ext cx="36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10000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6" name="Line 222"/>
            <p:cNvSpPr>
              <a:spLocks noChangeShapeType="1"/>
            </p:cNvSpPr>
            <p:nvPr/>
          </p:nvSpPr>
          <p:spPr bwMode="auto">
            <a:xfrm flipH="1">
              <a:off x="3261" y="383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7" name="Line 223"/>
            <p:cNvSpPr>
              <a:spLocks noChangeShapeType="1"/>
            </p:cNvSpPr>
            <p:nvPr/>
          </p:nvSpPr>
          <p:spPr bwMode="auto">
            <a:xfrm flipH="1">
              <a:off x="3261" y="3563"/>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8" name="Line 224"/>
            <p:cNvSpPr>
              <a:spLocks noChangeShapeType="1"/>
            </p:cNvSpPr>
            <p:nvPr/>
          </p:nvSpPr>
          <p:spPr bwMode="auto">
            <a:xfrm flipH="1">
              <a:off x="3261" y="328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9" name="Line 225"/>
            <p:cNvSpPr>
              <a:spLocks noChangeShapeType="1"/>
            </p:cNvSpPr>
            <p:nvPr/>
          </p:nvSpPr>
          <p:spPr bwMode="auto">
            <a:xfrm flipH="1">
              <a:off x="3261" y="3012"/>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Line 226"/>
            <p:cNvSpPr>
              <a:spLocks noChangeShapeType="1"/>
            </p:cNvSpPr>
            <p:nvPr/>
          </p:nvSpPr>
          <p:spPr bwMode="auto">
            <a:xfrm flipH="1">
              <a:off x="3261" y="273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1" name="Line 227"/>
            <p:cNvSpPr>
              <a:spLocks noChangeShapeType="1"/>
            </p:cNvSpPr>
            <p:nvPr/>
          </p:nvSpPr>
          <p:spPr bwMode="auto">
            <a:xfrm flipH="1">
              <a:off x="3261" y="2462"/>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2" name="Line 228"/>
            <p:cNvSpPr>
              <a:spLocks noChangeShapeType="1"/>
            </p:cNvSpPr>
            <p:nvPr/>
          </p:nvSpPr>
          <p:spPr bwMode="auto">
            <a:xfrm flipH="1">
              <a:off x="3261" y="218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3" name="Line 229"/>
            <p:cNvSpPr>
              <a:spLocks noChangeShapeType="1"/>
            </p:cNvSpPr>
            <p:nvPr/>
          </p:nvSpPr>
          <p:spPr bwMode="auto">
            <a:xfrm flipH="1">
              <a:off x="3261" y="1915"/>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4" name="Line 230"/>
            <p:cNvSpPr>
              <a:spLocks noChangeShapeType="1"/>
            </p:cNvSpPr>
            <p:nvPr/>
          </p:nvSpPr>
          <p:spPr bwMode="auto">
            <a:xfrm flipH="1">
              <a:off x="3261" y="1639"/>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5" name="Line 231"/>
            <p:cNvSpPr>
              <a:spLocks noChangeShapeType="1"/>
            </p:cNvSpPr>
            <p:nvPr/>
          </p:nvSpPr>
          <p:spPr bwMode="auto">
            <a:xfrm flipH="1">
              <a:off x="3261" y="1365"/>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6" name="Line 232"/>
            <p:cNvSpPr>
              <a:spLocks noChangeShapeType="1"/>
            </p:cNvSpPr>
            <p:nvPr/>
          </p:nvSpPr>
          <p:spPr bwMode="auto">
            <a:xfrm flipH="1">
              <a:off x="3261" y="1092"/>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7" name="Rectangle 233"/>
            <p:cNvSpPr>
              <a:spLocks noChangeArrowheads="1"/>
            </p:cNvSpPr>
            <p:nvPr/>
          </p:nvSpPr>
          <p:spPr bwMode="auto">
            <a:xfrm rot="16200000">
              <a:off x="3022" y="2366"/>
              <a:ext cx="10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58" name="Line 234"/>
            <p:cNvSpPr>
              <a:spLocks noChangeShapeType="1"/>
            </p:cNvSpPr>
            <p:nvPr/>
          </p:nvSpPr>
          <p:spPr bwMode="auto">
            <a:xfrm>
              <a:off x="3306" y="3894"/>
              <a:ext cx="2248"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9" name="Line 235"/>
            <p:cNvSpPr>
              <a:spLocks noChangeShapeType="1"/>
            </p:cNvSpPr>
            <p:nvPr/>
          </p:nvSpPr>
          <p:spPr bwMode="auto">
            <a:xfrm>
              <a:off x="3372"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0" name="Rectangle 236"/>
            <p:cNvSpPr>
              <a:spLocks noChangeArrowheads="1"/>
            </p:cNvSpPr>
            <p:nvPr/>
          </p:nvSpPr>
          <p:spPr bwMode="auto">
            <a:xfrm>
              <a:off x="3344" y="394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61" name="Line 237"/>
            <p:cNvSpPr>
              <a:spLocks noChangeShapeType="1"/>
            </p:cNvSpPr>
            <p:nvPr/>
          </p:nvSpPr>
          <p:spPr bwMode="auto">
            <a:xfrm>
              <a:off x="3903"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2" name="Rectangle 238"/>
            <p:cNvSpPr>
              <a:spLocks noChangeArrowheads="1"/>
            </p:cNvSpPr>
            <p:nvPr/>
          </p:nvSpPr>
          <p:spPr bwMode="auto">
            <a:xfrm>
              <a:off x="3875" y="3946"/>
              <a:ext cx="11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63" name="Line 239"/>
            <p:cNvSpPr>
              <a:spLocks noChangeShapeType="1"/>
            </p:cNvSpPr>
            <p:nvPr/>
          </p:nvSpPr>
          <p:spPr bwMode="auto">
            <a:xfrm>
              <a:off x="4430"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4" name="Rectangle 240"/>
            <p:cNvSpPr>
              <a:spLocks noChangeArrowheads="1"/>
            </p:cNvSpPr>
            <p:nvPr/>
          </p:nvSpPr>
          <p:spPr bwMode="auto">
            <a:xfrm>
              <a:off x="4371"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65" name="Line 241"/>
            <p:cNvSpPr>
              <a:spLocks noChangeShapeType="1"/>
            </p:cNvSpPr>
            <p:nvPr/>
          </p:nvSpPr>
          <p:spPr bwMode="auto">
            <a:xfrm>
              <a:off x="4957"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Rectangle 242"/>
            <p:cNvSpPr>
              <a:spLocks noChangeArrowheads="1"/>
            </p:cNvSpPr>
            <p:nvPr/>
          </p:nvSpPr>
          <p:spPr bwMode="auto">
            <a:xfrm>
              <a:off x="4898"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67" name="Line 243"/>
            <p:cNvSpPr>
              <a:spLocks noChangeShapeType="1"/>
            </p:cNvSpPr>
            <p:nvPr/>
          </p:nvSpPr>
          <p:spPr bwMode="auto">
            <a:xfrm>
              <a:off x="5484" y="3894"/>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Rectangle 244"/>
            <p:cNvSpPr>
              <a:spLocks noChangeArrowheads="1"/>
            </p:cNvSpPr>
            <p:nvPr/>
          </p:nvSpPr>
          <p:spPr bwMode="auto">
            <a:xfrm>
              <a:off x="5425" y="3946"/>
              <a:ext cx="178"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69" name="Rectangle 245"/>
            <p:cNvSpPr>
              <a:spLocks noChangeArrowheads="1"/>
            </p:cNvSpPr>
            <p:nvPr/>
          </p:nvSpPr>
          <p:spPr bwMode="auto">
            <a:xfrm>
              <a:off x="4416" y="4035"/>
              <a:ext cx="8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41982"/>
            <a:ext cx="7543800" cy="1077218"/>
          </a:xfrm>
          <a:prstGeom prst="rect">
            <a:avLst/>
          </a:prstGeom>
          <a:noFill/>
        </p:spPr>
        <p:txBody>
          <a:bodyPr wrap="square" rtlCol="0">
            <a:spAutoFit/>
          </a:bodyPr>
          <a:lstStyle/>
          <a:p>
            <a:pPr algn="ctr"/>
            <a:r>
              <a:rPr lang="en-US" sz="3200" dirty="0">
                <a:solidFill>
                  <a:srgbClr val="FF0000"/>
                </a:solidFill>
                <a:latin typeface="Arial" pitchFamily="34" charset="0"/>
              </a:rPr>
              <a:t>Confusing kind of trend due to other type of scaling </a:t>
            </a:r>
          </a:p>
        </p:txBody>
      </p:sp>
      <p:grpSp>
        <p:nvGrpSpPr>
          <p:cNvPr id="3" name="Group 5"/>
          <p:cNvGrpSpPr>
            <a:grpSpLocks noChangeAspect="1"/>
          </p:cNvGrpSpPr>
          <p:nvPr/>
        </p:nvGrpSpPr>
        <p:grpSpPr bwMode="auto">
          <a:xfrm>
            <a:off x="-4763" y="1295400"/>
            <a:ext cx="9153526" cy="5567363"/>
            <a:chOff x="-3" y="909"/>
            <a:chExt cx="5766" cy="3414"/>
          </a:xfrm>
        </p:grpSpPr>
        <p:sp>
          <p:nvSpPr>
            <p:cNvPr id="7172" name="AutoShape 4"/>
            <p:cNvSpPr>
              <a:spLocks noChangeAspect="1" noChangeArrowheads="1" noTextEdit="1"/>
            </p:cNvSpPr>
            <p:nvPr/>
          </p:nvSpPr>
          <p:spPr bwMode="auto">
            <a:xfrm>
              <a:off x="0" y="912"/>
              <a:ext cx="5760" cy="3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206"/>
            <p:cNvGrpSpPr>
              <a:grpSpLocks/>
            </p:cNvGrpSpPr>
            <p:nvPr/>
          </p:nvGrpSpPr>
          <p:grpSpPr bwMode="auto">
            <a:xfrm>
              <a:off x="-3" y="909"/>
              <a:ext cx="5766" cy="3414"/>
              <a:chOff x="-3" y="909"/>
              <a:chExt cx="5766" cy="3414"/>
            </a:xfrm>
          </p:grpSpPr>
          <p:sp>
            <p:nvSpPr>
              <p:cNvPr id="7174" name="Rectangle 6"/>
              <p:cNvSpPr>
                <a:spLocks noChangeArrowheads="1"/>
              </p:cNvSpPr>
              <p:nvPr/>
            </p:nvSpPr>
            <p:spPr bwMode="auto">
              <a:xfrm>
                <a:off x="-3" y="909"/>
                <a:ext cx="5766" cy="3414"/>
              </a:xfrm>
              <a:prstGeom prst="rect">
                <a:avLst/>
              </a:prstGeom>
              <a:solidFill>
                <a:srgbClr val="EAF2F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5" name="Rectangle 7"/>
              <p:cNvSpPr>
                <a:spLocks noChangeArrowheads="1"/>
              </p:cNvSpPr>
              <p:nvPr/>
            </p:nvSpPr>
            <p:spPr bwMode="auto">
              <a:xfrm>
                <a:off x="0" y="915"/>
                <a:ext cx="5757" cy="3405"/>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6" name="Rectangle 8"/>
              <p:cNvSpPr>
                <a:spLocks noChangeArrowheads="1"/>
              </p:cNvSpPr>
              <p:nvPr/>
            </p:nvSpPr>
            <p:spPr bwMode="auto">
              <a:xfrm>
                <a:off x="91" y="989"/>
                <a:ext cx="2789" cy="1627"/>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7" name="Rectangle 9"/>
              <p:cNvSpPr>
                <a:spLocks noChangeArrowheads="1"/>
              </p:cNvSpPr>
              <p:nvPr/>
            </p:nvSpPr>
            <p:spPr bwMode="auto">
              <a:xfrm>
                <a:off x="517" y="1080"/>
                <a:ext cx="2251" cy="1190"/>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8" name="Line 10"/>
              <p:cNvSpPr>
                <a:spLocks noChangeShapeType="1"/>
              </p:cNvSpPr>
              <p:nvPr/>
            </p:nvSpPr>
            <p:spPr bwMode="auto">
              <a:xfrm>
                <a:off x="517" y="1946"/>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9" name="Line 11"/>
              <p:cNvSpPr>
                <a:spLocks noChangeShapeType="1"/>
              </p:cNvSpPr>
              <p:nvPr/>
            </p:nvSpPr>
            <p:spPr bwMode="auto">
              <a:xfrm>
                <a:off x="517" y="1676"/>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0" name="Line 12"/>
              <p:cNvSpPr>
                <a:spLocks noChangeShapeType="1"/>
              </p:cNvSpPr>
              <p:nvPr/>
            </p:nvSpPr>
            <p:spPr bwMode="auto">
              <a:xfrm>
                <a:off x="517" y="1406"/>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1" name="Line 13"/>
              <p:cNvSpPr>
                <a:spLocks noChangeShapeType="1"/>
              </p:cNvSpPr>
              <p:nvPr/>
            </p:nvSpPr>
            <p:spPr bwMode="auto">
              <a:xfrm>
                <a:off x="517" y="1136"/>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2" name="Freeform 14"/>
              <p:cNvSpPr>
                <a:spLocks/>
              </p:cNvSpPr>
              <p:nvPr/>
            </p:nvSpPr>
            <p:spPr bwMode="auto">
              <a:xfrm>
                <a:off x="691" y="1270"/>
                <a:ext cx="2007" cy="769"/>
              </a:xfrm>
              <a:custGeom>
                <a:avLst/>
                <a:gdLst/>
                <a:ahLst/>
                <a:cxnLst>
                  <a:cxn ang="0">
                    <a:pos x="0" y="271"/>
                  </a:cxn>
                  <a:cxn ang="0">
                    <a:pos x="31" y="257"/>
                  </a:cxn>
                  <a:cxn ang="0">
                    <a:pos x="61" y="242"/>
                  </a:cxn>
                  <a:cxn ang="0">
                    <a:pos x="91" y="228"/>
                  </a:cxn>
                  <a:cxn ang="0">
                    <a:pos x="121" y="214"/>
                  </a:cxn>
                  <a:cxn ang="0">
                    <a:pos x="152" y="200"/>
                  </a:cxn>
                  <a:cxn ang="0">
                    <a:pos x="182" y="185"/>
                  </a:cxn>
                  <a:cxn ang="0">
                    <a:pos x="212" y="171"/>
                  </a:cxn>
                  <a:cxn ang="0">
                    <a:pos x="242" y="157"/>
                  </a:cxn>
                  <a:cxn ang="0">
                    <a:pos x="273" y="143"/>
                  </a:cxn>
                  <a:cxn ang="0">
                    <a:pos x="303" y="128"/>
                  </a:cxn>
                  <a:cxn ang="0">
                    <a:pos x="333" y="114"/>
                  </a:cxn>
                  <a:cxn ang="0">
                    <a:pos x="363" y="100"/>
                  </a:cxn>
                  <a:cxn ang="0">
                    <a:pos x="394" y="86"/>
                  </a:cxn>
                  <a:cxn ang="0">
                    <a:pos x="424" y="71"/>
                  </a:cxn>
                  <a:cxn ang="0">
                    <a:pos x="454" y="57"/>
                  </a:cxn>
                  <a:cxn ang="0">
                    <a:pos x="484" y="43"/>
                  </a:cxn>
                  <a:cxn ang="0">
                    <a:pos x="515" y="29"/>
                  </a:cxn>
                  <a:cxn ang="0">
                    <a:pos x="545" y="14"/>
                  </a:cxn>
                  <a:cxn ang="0">
                    <a:pos x="575" y="0"/>
                  </a:cxn>
                </a:cxnLst>
                <a:rect l="0" t="0" r="r" b="b"/>
                <a:pathLst>
                  <a:path w="575" h="271">
                    <a:moveTo>
                      <a:pt x="0" y="271"/>
                    </a:moveTo>
                    <a:lnTo>
                      <a:pt x="31" y="257"/>
                    </a:lnTo>
                    <a:lnTo>
                      <a:pt x="61" y="242"/>
                    </a:lnTo>
                    <a:lnTo>
                      <a:pt x="91" y="228"/>
                    </a:lnTo>
                    <a:lnTo>
                      <a:pt x="121" y="214"/>
                    </a:lnTo>
                    <a:lnTo>
                      <a:pt x="152" y="200"/>
                    </a:lnTo>
                    <a:lnTo>
                      <a:pt x="182" y="185"/>
                    </a:lnTo>
                    <a:lnTo>
                      <a:pt x="212" y="171"/>
                    </a:lnTo>
                    <a:lnTo>
                      <a:pt x="242" y="157"/>
                    </a:lnTo>
                    <a:lnTo>
                      <a:pt x="273" y="143"/>
                    </a:lnTo>
                    <a:lnTo>
                      <a:pt x="303" y="128"/>
                    </a:lnTo>
                    <a:lnTo>
                      <a:pt x="333" y="114"/>
                    </a:lnTo>
                    <a:lnTo>
                      <a:pt x="363" y="100"/>
                    </a:lnTo>
                    <a:lnTo>
                      <a:pt x="394" y="86"/>
                    </a:lnTo>
                    <a:lnTo>
                      <a:pt x="424" y="71"/>
                    </a:lnTo>
                    <a:lnTo>
                      <a:pt x="454" y="57"/>
                    </a:lnTo>
                    <a:lnTo>
                      <a:pt x="484" y="43"/>
                    </a:lnTo>
                    <a:lnTo>
                      <a:pt x="515" y="29"/>
                    </a:lnTo>
                    <a:lnTo>
                      <a:pt x="545" y="14"/>
                    </a:lnTo>
                    <a:lnTo>
                      <a:pt x="575"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3" name="Oval 15"/>
              <p:cNvSpPr>
                <a:spLocks noChangeArrowheads="1"/>
              </p:cNvSpPr>
              <p:nvPr/>
            </p:nvSpPr>
            <p:spPr bwMode="auto">
              <a:xfrm>
                <a:off x="667" y="202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4" name="Oval 16"/>
              <p:cNvSpPr>
                <a:spLocks noChangeArrowheads="1"/>
              </p:cNvSpPr>
              <p:nvPr/>
            </p:nvSpPr>
            <p:spPr bwMode="auto">
              <a:xfrm>
                <a:off x="775" y="198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5" name="Oval 17"/>
              <p:cNvSpPr>
                <a:spLocks noChangeArrowheads="1"/>
              </p:cNvSpPr>
              <p:nvPr/>
            </p:nvSpPr>
            <p:spPr bwMode="auto">
              <a:xfrm>
                <a:off x="880" y="193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6" name="Oval 18"/>
              <p:cNvSpPr>
                <a:spLocks noChangeArrowheads="1"/>
              </p:cNvSpPr>
              <p:nvPr/>
            </p:nvSpPr>
            <p:spPr bwMode="auto">
              <a:xfrm>
                <a:off x="984" y="189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7" name="Oval 19"/>
              <p:cNvSpPr>
                <a:spLocks noChangeArrowheads="1"/>
              </p:cNvSpPr>
              <p:nvPr/>
            </p:nvSpPr>
            <p:spPr bwMode="auto">
              <a:xfrm>
                <a:off x="1089" y="1858"/>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8" name="Oval 20"/>
              <p:cNvSpPr>
                <a:spLocks noChangeArrowheads="1"/>
              </p:cNvSpPr>
              <p:nvPr/>
            </p:nvSpPr>
            <p:spPr bwMode="auto">
              <a:xfrm>
                <a:off x="1197" y="181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9" name="Oval 21"/>
              <p:cNvSpPr>
                <a:spLocks noChangeArrowheads="1"/>
              </p:cNvSpPr>
              <p:nvPr/>
            </p:nvSpPr>
            <p:spPr bwMode="auto">
              <a:xfrm>
                <a:off x="1302" y="1775"/>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0" name="Oval 22"/>
              <p:cNvSpPr>
                <a:spLocks noChangeArrowheads="1"/>
              </p:cNvSpPr>
              <p:nvPr/>
            </p:nvSpPr>
            <p:spPr bwMode="auto">
              <a:xfrm>
                <a:off x="1407" y="1736"/>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1" name="Oval 23"/>
              <p:cNvSpPr>
                <a:spLocks noChangeArrowheads="1"/>
              </p:cNvSpPr>
              <p:nvPr/>
            </p:nvSpPr>
            <p:spPr bwMode="auto">
              <a:xfrm>
                <a:off x="1512" y="1696"/>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2" name="Oval 24"/>
              <p:cNvSpPr>
                <a:spLocks noChangeArrowheads="1"/>
              </p:cNvSpPr>
              <p:nvPr/>
            </p:nvSpPr>
            <p:spPr bwMode="auto">
              <a:xfrm>
                <a:off x="1620" y="165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3" name="Oval 25"/>
              <p:cNvSpPr>
                <a:spLocks noChangeArrowheads="1"/>
              </p:cNvSpPr>
              <p:nvPr/>
            </p:nvSpPr>
            <p:spPr bwMode="auto">
              <a:xfrm>
                <a:off x="1725" y="1613"/>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4" name="Oval 26"/>
              <p:cNvSpPr>
                <a:spLocks noChangeArrowheads="1"/>
              </p:cNvSpPr>
              <p:nvPr/>
            </p:nvSpPr>
            <p:spPr bwMode="auto">
              <a:xfrm>
                <a:off x="1829" y="1574"/>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5" name="Oval 27"/>
              <p:cNvSpPr>
                <a:spLocks noChangeArrowheads="1"/>
              </p:cNvSpPr>
              <p:nvPr/>
            </p:nvSpPr>
            <p:spPr bwMode="auto">
              <a:xfrm>
                <a:off x="1934" y="153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6" name="Oval 28"/>
              <p:cNvSpPr>
                <a:spLocks noChangeArrowheads="1"/>
              </p:cNvSpPr>
              <p:nvPr/>
            </p:nvSpPr>
            <p:spPr bwMode="auto">
              <a:xfrm>
                <a:off x="2042" y="149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7" name="Oval 29"/>
              <p:cNvSpPr>
                <a:spLocks noChangeArrowheads="1"/>
              </p:cNvSpPr>
              <p:nvPr/>
            </p:nvSpPr>
            <p:spPr bwMode="auto">
              <a:xfrm>
                <a:off x="2147" y="1452"/>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8" name="Oval 30"/>
              <p:cNvSpPr>
                <a:spLocks noChangeArrowheads="1"/>
              </p:cNvSpPr>
              <p:nvPr/>
            </p:nvSpPr>
            <p:spPr bwMode="auto">
              <a:xfrm>
                <a:off x="2252" y="141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9" name="Oval 31"/>
              <p:cNvSpPr>
                <a:spLocks noChangeArrowheads="1"/>
              </p:cNvSpPr>
              <p:nvPr/>
            </p:nvSpPr>
            <p:spPr bwMode="auto">
              <a:xfrm>
                <a:off x="2356" y="137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0" name="Oval 32"/>
              <p:cNvSpPr>
                <a:spLocks noChangeArrowheads="1"/>
              </p:cNvSpPr>
              <p:nvPr/>
            </p:nvSpPr>
            <p:spPr bwMode="auto">
              <a:xfrm>
                <a:off x="2465" y="1332"/>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1" name="Oval 33"/>
              <p:cNvSpPr>
                <a:spLocks noChangeArrowheads="1"/>
              </p:cNvSpPr>
              <p:nvPr/>
            </p:nvSpPr>
            <p:spPr bwMode="auto">
              <a:xfrm>
                <a:off x="2569" y="129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2" name="Oval 34"/>
              <p:cNvSpPr>
                <a:spLocks noChangeArrowheads="1"/>
              </p:cNvSpPr>
              <p:nvPr/>
            </p:nvSpPr>
            <p:spPr bwMode="auto">
              <a:xfrm>
                <a:off x="2674" y="125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3" name="Line 35"/>
              <p:cNvSpPr>
                <a:spLocks noChangeShapeType="1"/>
              </p:cNvSpPr>
              <p:nvPr/>
            </p:nvSpPr>
            <p:spPr bwMode="auto">
              <a:xfrm flipV="1">
                <a:off x="517" y="1080"/>
                <a:ext cx="1" cy="1190"/>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4" name="Line 36"/>
              <p:cNvSpPr>
                <a:spLocks noChangeShapeType="1"/>
              </p:cNvSpPr>
              <p:nvPr/>
            </p:nvSpPr>
            <p:spPr bwMode="auto">
              <a:xfrm flipH="1">
                <a:off x="475" y="221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5" name="Rectangle 37"/>
              <p:cNvSpPr>
                <a:spLocks noChangeArrowheads="1"/>
              </p:cNvSpPr>
              <p:nvPr/>
            </p:nvSpPr>
            <p:spPr bwMode="auto">
              <a:xfrm rot="16200000">
                <a:off x="354" y="2124"/>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06" name="Line 38"/>
              <p:cNvSpPr>
                <a:spLocks noChangeShapeType="1"/>
              </p:cNvSpPr>
              <p:nvPr/>
            </p:nvSpPr>
            <p:spPr bwMode="auto">
              <a:xfrm flipH="1">
                <a:off x="475" y="194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7" name="Rectangle 39"/>
              <p:cNvSpPr>
                <a:spLocks noChangeArrowheads="1"/>
              </p:cNvSpPr>
              <p:nvPr/>
            </p:nvSpPr>
            <p:spPr bwMode="auto">
              <a:xfrm rot="16200000">
                <a:off x="324" y="1850"/>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08" name="Line 40"/>
              <p:cNvSpPr>
                <a:spLocks noChangeShapeType="1"/>
              </p:cNvSpPr>
              <p:nvPr/>
            </p:nvSpPr>
            <p:spPr bwMode="auto">
              <a:xfrm flipH="1">
                <a:off x="475" y="167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9" name="Rectangle 41"/>
              <p:cNvSpPr>
                <a:spLocks noChangeArrowheads="1"/>
              </p:cNvSpPr>
              <p:nvPr/>
            </p:nvSpPr>
            <p:spPr bwMode="auto">
              <a:xfrm rot="16200000">
                <a:off x="324" y="1580"/>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10" name="Line 42"/>
              <p:cNvSpPr>
                <a:spLocks noChangeShapeType="1"/>
              </p:cNvSpPr>
              <p:nvPr/>
            </p:nvSpPr>
            <p:spPr bwMode="auto">
              <a:xfrm flipH="1">
                <a:off x="475" y="140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1" name="Rectangle 43"/>
              <p:cNvSpPr>
                <a:spLocks noChangeArrowheads="1"/>
              </p:cNvSpPr>
              <p:nvPr/>
            </p:nvSpPr>
            <p:spPr bwMode="auto">
              <a:xfrm rot="16200000">
                <a:off x="324" y="1310"/>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12" name="Line 44"/>
              <p:cNvSpPr>
                <a:spLocks noChangeShapeType="1"/>
              </p:cNvSpPr>
              <p:nvPr/>
            </p:nvSpPr>
            <p:spPr bwMode="auto">
              <a:xfrm flipH="1">
                <a:off x="475" y="1136"/>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3" name="Rectangle 45"/>
              <p:cNvSpPr>
                <a:spLocks noChangeArrowheads="1"/>
              </p:cNvSpPr>
              <p:nvPr/>
            </p:nvSpPr>
            <p:spPr bwMode="auto">
              <a:xfrm rot="16200000">
                <a:off x="324" y="1041"/>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80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14" name="Rectangle 46"/>
              <p:cNvSpPr>
                <a:spLocks noChangeArrowheads="1"/>
              </p:cNvSpPr>
              <p:nvPr/>
            </p:nvSpPr>
            <p:spPr bwMode="auto">
              <a:xfrm rot="16200000">
                <a:off x="235" y="1588"/>
                <a:ext cx="101"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15" name="Line 47"/>
              <p:cNvSpPr>
                <a:spLocks noChangeShapeType="1"/>
              </p:cNvSpPr>
              <p:nvPr/>
            </p:nvSpPr>
            <p:spPr bwMode="auto">
              <a:xfrm>
                <a:off x="517" y="2270"/>
                <a:ext cx="2251"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6" name="Line 48"/>
              <p:cNvSpPr>
                <a:spLocks noChangeShapeType="1"/>
              </p:cNvSpPr>
              <p:nvPr/>
            </p:nvSpPr>
            <p:spPr bwMode="auto">
              <a:xfrm>
                <a:off x="586"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7" name="Rectangle 49"/>
              <p:cNvSpPr>
                <a:spLocks noChangeArrowheads="1"/>
              </p:cNvSpPr>
              <p:nvPr/>
            </p:nvSpPr>
            <p:spPr bwMode="auto">
              <a:xfrm>
                <a:off x="559"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18" name="Line 50"/>
              <p:cNvSpPr>
                <a:spLocks noChangeShapeType="1"/>
              </p:cNvSpPr>
              <p:nvPr/>
            </p:nvSpPr>
            <p:spPr bwMode="auto">
              <a:xfrm>
                <a:off x="1114"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9" name="Rectangle 51"/>
              <p:cNvSpPr>
                <a:spLocks noChangeArrowheads="1"/>
              </p:cNvSpPr>
              <p:nvPr/>
            </p:nvSpPr>
            <p:spPr bwMode="auto">
              <a:xfrm>
                <a:off x="1086"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20" name="Line 52"/>
              <p:cNvSpPr>
                <a:spLocks noChangeShapeType="1"/>
              </p:cNvSpPr>
              <p:nvPr/>
            </p:nvSpPr>
            <p:spPr bwMode="auto">
              <a:xfrm>
                <a:off x="1644"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1" name="Rectangle 53"/>
              <p:cNvSpPr>
                <a:spLocks noChangeArrowheads="1"/>
              </p:cNvSpPr>
              <p:nvPr/>
            </p:nvSpPr>
            <p:spPr bwMode="auto">
              <a:xfrm>
                <a:off x="1585" y="2323"/>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22" name="Line 54"/>
              <p:cNvSpPr>
                <a:spLocks noChangeShapeType="1"/>
              </p:cNvSpPr>
              <p:nvPr/>
            </p:nvSpPr>
            <p:spPr bwMode="auto">
              <a:xfrm>
                <a:off x="2171"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3" name="Rectangle 55"/>
              <p:cNvSpPr>
                <a:spLocks noChangeArrowheads="1"/>
              </p:cNvSpPr>
              <p:nvPr/>
            </p:nvSpPr>
            <p:spPr bwMode="auto">
              <a:xfrm>
                <a:off x="2112" y="2323"/>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24" name="Line 56"/>
              <p:cNvSpPr>
                <a:spLocks noChangeShapeType="1"/>
              </p:cNvSpPr>
              <p:nvPr/>
            </p:nvSpPr>
            <p:spPr bwMode="auto">
              <a:xfrm>
                <a:off x="2698"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5" name="Rectangle 57"/>
              <p:cNvSpPr>
                <a:spLocks noChangeArrowheads="1"/>
              </p:cNvSpPr>
              <p:nvPr/>
            </p:nvSpPr>
            <p:spPr bwMode="auto">
              <a:xfrm>
                <a:off x="2639" y="2323"/>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26" name="Rectangle 58"/>
              <p:cNvSpPr>
                <a:spLocks noChangeArrowheads="1"/>
              </p:cNvSpPr>
              <p:nvPr/>
            </p:nvSpPr>
            <p:spPr bwMode="auto">
              <a:xfrm>
                <a:off x="1630" y="2411"/>
                <a:ext cx="80"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27" name="Rectangle 59"/>
              <p:cNvSpPr>
                <a:spLocks noChangeArrowheads="1"/>
              </p:cNvSpPr>
              <p:nvPr/>
            </p:nvSpPr>
            <p:spPr bwMode="auto">
              <a:xfrm>
                <a:off x="2880" y="989"/>
                <a:ext cx="2786" cy="1627"/>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8" name="Rectangle 60"/>
              <p:cNvSpPr>
                <a:spLocks noChangeArrowheads="1"/>
              </p:cNvSpPr>
              <p:nvPr/>
            </p:nvSpPr>
            <p:spPr bwMode="auto">
              <a:xfrm>
                <a:off x="3306" y="1080"/>
                <a:ext cx="2248" cy="1190"/>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9" name="Line 61"/>
              <p:cNvSpPr>
                <a:spLocks noChangeShapeType="1"/>
              </p:cNvSpPr>
              <p:nvPr/>
            </p:nvSpPr>
            <p:spPr bwMode="auto">
              <a:xfrm>
                <a:off x="3306" y="194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0" name="Line 62"/>
              <p:cNvSpPr>
                <a:spLocks noChangeShapeType="1"/>
              </p:cNvSpPr>
              <p:nvPr/>
            </p:nvSpPr>
            <p:spPr bwMode="auto">
              <a:xfrm>
                <a:off x="3306" y="167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1" name="Line 63"/>
              <p:cNvSpPr>
                <a:spLocks noChangeShapeType="1"/>
              </p:cNvSpPr>
              <p:nvPr/>
            </p:nvSpPr>
            <p:spPr bwMode="auto">
              <a:xfrm>
                <a:off x="3306" y="140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2" name="Line 64"/>
              <p:cNvSpPr>
                <a:spLocks noChangeShapeType="1"/>
              </p:cNvSpPr>
              <p:nvPr/>
            </p:nvSpPr>
            <p:spPr bwMode="auto">
              <a:xfrm>
                <a:off x="3306" y="1136"/>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3" name="Freeform 65"/>
              <p:cNvSpPr>
                <a:spLocks/>
              </p:cNvSpPr>
              <p:nvPr/>
            </p:nvSpPr>
            <p:spPr bwMode="auto">
              <a:xfrm>
                <a:off x="3372" y="1270"/>
                <a:ext cx="2109" cy="769"/>
              </a:xfrm>
              <a:custGeom>
                <a:avLst/>
                <a:gdLst/>
                <a:ahLst/>
                <a:cxnLst>
                  <a:cxn ang="0">
                    <a:pos x="0" y="271"/>
                  </a:cxn>
                  <a:cxn ang="0">
                    <a:pos x="140" y="257"/>
                  </a:cxn>
                  <a:cxn ang="0">
                    <a:pos x="222" y="242"/>
                  </a:cxn>
                  <a:cxn ang="0">
                    <a:pos x="280" y="228"/>
                  </a:cxn>
                  <a:cxn ang="0">
                    <a:pos x="325" y="214"/>
                  </a:cxn>
                  <a:cxn ang="0">
                    <a:pos x="362" y="200"/>
                  </a:cxn>
                  <a:cxn ang="0">
                    <a:pos x="393" y="185"/>
                  </a:cxn>
                  <a:cxn ang="0">
                    <a:pos x="420" y="171"/>
                  </a:cxn>
                  <a:cxn ang="0">
                    <a:pos x="443" y="157"/>
                  </a:cxn>
                  <a:cxn ang="0">
                    <a:pos x="465" y="143"/>
                  </a:cxn>
                  <a:cxn ang="0">
                    <a:pos x="484" y="128"/>
                  </a:cxn>
                  <a:cxn ang="0">
                    <a:pos x="501" y="114"/>
                  </a:cxn>
                  <a:cxn ang="0">
                    <a:pos x="518" y="100"/>
                  </a:cxn>
                  <a:cxn ang="0">
                    <a:pos x="532" y="86"/>
                  </a:cxn>
                  <a:cxn ang="0">
                    <a:pos x="546" y="71"/>
                  </a:cxn>
                  <a:cxn ang="0">
                    <a:pos x="559" y="57"/>
                  </a:cxn>
                  <a:cxn ang="0">
                    <a:pos x="572" y="43"/>
                  </a:cxn>
                  <a:cxn ang="0">
                    <a:pos x="583" y="29"/>
                  </a:cxn>
                  <a:cxn ang="0">
                    <a:pos x="594" y="14"/>
                  </a:cxn>
                  <a:cxn ang="0">
                    <a:pos x="604" y="0"/>
                  </a:cxn>
                </a:cxnLst>
                <a:rect l="0" t="0" r="r" b="b"/>
                <a:pathLst>
                  <a:path w="604" h="271">
                    <a:moveTo>
                      <a:pt x="0" y="271"/>
                    </a:moveTo>
                    <a:lnTo>
                      <a:pt x="140" y="257"/>
                    </a:lnTo>
                    <a:lnTo>
                      <a:pt x="222" y="242"/>
                    </a:lnTo>
                    <a:lnTo>
                      <a:pt x="280" y="228"/>
                    </a:lnTo>
                    <a:lnTo>
                      <a:pt x="325" y="214"/>
                    </a:lnTo>
                    <a:lnTo>
                      <a:pt x="362" y="200"/>
                    </a:lnTo>
                    <a:lnTo>
                      <a:pt x="393" y="185"/>
                    </a:lnTo>
                    <a:lnTo>
                      <a:pt x="420" y="171"/>
                    </a:lnTo>
                    <a:lnTo>
                      <a:pt x="443" y="157"/>
                    </a:lnTo>
                    <a:lnTo>
                      <a:pt x="465" y="143"/>
                    </a:lnTo>
                    <a:lnTo>
                      <a:pt x="484" y="128"/>
                    </a:lnTo>
                    <a:lnTo>
                      <a:pt x="501" y="114"/>
                    </a:lnTo>
                    <a:lnTo>
                      <a:pt x="518" y="100"/>
                    </a:lnTo>
                    <a:lnTo>
                      <a:pt x="532" y="86"/>
                    </a:lnTo>
                    <a:lnTo>
                      <a:pt x="546" y="71"/>
                    </a:lnTo>
                    <a:lnTo>
                      <a:pt x="559" y="57"/>
                    </a:lnTo>
                    <a:lnTo>
                      <a:pt x="572" y="43"/>
                    </a:lnTo>
                    <a:lnTo>
                      <a:pt x="583" y="29"/>
                    </a:lnTo>
                    <a:lnTo>
                      <a:pt x="594" y="14"/>
                    </a:lnTo>
                    <a:lnTo>
                      <a:pt x="604"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4" name="Oval 66"/>
              <p:cNvSpPr>
                <a:spLocks noChangeArrowheads="1"/>
              </p:cNvSpPr>
              <p:nvPr/>
            </p:nvSpPr>
            <p:spPr bwMode="auto">
              <a:xfrm>
                <a:off x="3348" y="202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5" name="Oval 67"/>
              <p:cNvSpPr>
                <a:spLocks noChangeArrowheads="1"/>
              </p:cNvSpPr>
              <p:nvPr/>
            </p:nvSpPr>
            <p:spPr bwMode="auto">
              <a:xfrm>
                <a:off x="3837" y="1980"/>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6" name="Oval 68"/>
              <p:cNvSpPr>
                <a:spLocks noChangeArrowheads="1"/>
              </p:cNvSpPr>
              <p:nvPr/>
            </p:nvSpPr>
            <p:spPr bwMode="auto">
              <a:xfrm>
                <a:off x="4123" y="193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7" name="Oval 69"/>
              <p:cNvSpPr>
                <a:spLocks noChangeArrowheads="1"/>
              </p:cNvSpPr>
              <p:nvPr/>
            </p:nvSpPr>
            <p:spPr bwMode="auto">
              <a:xfrm>
                <a:off x="4325" y="189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8" name="Oval 70"/>
              <p:cNvSpPr>
                <a:spLocks noChangeArrowheads="1"/>
              </p:cNvSpPr>
              <p:nvPr/>
            </p:nvSpPr>
            <p:spPr bwMode="auto">
              <a:xfrm>
                <a:off x="4482" y="1858"/>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9" name="Oval 71"/>
              <p:cNvSpPr>
                <a:spLocks noChangeArrowheads="1"/>
              </p:cNvSpPr>
              <p:nvPr/>
            </p:nvSpPr>
            <p:spPr bwMode="auto">
              <a:xfrm>
                <a:off x="4611" y="181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0" name="Oval 72"/>
              <p:cNvSpPr>
                <a:spLocks noChangeArrowheads="1"/>
              </p:cNvSpPr>
              <p:nvPr/>
            </p:nvSpPr>
            <p:spPr bwMode="auto">
              <a:xfrm>
                <a:off x="4720" y="1775"/>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1" name="Oval 73"/>
              <p:cNvSpPr>
                <a:spLocks noChangeArrowheads="1"/>
              </p:cNvSpPr>
              <p:nvPr/>
            </p:nvSpPr>
            <p:spPr bwMode="auto">
              <a:xfrm>
                <a:off x="4814" y="1736"/>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2" name="Oval 74"/>
              <p:cNvSpPr>
                <a:spLocks noChangeArrowheads="1"/>
              </p:cNvSpPr>
              <p:nvPr/>
            </p:nvSpPr>
            <p:spPr bwMode="auto">
              <a:xfrm>
                <a:off x="4894" y="169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3" name="Oval 75"/>
              <p:cNvSpPr>
                <a:spLocks noChangeArrowheads="1"/>
              </p:cNvSpPr>
              <p:nvPr/>
            </p:nvSpPr>
            <p:spPr bwMode="auto">
              <a:xfrm>
                <a:off x="4971" y="1656"/>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4" name="Oval 76"/>
              <p:cNvSpPr>
                <a:spLocks noChangeArrowheads="1"/>
              </p:cNvSpPr>
              <p:nvPr/>
            </p:nvSpPr>
            <p:spPr bwMode="auto">
              <a:xfrm>
                <a:off x="5037" y="1613"/>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5" name="Oval 77"/>
              <p:cNvSpPr>
                <a:spLocks noChangeArrowheads="1"/>
              </p:cNvSpPr>
              <p:nvPr/>
            </p:nvSpPr>
            <p:spPr bwMode="auto">
              <a:xfrm>
                <a:off x="5097" y="1574"/>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6" name="Oval 78"/>
              <p:cNvSpPr>
                <a:spLocks noChangeArrowheads="1"/>
              </p:cNvSpPr>
              <p:nvPr/>
            </p:nvSpPr>
            <p:spPr bwMode="auto">
              <a:xfrm>
                <a:off x="5156" y="153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7" name="Oval 79"/>
              <p:cNvSpPr>
                <a:spLocks noChangeArrowheads="1"/>
              </p:cNvSpPr>
              <p:nvPr/>
            </p:nvSpPr>
            <p:spPr bwMode="auto">
              <a:xfrm>
                <a:off x="5205" y="149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8" name="Oval 80"/>
              <p:cNvSpPr>
                <a:spLocks noChangeArrowheads="1"/>
              </p:cNvSpPr>
              <p:nvPr/>
            </p:nvSpPr>
            <p:spPr bwMode="auto">
              <a:xfrm>
                <a:off x="5254" y="1452"/>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9" name="Oval 81"/>
              <p:cNvSpPr>
                <a:spLocks noChangeArrowheads="1"/>
              </p:cNvSpPr>
              <p:nvPr/>
            </p:nvSpPr>
            <p:spPr bwMode="auto">
              <a:xfrm>
                <a:off x="5299" y="141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0" name="Oval 82"/>
              <p:cNvSpPr>
                <a:spLocks noChangeArrowheads="1"/>
              </p:cNvSpPr>
              <p:nvPr/>
            </p:nvSpPr>
            <p:spPr bwMode="auto">
              <a:xfrm>
                <a:off x="5345" y="1372"/>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1" name="Oval 83"/>
              <p:cNvSpPr>
                <a:spLocks noChangeArrowheads="1"/>
              </p:cNvSpPr>
              <p:nvPr/>
            </p:nvSpPr>
            <p:spPr bwMode="auto">
              <a:xfrm>
                <a:off x="5383" y="1332"/>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2" name="Oval 84"/>
              <p:cNvSpPr>
                <a:spLocks noChangeArrowheads="1"/>
              </p:cNvSpPr>
              <p:nvPr/>
            </p:nvSpPr>
            <p:spPr bwMode="auto">
              <a:xfrm>
                <a:off x="5421" y="129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3" name="Oval 85"/>
              <p:cNvSpPr>
                <a:spLocks noChangeArrowheads="1"/>
              </p:cNvSpPr>
              <p:nvPr/>
            </p:nvSpPr>
            <p:spPr bwMode="auto">
              <a:xfrm>
                <a:off x="5456" y="125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4" name="Line 86"/>
              <p:cNvSpPr>
                <a:spLocks noChangeShapeType="1"/>
              </p:cNvSpPr>
              <p:nvPr/>
            </p:nvSpPr>
            <p:spPr bwMode="auto">
              <a:xfrm flipV="1">
                <a:off x="3306" y="1080"/>
                <a:ext cx="1" cy="1190"/>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5" name="Line 87"/>
              <p:cNvSpPr>
                <a:spLocks noChangeShapeType="1"/>
              </p:cNvSpPr>
              <p:nvPr/>
            </p:nvSpPr>
            <p:spPr bwMode="auto">
              <a:xfrm flipH="1">
                <a:off x="3261" y="221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6" name="Rectangle 88"/>
              <p:cNvSpPr>
                <a:spLocks noChangeArrowheads="1"/>
              </p:cNvSpPr>
              <p:nvPr/>
            </p:nvSpPr>
            <p:spPr bwMode="auto">
              <a:xfrm rot="16200000">
                <a:off x="3141" y="21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57" name="Line 89"/>
              <p:cNvSpPr>
                <a:spLocks noChangeShapeType="1"/>
              </p:cNvSpPr>
              <p:nvPr/>
            </p:nvSpPr>
            <p:spPr bwMode="auto">
              <a:xfrm flipH="1">
                <a:off x="3261" y="194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8" name="Rectangle 90"/>
              <p:cNvSpPr>
                <a:spLocks noChangeArrowheads="1"/>
              </p:cNvSpPr>
              <p:nvPr/>
            </p:nvSpPr>
            <p:spPr bwMode="auto">
              <a:xfrm rot="16200000">
                <a:off x="3111" y="1849"/>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59" name="Line 91"/>
              <p:cNvSpPr>
                <a:spLocks noChangeShapeType="1"/>
              </p:cNvSpPr>
              <p:nvPr/>
            </p:nvSpPr>
            <p:spPr bwMode="auto">
              <a:xfrm flipH="1">
                <a:off x="3261" y="167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0" name="Rectangle 92"/>
              <p:cNvSpPr>
                <a:spLocks noChangeArrowheads="1"/>
              </p:cNvSpPr>
              <p:nvPr/>
            </p:nvSpPr>
            <p:spPr bwMode="auto">
              <a:xfrm rot="16200000">
                <a:off x="3111" y="1579"/>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61" name="Line 93"/>
              <p:cNvSpPr>
                <a:spLocks noChangeShapeType="1"/>
              </p:cNvSpPr>
              <p:nvPr/>
            </p:nvSpPr>
            <p:spPr bwMode="auto">
              <a:xfrm flipH="1">
                <a:off x="3261" y="140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2" name="Rectangle 94"/>
              <p:cNvSpPr>
                <a:spLocks noChangeArrowheads="1"/>
              </p:cNvSpPr>
              <p:nvPr/>
            </p:nvSpPr>
            <p:spPr bwMode="auto">
              <a:xfrm rot="16200000">
                <a:off x="3111" y="1309"/>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63" name="Line 95"/>
              <p:cNvSpPr>
                <a:spLocks noChangeShapeType="1"/>
              </p:cNvSpPr>
              <p:nvPr/>
            </p:nvSpPr>
            <p:spPr bwMode="auto">
              <a:xfrm flipH="1">
                <a:off x="3261" y="1136"/>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4" name="Rectangle 96"/>
              <p:cNvSpPr>
                <a:spLocks noChangeArrowheads="1"/>
              </p:cNvSpPr>
              <p:nvPr/>
            </p:nvSpPr>
            <p:spPr bwMode="auto">
              <a:xfrm rot="16200000">
                <a:off x="3111" y="1040"/>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80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65" name="Rectangle 97"/>
              <p:cNvSpPr>
                <a:spLocks noChangeArrowheads="1"/>
              </p:cNvSpPr>
              <p:nvPr/>
            </p:nvSpPr>
            <p:spPr bwMode="auto">
              <a:xfrm rot="16200000">
                <a:off x="3021" y="1587"/>
                <a:ext cx="101"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66" name="Line 98"/>
              <p:cNvSpPr>
                <a:spLocks noChangeShapeType="1"/>
              </p:cNvSpPr>
              <p:nvPr/>
            </p:nvSpPr>
            <p:spPr bwMode="auto">
              <a:xfrm>
                <a:off x="3306" y="2270"/>
                <a:ext cx="2248"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7" name="Line 99"/>
              <p:cNvSpPr>
                <a:spLocks noChangeShapeType="1"/>
              </p:cNvSpPr>
              <p:nvPr/>
            </p:nvSpPr>
            <p:spPr bwMode="auto">
              <a:xfrm>
                <a:off x="3372"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8" name="Rectangle 100"/>
              <p:cNvSpPr>
                <a:spLocks noChangeArrowheads="1"/>
              </p:cNvSpPr>
              <p:nvPr/>
            </p:nvSpPr>
            <p:spPr bwMode="auto">
              <a:xfrm>
                <a:off x="3344"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69" name="Line 101"/>
              <p:cNvSpPr>
                <a:spLocks noChangeShapeType="1"/>
              </p:cNvSpPr>
              <p:nvPr/>
            </p:nvSpPr>
            <p:spPr bwMode="auto">
              <a:xfrm>
                <a:off x="4077"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0" name="Rectangle 102"/>
              <p:cNvSpPr>
                <a:spLocks noChangeArrowheads="1"/>
              </p:cNvSpPr>
              <p:nvPr/>
            </p:nvSpPr>
            <p:spPr bwMode="auto">
              <a:xfrm>
                <a:off x="4049"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71" name="Line 103"/>
              <p:cNvSpPr>
                <a:spLocks noChangeShapeType="1"/>
              </p:cNvSpPr>
              <p:nvPr/>
            </p:nvSpPr>
            <p:spPr bwMode="auto">
              <a:xfrm>
                <a:off x="4783"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2" name="Rectangle 104"/>
              <p:cNvSpPr>
                <a:spLocks noChangeArrowheads="1"/>
              </p:cNvSpPr>
              <p:nvPr/>
            </p:nvSpPr>
            <p:spPr bwMode="auto">
              <a:xfrm>
                <a:off x="4755"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73" name="Line 105"/>
              <p:cNvSpPr>
                <a:spLocks noChangeShapeType="1"/>
              </p:cNvSpPr>
              <p:nvPr/>
            </p:nvSpPr>
            <p:spPr bwMode="auto">
              <a:xfrm>
                <a:off x="5484" y="2270"/>
                <a:ext cx="1" cy="36"/>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4" name="Rectangle 106"/>
              <p:cNvSpPr>
                <a:spLocks noChangeArrowheads="1"/>
              </p:cNvSpPr>
              <p:nvPr/>
            </p:nvSpPr>
            <p:spPr bwMode="auto">
              <a:xfrm>
                <a:off x="5456" y="2323"/>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275" name="Rectangle 107"/>
              <p:cNvSpPr>
                <a:spLocks noChangeArrowheads="1"/>
              </p:cNvSpPr>
              <p:nvPr/>
            </p:nvSpPr>
            <p:spPr bwMode="auto">
              <a:xfrm>
                <a:off x="4346" y="2411"/>
                <a:ext cx="24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cs typeface="Arial" pitchFamily="34" charset="0"/>
                  </a:rPr>
                  <a:t>Log   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276" name="Rectangle 108"/>
              <p:cNvSpPr>
                <a:spLocks noChangeArrowheads="1"/>
              </p:cNvSpPr>
              <p:nvPr/>
            </p:nvSpPr>
            <p:spPr bwMode="auto">
              <a:xfrm>
                <a:off x="91" y="2616"/>
                <a:ext cx="2789" cy="1630"/>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77" name="Rectangle 109"/>
              <p:cNvSpPr>
                <a:spLocks noChangeArrowheads="1"/>
              </p:cNvSpPr>
              <p:nvPr/>
            </p:nvSpPr>
            <p:spPr bwMode="auto">
              <a:xfrm>
                <a:off x="517" y="2707"/>
                <a:ext cx="2251" cy="1193"/>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78" name="Line 110"/>
              <p:cNvSpPr>
                <a:spLocks noChangeShapeType="1"/>
              </p:cNvSpPr>
              <p:nvPr/>
            </p:nvSpPr>
            <p:spPr bwMode="auto">
              <a:xfrm>
                <a:off x="517" y="3843"/>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9" name="Line 111"/>
              <p:cNvSpPr>
                <a:spLocks noChangeShapeType="1"/>
              </p:cNvSpPr>
              <p:nvPr/>
            </p:nvSpPr>
            <p:spPr bwMode="auto">
              <a:xfrm>
                <a:off x="517" y="3573"/>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0" name="Line 112"/>
              <p:cNvSpPr>
                <a:spLocks noChangeShapeType="1"/>
              </p:cNvSpPr>
              <p:nvPr/>
            </p:nvSpPr>
            <p:spPr bwMode="auto">
              <a:xfrm>
                <a:off x="517" y="3303"/>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1" name="Line 113"/>
              <p:cNvSpPr>
                <a:spLocks noChangeShapeType="1"/>
              </p:cNvSpPr>
              <p:nvPr/>
            </p:nvSpPr>
            <p:spPr bwMode="auto">
              <a:xfrm>
                <a:off x="517" y="3033"/>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2" name="Line 114"/>
              <p:cNvSpPr>
                <a:spLocks noChangeShapeType="1"/>
              </p:cNvSpPr>
              <p:nvPr/>
            </p:nvSpPr>
            <p:spPr bwMode="auto">
              <a:xfrm>
                <a:off x="517" y="2764"/>
                <a:ext cx="2251"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3" name="Freeform 115"/>
              <p:cNvSpPr>
                <a:spLocks/>
              </p:cNvSpPr>
              <p:nvPr/>
            </p:nvSpPr>
            <p:spPr bwMode="auto">
              <a:xfrm>
                <a:off x="691" y="2900"/>
                <a:ext cx="2007" cy="909"/>
              </a:xfrm>
              <a:custGeom>
                <a:avLst/>
                <a:gdLst/>
                <a:ahLst/>
                <a:cxnLst>
                  <a:cxn ang="0">
                    <a:pos x="0" y="320"/>
                  </a:cxn>
                  <a:cxn ang="0">
                    <a:pos x="31" y="280"/>
                  </a:cxn>
                  <a:cxn ang="0">
                    <a:pos x="61" y="247"/>
                  </a:cxn>
                  <a:cxn ang="0">
                    <a:pos x="91" y="220"/>
                  </a:cxn>
                  <a:cxn ang="0">
                    <a:pos x="121" y="195"/>
                  </a:cxn>
                  <a:cxn ang="0">
                    <a:pos x="152" y="174"/>
                  </a:cxn>
                  <a:cxn ang="0">
                    <a:pos x="182" y="154"/>
                  </a:cxn>
                  <a:cxn ang="0">
                    <a:pos x="212" y="137"/>
                  </a:cxn>
                  <a:cxn ang="0">
                    <a:pos x="242" y="121"/>
                  </a:cxn>
                  <a:cxn ang="0">
                    <a:pos x="273" y="106"/>
                  </a:cxn>
                  <a:cxn ang="0">
                    <a:pos x="303" y="92"/>
                  </a:cxn>
                  <a:cxn ang="0">
                    <a:pos x="333" y="79"/>
                  </a:cxn>
                  <a:cxn ang="0">
                    <a:pos x="363" y="67"/>
                  </a:cxn>
                  <a:cxn ang="0">
                    <a:pos x="394" y="56"/>
                  </a:cxn>
                  <a:cxn ang="0">
                    <a:pos x="424" y="45"/>
                  </a:cxn>
                  <a:cxn ang="0">
                    <a:pos x="454" y="35"/>
                  </a:cxn>
                  <a:cxn ang="0">
                    <a:pos x="484" y="26"/>
                  </a:cxn>
                  <a:cxn ang="0">
                    <a:pos x="515" y="17"/>
                  </a:cxn>
                  <a:cxn ang="0">
                    <a:pos x="545" y="8"/>
                  </a:cxn>
                  <a:cxn ang="0">
                    <a:pos x="575" y="0"/>
                  </a:cxn>
                </a:cxnLst>
                <a:rect l="0" t="0" r="r" b="b"/>
                <a:pathLst>
                  <a:path w="575" h="320">
                    <a:moveTo>
                      <a:pt x="0" y="320"/>
                    </a:moveTo>
                    <a:lnTo>
                      <a:pt x="31" y="280"/>
                    </a:lnTo>
                    <a:lnTo>
                      <a:pt x="61" y="247"/>
                    </a:lnTo>
                    <a:lnTo>
                      <a:pt x="91" y="220"/>
                    </a:lnTo>
                    <a:lnTo>
                      <a:pt x="121" y="195"/>
                    </a:lnTo>
                    <a:lnTo>
                      <a:pt x="152" y="174"/>
                    </a:lnTo>
                    <a:lnTo>
                      <a:pt x="182" y="154"/>
                    </a:lnTo>
                    <a:lnTo>
                      <a:pt x="212" y="137"/>
                    </a:lnTo>
                    <a:lnTo>
                      <a:pt x="242" y="121"/>
                    </a:lnTo>
                    <a:lnTo>
                      <a:pt x="273" y="106"/>
                    </a:lnTo>
                    <a:lnTo>
                      <a:pt x="303" y="92"/>
                    </a:lnTo>
                    <a:lnTo>
                      <a:pt x="333" y="79"/>
                    </a:lnTo>
                    <a:lnTo>
                      <a:pt x="363" y="67"/>
                    </a:lnTo>
                    <a:lnTo>
                      <a:pt x="394" y="56"/>
                    </a:lnTo>
                    <a:lnTo>
                      <a:pt x="424" y="45"/>
                    </a:lnTo>
                    <a:lnTo>
                      <a:pt x="454" y="35"/>
                    </a:lnTo>
                    <a:lnTo>
                      <a:pt x="484" y="26"/>
                    </a:lnTo>
                    <a:lnTo>
                      <a:pt x="515" y="17"/>
                    </a:lnTo>
                    <a:lnTo>
                      <a:pt x="545" y="8"/>
                    </a:lnTo>
                    <a:lnTo>
                      <a:pt x="575"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4" name="Oval 116"/>
              <p:cNvSpPr>
                <a:spLocks noChangeArrowheads="1"/>
              </p:cNvSpPr>
              <p:nvPr/>
            </p:nvSpPr>
            <p:spPr bwMode="auto">
              <a:xfrm>
                <a:off x="667" y="378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5" name="Oval 117"/>
              <p:cNvSpPr>
                <a:spLocks noChangeArrowheads="1"/>
              </p:cNvSpPr>
              <p:nvPr/>
            </p:nvSpPr>
            <p:spPr bwMode="auto">
              <a:xfrm>
                <a:off x="775" y="3675"/>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6" name="Oval 118"/>
              <p:cNvSpPr>
                <a:spLocks noChangeArrowheads="1"/>
              </p:cNvSpPr>
              <p:nvPr/>
            </p:nvSpPr>
            <p:spPr bwMode="auto">
              <a:xfrm>
                <a:off x="880" y="3582"/>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7" name="Oval 119"/>
              <p:cNvSpPr>
                <a:spLocks noChangeArrowheads="1"/>
              </p:cNvSpPr>
              <p:nvPr/>
            </p:nvSpPr>
            <p:spPr bwMode="auto">
              <a:xfrm>
                <a:off x="984" y="3505"/>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8" name="Oval 120"/>
              <p:cNvSpPr>
                <a:spLocks noChangeArrowheads="1"/>
              </p:cNvSpPr>
              <p:nvPr/>
            </p:nvSpPr>
            <p:spPr bwMode="auto">
              <a:xfrm>
                <a:off x="1089" y="343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9" name="Oval 121"/>
              <p:cNvSpPr>
                <a:spLocks noChangeArrowheads="1"/>
              </p:cNvSpPr>
              <p:nvPr/>
            </p:nvSpPr>
            <p:spPr bwMode="auto">
              <a:xfrm>
                <a:off x="1197" y="337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0" name="Oval 122"/>
              <p:cNvSpPr>
                <a:spLocks noChangeArrowheads="1"/>
              </p:cNvSpPr>
              <p:nvPr/>
            </p:nvSpPr>
            <p:spPr bwMode="auto">
              <a:xfrm>
                <a:off x="1302" y="331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1" name="Oval 123"/>
              <p:cNvSpPr>
                <a:spLocks noChangeArrowheads="1"/>
              </p:cNvSpPr>
              <p:nvPr/>
            </p:nvSpPr>
            <p:spPr bwMode="auto">
              <a:xfrm>
                <a:off x="1407" y="326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2" name="Oval 124"/>
              <p:cNvSpPr>
                <a:spLocks noChangeArrowheads="1"/>
              </p:cNvSpPr>
              <p:nvPr/>
            </p:nvSpPr>
            <p:spPr bwMode="auto">
              <a:xfrm>
                <a:off x="1512" y="3224"/>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3" name="Oval 125"/>
              <p:cNvSpPr>
                <a:spLocks noChangeArrowheads="1"/>
              </p:cNvSpPr>
              <p:nvPr/>
            </p:nvSpPr>
            <p:spPr bwMode="auto">
              <a:xfrm>
                <a:off x="1620" y="3181"/>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4" name="Oval 126"/>
              <p:cNvSpPr>
                <a:spLocks noChangeArrowheads="1"/>
              </p:cNvSpPr>
              <p:nvPr/>
            </p:nvSpPr>
            <p:spPr bwMode="auto">
              <a:xfrm>
                <a:off x="1725" y="3141"/>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5" name="Oval 127"/>
              <p:cNvSpPr>
                <a:spLocks noChangeArrowheads="1"/>
              </p:cNvSpPr>
              <p:nvPr/>
            </p:nvSpPr>
            <p:spPr bwMode="auto">
              <a:xfrm>
                <a:off x="1829" y="310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6" name="Oval 128"/>
              <p:cNvSpPr>
                <a:spLocks noChangeArrowheads="1"/>
              </p:cNvSpPr>
              <p:nvPr/>
            </p:nvSpPr>
            <p:spPr bwMode="auto">
              <a:xfrm>
                <a:off x="1934" y="307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7" name="Oval 129"/>
              <p:cNvSpPr>
                <a:spLocks noChangeArrowheads="1"/>
              </p:cNvSpPr>
              <p:nvPr/>
            </p:nvSpPr>
            <p:spPr bwMode="auto">
              <a:xfrm>
                <a:off x="2042" y="303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8" name="Oval 130"/>
              <p:cNvSpPr>
                <a:spLocks noChangeArrowheads="1"/>
              </p:cNvSpPr>
              <p:nvPr/>
            </p:nvSpPr>
            <p:spPr bwMode="auto">
              <a:xfrm>
                <a:off x="2147" y="300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9" name="Oval 131"/>
              <p:cNvSpPr>
                <a:spLocks noChangeArrowheads="1"/>
              </p:cNvSpPr>
              <p:nvPr/>
            </p:nvSpPr>
            <p:spPr bwMode="auto">
              <a:xfrm>
                <a:off x="2252" y="298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0" name="Oval 132"/>
              <p:cNvSpPr>
                <a:spLocks noChangeArrowheads="1"/>
              </p:cNvSpPr>
              <p:nvPr/>
            </p:nvSpPr>
            <p:spPr bwMode="auto">
              <a:xfrm>
                <a:off x="2356" y="295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1" name="Oval 133"/>
              <p:cNvSpPr>
                <a:spLocks noChangeArrowheads="1"/>
              </p:cNvSpPr>
              <p:nvPr/>
            </p:nvSpPr>
            <p:spPr bwMode="auto">
              <a:xfrm>
                <a:off x="2465" y="2928"/>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2" name="Oval 134"/>
              <p:cNvSpPr>
                <a:spLocks noChangeArrowheads="1"/>
              </p:cNvSpPr>
              <p:nvPr/>
            </p:nvSpPr>
            <p:spPr bwMode="auto">
              <a:xfrm>
                <a:off x="2569" y="2903"/>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3" name="Oval 135"/>
              <p:cNvSpPr>
                <a:spLocks noChangeArrowheads="1"/>
              </p:cNvSpPr>
              <p:nvPr/>
            </p:nvSpPr>
            <p:spPr bwMode="auto">
              <a:xfrm>
                <a:off x="2674" y="288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4" name="Line 136"/>
              <p:cNvSpPr>
                <a:spLocks noChangeShapeType="1"/>
              </p:cNvSpPr>
              <p:nvPr/>
            </p:nvSpPr>
            <p:spPr bwMode="auto">
              <a:xfrm flipV="1">
                <a:off x="517" y="2707"/>
                <a:ext cx="1" cy="1193"/>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5" name="Line 137"/>
              <p:cNvSpPr>
                <a:spLocks noChangeShapeType="1"/>
              </p:cNvSpPr>
              <p:nvPr/>
            </p:nvSpPr>
            <p:spPr bwMode="auto">
              <a:xfrm flipH="1">
                <a:off x="475" y="3843"/>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6" name="Rectangle 138"/>
              <p:cNvSpPr>
                <a:spLocks noChangeArrowheads="1"/>
              </p:cNvSpPr>
              <p:nvPr/>
            </p:nvSpPr>
            <p:spPr bwMode="auto">
              <a:xfrm rot="16200000">
                <a:off x="308" y="3743"/>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07" name="Line 139"/>
              <p:cNvSpPr>
                <a:spLocks noChangeShapeType="1"/>
              </p:cNvSpPr>
              <p:nvPr/>
            </p:nvSpPr>
            <p:spPr bwMode="auto">
              <a:xfrm flipH="1">
                <a:off x="475" y="3573"/>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8" name="Rectangle 140"/>
              <p:cNvSpPr>
                <a:spLocks noChangeArrowheads="1"/>
              </p:cNvSpPr>
              <p:nvPr/>
            </p:nvSpPr>
            <p:spPr bwMode="auto">
              <a:xfrm rot="16200000">
                <a:off x="354" y="3482"/>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09" name="Line 141"/>
              <p:cNvSpPr>
                <a:spLocks noChangeShapeType="1"/>
              </p:cNvSpPr>
              <p:nvPr/>
            </p:nvSpPr>
            <p:spPr bwMode="auto">
              <a:xfrm flipH="1">
                <a:off x="475" y="3303"/>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0" name="Rectangle 142"/>
              <p:cNvSpPr>
                <a:spLocks noChangeArrowheads="1"/>
              </p:cNvSpPr>
              <p:nvPr/>
            </p:nvSpPr>
            <p:spPr bwMode="auto">
              <a:xfrm rot="16200000">
                <a:off x="308" y="3203"/>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11" name="Line 143"/>
              <p:cNvSpPr>
                <a:spLocks noChangeShapeType="1"/>
              </p:cNvSpPr>
              <p:nvPr/>
            </p:nvSpPr>
            <p:spPr bwMode="auto">
              <a:xfrm flipH="1">
                <a:off x="475" y="3033"/>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2" name="Rectangle 144"/>
              <p:cNvSpPr>
                <a:spLocks noChangeArrowheads="1"/>
              </p:cNvSpPr>
              <p:nvPr/>
            </p:nvSpPr>
            <p:spPr bwMode="auto">
              <a:xfrm rot="16200000">
                <a:off x="354" y="2942"/>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13" name="Line 145"/>
              <p:cNvSpPr>
                <a:spLocks noChangeShapeType="1"/>
              </p:cNvSpPr>
              <p:nvPr/>
            </p:nvSpPr>
            <p:spPr bwMode="auto">
              <a:xfrm flipH="1">
                <a:off x="475" y="2764"/>
                <a:ext cx="42"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4" name="Rectangle 146"/>
              <p:cNvSpPr>
                <a:spLocks noChangeArrowheads="1"/>
              </p:cNvSpPr>
              <p:nvPr/>
            </p:nvSpPr>
            <p:spPr bwMode="auto">
              <a:xfrm rot="16200000">
                <a:off x="308" y="2663"/>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15" name="Rectangle 147"/>
              <p:cNvSpPr>
                <a:spLocks noChangeArrowheads="1"/>
              </p:cNvSpPr>
              <p:nvPr/>
            </p:nvSpPr>
            <p:spPr bwMode="auto">
              <a:xfrm rot="16200000">
                <a:off x="153" y="3208"/>
                <a:ext cx="26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cs typeface="Arial" pitchFamily="34" charset="0"/>
                  </a:rPr>
                  <a:t>Log   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316" name="Line 148"/>
              <p:cNvSpPr>
                <a:spLocks noChangeShapeType="1"/>
              </p:cNvSpPr>
              <p:nvPr/>
            </p:nvSpPr>
            <p:spPr bwMode="auto">
              <a:xfrm>
                <a:off x="517" y="3900"/>
                <a:ext cx="2251"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7" name="Line 149"/>
              <p:cNvSpPr>
                <a:spLocks noChangeShapeType="1"/>
              </p:cNvSpPr>
              <p:nvPr/>
            </p:nvSpPr>
            <p:spPr bwMode="auto">
              <a:xfrm>
                <a:off x="586"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8" name="Rectangle 150"/>
              <p:cNvSpPr>
                <a:spLocks noChangeArrowheads="1"/>
              </p:cNvSpPr>
              <p:nvPr/>
            </p:nvSpPr>
            <p:spPr bwMode="auto">
              <a:xfrm>
                <a:off x="559"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19" name="Line 151"/>
              <p:cNvSpPr>
                <a:spLocks noChangeShapeType="1"/>
              </p:cNvSpPr>
              <p:nvPr/>
            </p:nvSpPr>
            <p:spPr bwMode="auto">
              <a:xfrm>
                <a:off x="1114"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0" name="Rectangle 152"/>
              <p:cNvSpPr>
                <a:spLocks noChangeArrowheads="1"/>
              </p:cNvSpPr>
              <p:nvPr/>
            </p:nvSpPr>
            <p:spPr bwMode="auto">
              <a:xfrm>
                <a:off x="1086"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21" name="Line 153"/>
              <p:cNvSpPr>
                <a:spLocks noChangeShapeType="1"/>
              </p:cNvSpPr>
              <p:nvPr/>
            </p:nvSpPr>
            <p:spPr bwMode="auto">
              <a:xfrm>
                <a:off x="1644"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2" name="Rectangle 154"/>
              <p:cNvSpPr>
                <a:spLocks noChangeArrowheads="1"/>
              </p:cNvSpPr>
              <p:nvPr/>
            </p:nvSpPr>
            <p:spPr bwMode="auto">
              <a:xfrm>
                <a:off x="1585" y="3951"/>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23" name="Line 155"/>
              <p:cNvSpPr>
                <a:spLocks noChangeShapeType="1"/>
              </p:cNvSpPr>
              <p:nvPr/>
            </p:nvSpPr>
            <p:spPr bwMode="auto">
              <a:xfrm>
                <a:off x="2171"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4" name="Rectangle 156"/>
              <p:cNvSpPr>
                <a:spLocks noChangeArrowheads="1"/>
              </p:cNvSpPr>
              <p:nvPr/>
            </p:nvSpPr>
            <p:spPr bwMode="auto">
              <a:xfrm>
                <a:off x="2112" y="3951"/>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25" name="Line 157"/>
              <p:cNvSpPr>
                <a:spLocks noChangeShapeType="1"/>
              </p:cNvSpPr>
              <p:nvPr/>
            </p:nvSpPr>
            <p:spPr bwMode="auto">
              <a:xfrm>
                <a:off x="2698"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6" name="Rectangle 158"/>
              <p:cNvSpPr>
                <a:spLocks noChangeArrowheads="1"/>
              </p:cNvSpPr>
              <p:nvPr/>
            </p:nvSpPr>
            <p:spPr bwMode="auto">
              <a:xfrm>
                <a:off x="2639" y="3951"/>
                <a:ext cx="16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27" name="Rectangle 159"/>
              <p:cNvSpPr>
                <a:spLocks noChangeArrowheads="1"/>
              </p:cNvSpPr>
              <p:nvPr/>
            </p:nvSpPr>
            <p:spPr bwMode="auto">
              <a:xfrm>
                <a:off x="1630" y="4038"/>
                <a:ext cx="80"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28" name="Rectangle 160"/>
              <p:cNvSpPr>
                <a:spLocks noChangeArrowheads="1"/>
              </p:cNvSpPr>
              <p:nvPr/>
            </p:nvSpPr>
            <p:spPr bwMode="auto">
              <a:xfrm>
                <a:off x="2880" y="2616"/>
                <a:ext cx="2786" cy="1630"/>
              </a:xfrm>
              <a:prstGeom prst="rect">
                <a:avLst/>
              </a:prstGeom>
              <a:solidFill>
                <a:srgbClr val="EAF2F3"/>
              </a:solidFill>
              <a:ln w="7">
                <a:solidFill>
                  <a:srgbClr val="EAF2F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29" name="Rectangle 161"/>
              <p:cNvSpPr>
                <a:spLocks noChangeArrowheads="1"/>
              </p:cNvSpPr>
              <p:nvPr/>
            </p:nvSpPr>
            <p:spPr bwMode="auto">
              <a:xfrm>
                <a:off x="3306" y="2707"/>
                <a:ext cx="2248" cy="1193"/>
              </a:xfrm>
              <a:prstGeom prst="rect">
                <a:avLst/>
              </a:prstGeom>
              <a:solidFill>
                <a:srgbClr val="FFFFFF"/>
              </a:solidFill>
              <a:ln w="7">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30" name="Line 162"/>
              <p:cNvSpPr>
                <a:spLocks noChangeShapeType="1"/>
              </p:cNvSpPr>
              <p:nvPr/>
            </p:nvSpPr>
            <p:spPr bwMode="auto">
              <a:xfrm>
                <a:off x="3306" y="3843"/>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1" name="Line 163"/>
              <p:cNvSpPr>
                <a:spLocks noChangeShapeType="1"/>
              </p:cNvSpPr>
              <p:nvPr/>
            </p:nvSpPr>
            <p:spPr bwMode="auto">
              <a:xfrm>
                <a:off x="3306" y="3573"/>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2" name="Line 164"/>
              <p:cNvSpPr>
                <a:spLocks noChangeShapeType="1"/>
              </p:cNvSpPr>
              <p:nvPr/>
            </p:nvSpPr>
            <p:spPr bwMode="auto">
              <a:xfrm>
                <a:off x="3306" y="3303"/>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3" name="Line 165"/>
              <p:cNvSpPr>
                <a:spLocks noChangeShapeType="1"/>
              </p:cNvSpPr>
              <p:nvPr/>
            </p:nvSpPr>
            <p:spPr bwMode="auto">
              <a:xfrm>
                <a:off x="3306" y="3033"/>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4" name="Line 166"/>
              <p:cNvSpPr>
                <a:spLocks noChangeShapeType="1"/>
              </p:cNvSpPr>
              <p:nvPr/>
            </p:nvSpPr>
            <p:spPr bwMode="auto">
              <a:xfrm>
                <a:off x="3306" y="2764"/>
                <a:ext cx="2248" cy="1"/>
              </a:xfrm>
              <a:prstGeom prst="line">
                <a:avLst/>
              </a:prstGeom>
              <a:noFill/>
              <a:ln w="10">
                <a:solidFill>
                  <a:srgbClr val="EAF2F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5" name="Freeform 167"/>
              <p:cNvSpPr>
                <a:spLocks/>
              </p:cNvSpPr>
              <p:nvPr/>
            </p:nvSpPr>
            <p:spPr bwMode="auto">
              <a:xfrm>
                <a:off x="3372" y="2900"/>
                <a:ext cx="2109" cy="909"/>
              </a:xfrm>
              <a:custGeom>
                <a:avLst/>
                <a:gdLst/>
                <a:ahLst/>
                <a:cxnLst>
                  <a:cxn ang="0">
                    <a:pos x="0" y="320"/>
                  </a:cxn>
                  <a:cxn ang="0">
                    <a:pos x="140" y="280"/>
                  </a:cxn>
                  <a:cxn ang="0">
                    <a:pos x="222" y="247"/>
                  </a:cxn>
                  <a:cxn ang="0">
                    <a:pos x="280" y="220"/>
                  </a:cxn>
                  <a:cxn ang="0">
                    <a:pos x="325" y="195"/>
                  </a:cxn>
                  <a:cxn ang="0">
                    <a:pos x="362" y="174"/>
                  </a:cxn>
                  <a:cxn ang="0">
                    <a:pos x="393" y="154"/>
                  </a:cxn>
                  <a:cxn ang="0">
                    <a:pos x="420" y="137"/>
                  </a:cxn>
                  <a:cxn ang="0">
                    <a:pos x="443" y="121"/>
                  </a:cxn>
                  <a:cxn ang="0">
                    <a:pos x="465" y="106"/>
                  </a:cxn>
                  <a:cxn ang="0">
                    <a:pos x="484" y="92"/>
                  </a:cxn>
                  <a:cxn ang="0">
                    <a:pos x="501" y="79"/>
                  </a:cxn>
                  <a:cxn ang="0">
                    <a:pos x="518" y="67"/>
                  </a:cxn>
                  <a:cxn ang="0">
                    <a:pos x="532" y="56"/>
                  </a:cxn>
                  <a:cxn ang="0">
                    <a:pos x="546" y="45"/>
                  </a:cxn>
                  <a:cxn ang="0">
                    <a:pos x="559" y="35"/>
                  </a:cxn>
                  <a:cxn ang="0">
                    <a:pos x="572" y="26"/>
                  </a:cxn>
                  <a:cxn ang="0">
                    <a:pos x="583" y="17"/>
                  </a:cxn>
                  <a:cxn ang="0">
                    <a:pos x="594" y="8"/>
                  </a:cxn>
                  <a:cxn ang="0">
                    <a:pos x="604" y="0"/>
                  </a:cxn>
                </a:cxnLst>
                <a:rect l="0" t="0" r="r" b="b"/>
                <a:pathLst>
                  <a:path w="604" h="320">
                    <a:moveTo>
                      <a:pt x="0" y="320"/>
                    </a:moveTo>
                    <a:lnTo>
                      <a:pt x="140" y="280"/>
                    </a:lnTo>
                    <a:lnTo>
                      <a:pt x="222" y="247"/>
                    </a:lnTo>
                    <a:lnTo>
                      <a:pt x="280" y="220"/>
                    </a:lnTo>
                    <a:lnTo>
                      <a:pt x="325" y="195"/>
                    </a:lnTo>
                    <a:lnTo>
                      <a:pt x="362" y="174"/>
                    </a:lnTo>
                    <a:lnTo>
                      <a:pt x="393" y="154"/>
                    </a:lnTo>
                    <a:lnTo>
                      <a:pt x="420" y="137"/>
                    </a:lnTo>
                    <a:lnTo>
                      <a:pt x="443" y="121"/>
                    </a:lnTo>
                    <a:lnTo>
                      <a:pt x="465" y="106"/>
                    </a:lnTo>
                    <a:lnTo>
                      <a:pt x="484" y="92"/>
                    </a:lnTo>
                    <a:lnTo>
                      <a:pt x="501" y="79"/>
                    </a:lnTo>
                    <a:lnTo>
                      <a:pt x="518" y="67"/>
                    </a:lnTo>
                    <a:lnTo>
                      <a:pt x="532" y="56"/>
                    </a:lnTo>
                    <a:lnTo>
                      <a:pt x="546" y="45"/>
                    </a:lnTo>
                    <a:lnTo>
                      <a:pt x="559" y="35"/>
                    </a:lnTo>
                    <a:lnTo>
                      <a:pt x="572" y="26"/>
                    </a:lnTo>
                    <a:lnTo>
                      <a:pt x="583" y="17"/>
                    </a:lnTo>
                    <a:lnTo>
                      <a:pt x="594" y="8"/>
                    </a:lnTo>
                    <a:lnTo>
                      <a:pt x="604" y="0"/>
                    </a:lnTo>
                  </a:path>
                </a:pathLst>
              </a:custGeom>
              <a:no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6" name="Oval 168"/>
              <p:cNvSpPr>
                <a:spLocks noChangeArrowheads="1"/>
              </p:cNvSpPr>
              <p:nvPr/>
            </p:nvSpPr>
            <p:spPr bwMode="auto">
              <a:xfrm>
                <a:off x="3348" y="378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7" name="Oval 169"/>
              <p:cNvSpPr>
                <a:spLocks noChangeArrowheads="1"/>
              </p:cNvSpPr>
              <p:nvPr/>
            </p:nvSpPr>
            <p:spPr bwMode="auto">
              <a:xfrm>
                <a:off x="3837" y="3675"/>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8" name="Oval 170"/>
              <p:cNvSpPr>
                <a:spLocks noChangeArrowheads="1"/>
              </p:cNvSpPr>
              <p:nvPr/>
            </p:nvSpPr>
            <p:spPr bwMode="auto">
              <a:xfrm>
                <a:off x="4123" y="3582"/>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9" name="Oval 171"/>
              <p:cNvSpPr>
                <a:spLocks noChangeArrowheads="1"/>
              </p:cNvSpPr>
              <p:nvPr/>
            </p:nvSpPr>
            <p:spPr bwMode="auto">
              <a:xfrm>
                <a:off x="4325" y="3505"/>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0" name="Oval 172"/>
              <p:cNvSpPr>
                <a:spLocks noChangeArrowheads="1"/>
              </p:cNvSpPr>
              <p:nvPr/>
            </p:nvSpPr>
            <p:spPr bwMode="auto">
              <a:xfrm>
                <a:off x="4482" y="343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1" name="Oval 173"/>
              <p:cNvSpPr>
                <a:spLocks noChangeArrowheads="1"/>
              </p:cNvSpPr>
              <p:nvPr/>
            </p:nvSpPr>
            <p:spPr bwMode="auto">
              <a:xfrm>
                <a:off x="4611" y="337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2" name="Oval 174"/>
              <p:cNvSpPr>
                <a:spLocks noChangeArrowheads="1"/>
              </p:cNvSpPr>
              <p:nvPr/>
            </p:nvSpPr>
            <p:spPr bwMode="auto">
              <a:xfrm>
                <a:off x="4720" y="3317"/>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3" name="Oval 175"/>
              <p:cNvSpPr>
                <a:spLocks noChangeArrowheads="1"/>
              </p:cNvSpPr>
              <p:nvPr/>
            </p:nvSpPr>
            <p:spPr bwMode="auto">
              <a:xfrm>
                <a:off x="4814" y="326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4" name="Oval 176"/>
              <p:cNvSpPr>
                <a:spLocks noChangeArrowheads="1"/>
              </p:cNvSpPr>
              <p:nvPr/>
            </p:nvSpPr>
            <p:spPr bwMode="auto">
              <a:xfrm>
                <a:off x="4894" y="322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5" name="Oval 177"/>
              <p:cNvSpPr>
                <a:spLocks noChangeArrowheads="1"/>
              </p:cNvSpPr>
              <p:nvPr/>
            </p:nvSpPr>
            <p:spPr bwMode="auto">
              <a:xfrm>
                <a:off x="4971" y="3181"/>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6" name="Oval 178"/>
              <p:cNvSpPr>
                <a:spLocks noChangeArrowheads="1"/>
              </p:cNvSpPr>
              <p:nvPr/>
            </p:nvSpPr>
            <p:spPr bwMode="auto">
              <a:xfrm>
                <a:off x="5037" y="3141"/>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7" name="Oval 179"/>
              <p:cNvSpPr>
                <a:spLocks noChangeArrowheads="1"/>
              </p:cNvSpPr>
              <p:nvPr/>
            </p:nvSpPr>
            <p:spPr bwMode="auto">
              <a:xfrm>
                <a:off x="5097" y="3104"/>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8" name="Oval 180"/>
              <p:cNvSpPr>
                <a:spLocks noChangeArrowheads="1"/>
              </p:cNvSpPr>
              <p:nvPr/>
            </p:nvSpPr>
            <p:spPr bwMode="auto">
              <a:xfrm>
                <a:off x="5156" y="307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9" name="Oval 181"/>
              <p:cNvSpPr>
                <a:spLocks noChangeArrowheads="1"/>
              </p:cNvSpPr>
              <p:nvPr/>
            </p:nvSpPr>
            <p:spPr bwMode="auto">
              <a:xfrm>
                <a:off x="5205" y="3039"/>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0" name="Oval 182"/>
              <p:cNvSpPr>
                <a:spLocks noChangeArrowheads="1"/>
              </p:cNvSpPr>
              <p:nvPr/>
            </p:nvSpPr>
            <p:spPr bwMode="auto">
              <a:xfrm>
                <a:off x="5254" y="300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1" name="Oval 183"/>
              <p:cNvSpPr>
                <a:spLocks noChangeArrowheads="1"/>
              </p:cNvSpPr>
              <p:nvPr/>
            </p:nvSpPr>
            <p:spPr bwMode="auto">
              <a:xfrm>
                <a:off x="5299" y="2980"/>
                <a:ext cx="49" cy="39"/>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2" name="Oval 184"/>
              <p:cNvSpPr>
                <a:spLocks noChangeArrowheads="1"/>
              </p:cNvSpPr>
              <p:nvPr/>
            </p:nvSpPr>
            <p:spPr bwMode="auto">
              <a:xfrm>
                <a:off x="5345" y="2954"/>
                <a:ext cx="48"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3" name="Oval 185"/>
              <p:cNvSpPr>
                <a:spLocks noChangeArrowheads="1"/>
              </p:cNvSpPr>
              <p:nvPr/>
            </p:nvSpPr>
            <p:spPr bwMode="auto">
              <a:xfrm>
                <a:off x="5383" y="2928"/>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4" name="Oval 186"/>
              <p:cNvSpPr>
                <a:spLocks noChangeArrowheads="1"/>
              </p:cNvSpPr>
              <p:nvPr/>
            </p:nvSpPr>
            <p:spPr bwMode="auto">
              <a:xfrm>
                <a:off x="5421" y="2903"/>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5" name="Oval 187"/>
              <p:cNvSpPr>
                <a:spLocks noChangeArrowheads="1"/>
              </p:cNvSpPr>
              <p:nvPr/>
            </p:nvSpPr>
            <p:spPr bwMode="auto">
              <a:xfrm>
                <a:off x="5456" y="2880"/>
                <a:ext cx="49" cy="40"/>
              </a:xfrm>
              <a:prstGeom prst="ellipse">
                <a:avLst/>
              </a:prstGeom>
              <a:solidFill>
                <a:srgbClr val="1A476F"/>
              </a:solidFill>
              <a:ln w="10">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6" name="Line 188"/>
              <p:cNvSpPr>
                <a:spLocks noChangeShapeType="1"/>
              </p:cNvSpPr>
              <p:nvPr/>
            </p:nvSpPr>
            <p:spPr bwMode="auto">
              <a:xfrm flipV="1">
                <a:off x="3306" y="2707"/>
                <a:ext cx="1" cy="1193"/>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7" name="Line 189"/>
              <p:cNvSpPr>
                <a:spLocks noChangeShapeType="1"/>
              </p:cNvSpPr>
              <p:nvPr/>
            </p:nvSpPr>
            <p:spPr bwMode="auto">
              <a:xfrm flipH="1">
                <a:off x="3261" y="3843"/>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8" name="Rectangle 190"/>
              <p:cNvSpPr>
                <a:spLocks noChangeArrowheads="1"/>
              </p:cNvSpPr>
              <p:nvPr/>
            </p:nvSpPr>
            <p:spPr bwMode="auto">
              <a:xfrm rot="16200000">
                <a:off x="3095" y="3743"/>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59" name="Line 191"/>
              <p:cNvSpPr>
                <a:spLocks noChangeShapeType="1"/>
              </p:cNvSpPr>
              <p:nvPr/>
            </p:nvSpPr>
            <p:spPr bwMode="auto">
              <a:xfrm flipH="1">
                <a:off x="3261" y="3573"/>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0" name="Rectangle 192"/>
              <p:cNvSpPr>
                <a:spLocks noChangeArrowheads="1"/>
              </p:cNvSpPr>
              <p:nvPr/>
            </p:nvSpPr>
            <p:spPr bwMode="auto">
              <a:xfrm rot="16200000">
                <a:off x="3141" y="348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61" name="Line 193"/>
              <p:cNvSpPr>
                <a:spLocks noChangeShapeType="1"/>
              </p:cNvSpPr>
              <p:nvPr/>
            </p:nvSpPr>
            <p:spPr bwMode="auto">
              <a:xfrm flipH="1">
                <a:off x="3261" y="3303"/>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2" name="Rectangle 194"/>
              <p:cNvSpPr>
                <a:spLocks noChangeArrowheads="1"/>
              </p:cNvSpPr>
              <p:nvPr/>
            </p:nvSpPr>
            <p:spPr bwMode="auto">
              <a:xfrm rot="16200000">
                <a:off x="3095" y="3202"/>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63" name="Line 195"/>
              <p:cNvSpPr>
                <a:spLocks noChangeShapeType="1"/>
              </p:cNvSpPr>
              <p:nvPr/>
            </p:nvSpPr>
            <p:spPr bwMode="auto">
              <a:xfrm flipH="1">
                <a:off x="3261" y="3033"/>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4" name="Rectangle 196"/>
              <p:cNvSpPr>
                <a:spLocks noChangeArrowheads="1"/>
              </p:cNvSpPr>
              <p:nvPr/>
            </p:nvSpPr>
            <p:spPr bwMode="auto">
              <a:xfrm rot="16200000">
                <a:off x="3141" y="294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65" name="Line 197"/>
              <p:cNvSpPr>
                <a:spLocks noChangeShapeType="1"/>
              </p:cNvSpPr>
              <p:nvPr/>
            </p:nvSpPr>
            <p:spPr bwMode="auto">
              <a:xfrm flipH="1">
                <a:off x="3261" y="2764"/>
                <a:ext cx="45"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6" name="Rectangle 198"/>
              <p:cNvSpPr>
                <a:spLocks noChangeArrowheads="1"/>
              </p:cNvSpPr>
              <p:nvPr/>
            </p:nvSpPr>
            <p:spPr bwMode="auto">
              <a:xfrm rot="16200000">
                <a:off x="3095" y="2662"/>
                <a:ext cx="19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4.5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67" name="Rectangle 199"/>
              <p:cNvSpPr>
                <a:spLocks noChangeArrowheads="1"/>
              </p:cNvSpPr>
              <p:nvPr/>
            </p:nvSpPr>
            <p:spPr bwMode="auto">
              <a:xfrm rot="16200000">
                <a:off x="2939" y="3207"/>
                <a:ext cx="26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cs typeface="Arial" pitchFamily="34" charset="0"/>
                  </a:rPr>
                  <a:t>Log   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368" name="Line 200"/>
              <p:cNvSpPr>
                <a:spLocks noChangeShapeType="1"/>
              </p:cNvSpPr>
              <p:nvPr/>
            </p:nvSpPr>
            <p:spPr bwMode="auto">
              <a:xfrm>
                <a:off x="3306" y="3900"/>
                <a:ext cx="2248" cy="1"/>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9" name="Line 201"/>
              <p:cNvSpPr>
                <a:spLocks noChangeShapeType="1"/>
              </p:cNvSpPr>
              <p:nvPr/>
            </p:nvSpPr>
            <p:spPr bwMode="auto">
              <a:xfrm>
                <a:off x="3372"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0" name="Rectangle 202"/>
              <p:cNvSpPr>
                <a:spLocks noChangeArrowheads="1"/>
              </p:cNvSpPr>
              <p:nvPr/>
            </p:nvSpPr>
            <p:spPr bwMode="auto">
              <a:xfrm>
                <a:off x="3344"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71" name="Line 203"/>
              <p:cNvSpPr>
                <a:spLocks noChangeShapeType="1"/>
              </p:cNvSpPr>
              <p:nvPr/>
            </p:nvSpPr>
            <p:spPr bwMode="auto">
              <a:xfrm>
                <a:off x="4077"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2" name="Rectangle 204"/>
              <p:cNvSpPr>
                <a:spLocks noChangeArrowheads="1"/>
              </p:cNvSpPr>
              <p:nvPr/>
            </p:nvSpPr>
            <p:spPr bwMode="auto">
              <a:xfrm>
                <a:off x="4049"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73" name="Line 205"/>
              <p:cNvSpPr>
                <a:spLocks noChangeShapeType="1"/>
              </p:cNvSpPr>
              <p:nvPr/>
            </p:nvSpPr>
            <p:spPr bwMode="auto">
              <a:xfrm>
                <a:off x="4783"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375" name="Rectangle 207"/>
            <p:cNvSpPr>
              <a:spLocks noChangeArrowheads="1"/>
            </p:cNvSpPr>
            <p:nvPr/>
          </p:nvSpPr>
          <p:spPr bwMode="auto">
            <a:xfrm>
              <a:off x="4755"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76" name="Line 208"/>
            <p:cNvSpPr>
              <a:spLocks noChangeShapeType="1"/>
            </p:cNvSpPr>
            <p:nvPr/>
          </p:nvSpPr>
          <p:spPr bwMode="auto">
            <a:xfrm>
              <a:off x="5484" y="3900"/>
              <a:ext cx="1" cy="34"/>
            </a:xfrm>
            <a:prstGeom prst="line">
              <a:avLst/>
            </a:prstGeom>
            <a:noFill/>
            <a:ln w="7">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7" name="Rectangle 209"/>
            <p:cNvSpPr>
              <a:spLocks noChangeArrowheads="1"/>
            </p:cNvSpPr>
            <p:nvPr/>
          </p:nvSpPr>
          <p:spPr bwMode="auto">
            <a:xfrm>
              <a:off x="5456" y="3951"/>
              <a:ext cx="108"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78" name="Rectangle 210"/>
            <p:cNvSpPr>
              <a:spLocks noChangeArrowheads="1"/>
            </p:cNvSpPr>
            <p:nvPr/>
          </p:nvSpPr>
          <p:spPr bwMode="auto">
            <a:xfrm>
              <a:off x="4346" y="4038"/>
              <a:ext cx="24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cs typeface="Arial" pitchFamily="34" charset="0"/>
                </a:rPr>
                <a:t>Log   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4800" y="5486400"/>
            <a:ext cx="8534400" cy="990600"/>
          </a:xfrm>
          <a:prstGeom prst="rect">
            <a:avLst/>
          </a:prstGeom>
          <a:gradFill flip="none" rotWithShape="1">
            <a:gsLst>
              <a:gs pos="0">
                <a:srgbClr val="FF0000">
                  <a:alpha val="35000"/>
                </a:srgbClr>
              </a:gs>
              <a:gs pos="50000">
                <a:srgbClr val="FFFF00">
                  <a:alpha val="34000"/>
                </a:srgbClr>
              </a:gs>
              <a:gs pos="100000">
                <a:srgbClr val="0070C0">
                  <a:alpha val="3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p:spPr>
        <p:txBody>
          <a:bodyPr/>
          <a:lstStyle/>
          <a:p>
            <a:r>
              <a:rPr lang="en-US" sz="3200" dirty="0">
                <a:solidFill>
                  <a:srgbClr val="0070C0"/>
                </a:solidFill>
              </a:rPr>
              <a:t>Formal (classical) Treatment of Time Series Data</a:t>
            </a:r>
          </a:p>
        </p:txBody>
      </p:sp>
      <p:sp>
        <p:nvSpPr>
          <p:cNvPr id="12" name="Title 1"/>
          <p:cNvSpPr txBox="1">
            <a:spLocks/>
          </p:cNvSpPr>
          <p:nvPr/>
        </p:nvSpPr>
        <p:spPr bwMode="auto">
          <a:xfrm>
            <a:off x="304800" y="1219200"/>
            <a:ext cx="8610600" cy="556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spcBef>
                <a:spcPts val="200"/>
              </a:spcBef>
              <a:spcAft>
                <a:spcPts val="200"/>
              </a:spcAft>
            </a:pPr>
            <a:r>
              <a:rPr kumimoji="0" lang="en-US" sz="2800" b="0" i="0" u="none" strike="noStrike" kern="0" cap="none" spc="0" normalizeH="0" baseline="0" noProof="0" dirty="0">
                <a:ln>
                  <a:noFill/>
                </a:ln>
                <a:effectLst/>
                <a:uLnTx/>
                <a:uFillTx/>
                <a:latin typeface="+mj-lt"/>
                <a:ea typeface="+mj-ea"/>
                <a:cs typeface="+mj-cs"/>
              </a:rPr>
              <a:t>Decomposition of a time series </a:t>
            </a:r>
            <a:r>
              <a:rPr lang="en-US" sz="2800" kern="0" dirty="0"/>
              <a:t>(</a:t>
            </a:r>
            <a:r>
              <a:rPr lang="en-US" sz="2800" i="1" kern="0" dirty="0" err="1"/>
              <a:t>Y</a:t>
            </a:r>
            <a:r>
              <a:rPr lang="en-US" sz="2800" i="1" kern="0" baseline="-25000" dirty="0" err="1"/>
              <a:t>t</a:t>
            </a:r>
            <a:r>
              <a:rPr lang="en-US" sz="2800" kern="0" dirty="0"/>
              <a:t>) </a:t>
            </a:r>
            <a:r>
              <a:rPr kumimoji="0" lang="en-US" sz="2800" b="0" i="0" u="none" strike="noStrike" kern="0" cap="none" spc="0" normalizeH="0" baseline="0" noProof="0" dirty="0">
                <a:ln>
                  <a:noFill/>
                </a:ln>
                <a:effectLst/>
                <a:uLnTx/>
                <a:uFillTx/>
                <a:latin typeface="+mj-lt"/>
                <a:ea typeface="+mj-ea"/>
                <a:cs typeface="+mj-cs"/>
              </a:rPr>
              <a:t>into its components:</a:t>
            </a:r>
          </a:p>
          <a:p>
            <a:pPr marL="514350" marR="0" lvl="0" indent="-514350" defTabSz="914400" rtl="0" eaLnBrk="0" fontAlgn="base" latinLnBrk="0" hangingPunct="0">
              <a:spcBef>
                <a:spcPts val="200"/>
              </a:spcBef>
              <a:spcAft>
                <a:spcPts val="200"/>
              </a:spcAft>
              <a:buClrTx/>
              <a:buSzTx/>
              <a:buFontTx/>
              <a:buAutoNum type="arabicParenR"/>
              <a:tabLst/>
              <a:defRPr/>
            </a:pPr>
            <a:r>
              <a:rPr lang="en-US" sz="2800" kern="0" dirty="0">
                <a:latin typeface="+mj-lt"/>
                <a:ea typeface="+mj-ea"/>
                <a:cs typeface="+mj-cs"/>
              </a:rPr>
              <a:t>Trend (</a:t>
            </a:r>
            <a:r>
              <a:rPr lang="en-US" sz="2800" i="1" kern="0" dirty="0">
                <a:latin typeface="+mj-lt"/>
                <a:ea typeface="+mj-ea"/>
                <a:cs typeface="+mj-cs"/>
              </a:rPr>
              <a:t>T</a:t>
            </a:r>
            <a:r>
              <a:rPr lang="en-US" sz="2800" i="1" kern="0" baseline="-25000" dirty="0">
                <a:latin typeface="+mj-lt"/>
                <a:ea typeface="+mj-ea"/>
                <a:cs typeface="+mj-cs"/>
              </a:rPr>
              <a:t>t</a:t>
            </a:r>
            <a:r>
              <a:rPr lang="en-US" sz="2800" kern="0" dirty="0">
                <a:latin typeface="+mj-lt"/>
                <a:ea typeface="+mj-ea"/>
                <a:cs typeface="+mj-cs"/>
              </a:rPr>
              <a:t>)</a:t>
            </a:r>
          </a:p>
          <a:p>
            <a:pPr marL="514350" lvl="0" indent="-514350" eaLnBrk="0" hangingPunct="0">
              <a:spcBef>
                <a:spcPts val="200"/>
              </a:spcBef>
              <a:spcAft>
                <a:spcPts val="200"/>
              </a:spcAft>
              <a:buFontTx/>
              <a:buAutoNum type="arabicParenR"/>
            </a:pPr>
            <a:r>
              <a:rPr lang="en-US" sz="2800" kern="0" dirty="0">
                <a:latin typeface="+mj-lt"/>
                <a:ea typeface="+mj-ea"/>
                <a:cs typeface="+mj-cs"/>
              </a:rPr>
              <a:t>Cycle </a:t>
            </a:r>
            <a:r>
              <a:rPr lang="en-US" sz="2800" kern="0" dirty="0"/>
              <a:t>(</a:t>
            </a:r>
            <a:r>
              <a:rPr lang="en-US" sz="2800" i="1" kern="0" dirty="0"/>
              <a:t>C</a:t>
            </a:r>
            <a:r>
              <a:rPr lang="en-US" sz="2800" i="1" kern="0" baseline="-25000" dirty="0"/>
              <a:t>t</a:t>
            </a:r>
            <a:r>
              <a:rPr lang="en-US" sz="2800" kern="0" dirty="0"/>
              <a:t>)</a:t>
            </a:r>
          </a:p>
          <a:p>
            <a:pPr marL="514350" lvl="0" indent="-514350" eaLnBrk="0" hangingPunct="0">
              <a:spcBef>
                <a:spcPts val="200"/>
              </a:spcBef>
              <a:spcAft>
                <a:spcPts val="200"/>
              </a:spcAft>
              <a:buFontTx/>
              <a:buAutoNum type="arabicParenR"/>
            </a:pPr>
            <a:r>
              <a:rPr lang="en-US" sz="2800" kern="0" dirty="0">
                <a:latin typeface="+mj-lt"/>
                <a:ea typeface="+mj-ea"/>
                <a:cs typeface="+mj-cs"/>
              </a:rPr>
              <a:t>Seasonal </a:t>
            </a:r>
            <a:r>
              <a:rPr lang="en-US" sz="2800" kern="0" dirty="0"/>
              <a:t>(</a:t>
            </a:r>
            <a:r>
              <a:rPr lang="en-US" sz="2800" i="1" kern="0" dirty="0"/>
              <a:t>S</a:t>
            </a:r>
            <a:r>
              <a:rPr lang="en-US" sz="2800" i="1" kern="0" baseline="-25000" dirty="0"/>
              <a:t>t</a:t>
            </a:r>
            <a:r>
              <a:rPr lang="en-US" sz="2800" kern="0" dirty="0"/>
              <a:t>)</a:t>
            </a:r>
          </a:p>
          <a:p>
            <a:pPr marL="514350" lvl="0" indent="-514350" eaLnBrk="0" hangingPunct="0">
              <a:spcBef>
                <a:spcPts val="200"/>
              </a:spcBef>
              <a:spcAft>
                <a:spcPts val="200"/>
              </a:spcAft>
              <a:buFontTx/>
              <a:buAutoNum type="arabicParenR"/>
            </a:pPr>
            <a:r>
              <a:rPr lang="en-US" sz="2800" kern="0" dirty="0">
                <a:latin typeface="+mj-lt"/>
                <a:ea typeface="+mj-ea"/>
                <a:cs typeface="+mj-cs"/>
              </a:rPr>
              <a:t>Irregular </a:t>
            </a:r>
            <a:r>
              <a:rPr lang="en-US" sz="2800" kern="0" dirty="0"/>
              <a:t>(</a:t>
            </a:r>
            <a:r>
              <a:rPr lang="en-US" sz="2800" i="1" kern="0" dirty="0"/>
              <a:t>I</a:t>
            </a:r>
            <a:r>
              <a:rPr lang="en-US" sz="2800" i="1" kern="0" baseline="-25000" dirty="0"/>
              <a:t>t</a:t>
            </a:r>
            <a:r>
              <a:rPr lang="en-US" sz="2800" kern="0" dirty="0"/>
              <a:t>)</a:t>
            </a:r>
          </a:p>
          <a:p>
            <a:pPr marL="514350" lvl="0" indent="-514350" eaLnBrk="0" hangingPunct="0">
              <a:spcBef>
                <a:spcPts val="200"/>
              </a:spcBef>
              <a:spcAft>
                <a:spcPts val="200"/>
              </a:spcAft>
            </a:pPr>
            <a:endParaRPr kumimoji="0" lang="en-US" sz="800" b="0" i="0" u="none" strike="noStrike" kern="0" cap="none" spc="0" normalizeH="0" baseline="0" noProof="0" dirty="0">
              <a:ln>
                <a:noFill/>
              </a:ln>
              <a:effectLst/>
              <a:uLnTx/>
              <a:uFillTx/>
              <a:latin typeface="+mj-lt"/>
              <a:ea typeface="+mj-ea"/>
              <a:cs typeface="+mj-cs"/>
            </a:endParaRPr>
          </a:p>
          <a:p>
            <a:pPr marL="514350" lvl="0" indent="-514350" eaLnBrk="0" hangingPunct="0">
              <a:spcBef>
                <a:spcPts val="200"/>
              </a:spcBef>
              <a:spcAft>
                <a:spcPts val="200"/>
              </a:spcAft>
            </a:pPr>
            <a:r>
              <a:rPr lang="en-US" sz="2800" kern="0" dirty="0">
                <a:latin typeface="+mj-lt"/>
                <a:ea typeface="+mj-ea"/>
                <a:cs typeface="+mj-cs"/>
              </a:rPr>
              <a:t>Different combinations of the above components:</a:t>
            </a:r>
          </a:p>
          <a:p>
            <a:pPr marL="514350" lvl="0" indent="-514350" eaLnBrk="0" hangingPunct="0">
              <a:spcBef>
                <a:spcPts val="200"/>
              </a:spcBef>
              <a:spcAft>
                <a:spcPts val="200"/>
              </a:spcAft>
            </a:pPr>
            <a:r>
              <a:rPr kumimoji="0" lang="en-US" sz="2800" b="0" i="0" u="none" strike="noStrike" kern="0" cap="none" spc="0" normalizeH="0" baseline="0" noProof="0" dirty="0">
                <a:ln>
                  <a:noFill/>
                </a:ln>
                <a:solidFill>
                  <a:srgbClr val="FF0000"/>
                </a:solidFill>
                <a:effectLst/>
                <a:uLnTx/>
                <a:uFillTx/>
                <a:latin typeface="+mj-lt"/>
                <a:ea typeface="+mj-ea"/>
                <a:cs typeface="+mj-cs"/>
              </a:rPr>
              <a:t>A: </a:t>
            </a:r>
            <a:r>
              <a:rPr lang="en-US" sz="2800" i="1" kern="0" dirty="0" err="1">
                <a:solidFill>
                  <a:srgbClr val="FF0000"/>
                </a:solidFill>
              </a:rPr>
              <a:t>Y</a:t>
            </a:r>
            <a:r>
              <a:rPr lang="en-US" sz="2800" i="1" kern="0" baseline="-25000" dirty="0" err="1">
                <a:solidFill>
                  <a:srgbClr val="FF0000"/>
                </a:solidFill>
              </a:rPr>
              <a:t>t</a:t>
            </a:r>
            <a:r>
              <a:rPr lang="en-US" sz="2800" i="1" kern="0" dirty="0">
                <a:solidFill>
                  <a:srgbClr val="FF0000"/>
                </a:solidFill>
              </a:rPr>
              <a:t>= T</a:t>
            </a:r>
            <a:r>
              <a:rPr lang="en-US" sz="2800" i="1" kern="0" baseline="-25000" dirty="0">
                <a:solidFill>
                  <a:srgbClr val="FF0000"/>
                </a:solidFill>
              </a:rPr>
              <a:t>t</a:t>
            </a:r>
            <a:r>
              <a:rPr lang="en-US" sz="2800" i="1" kern="0" dirty="0">
                <a:solidFill>
                  <a:srgbClr val="FF0000"/>
                </a:solidFill>
              </a:rPr>
              <a:t> </a:t>
            </a:r>
            <a:r>
              <a:rPr lang="en-US" sz="2800" i="1" kern="0" baseline="20000" dirty="0">
                <a:solidFill>
                  <a:srgbClr val="FF0000"/>
                </a:solidFill>
              </a:rPr>
              <a:t>x</a:t>
            </a:r>
            <a:r>
              <a:rPr lang="en-US" sz="2800" i="1" kern="0" dirty="0">
                <a:solidFill>
                  <a:srgbClr val="FF0000"/>
                </a:solidFill>
              </a:rPr>
              <a:t> C</a:t>
            </a:r>
            <a:r>
              <a:rPr lang="en-US" sz="2800" i="1" kern="0" baseline="-25000" dirty="0">
                <a:solidFill>
                  <a:srgbClr val="FF0000"/>
                </a:solidFill>
              </a:rPr>
              <a:t>t</a:t>
            </a:r>
            <a:r>
              <a:rPr lang="en-US" sz="2800" i="1" kern="0" dirty="0">
                <a:solidFill>
                  <a:srgbClr val="FF0000"/>
                </a:solidFill>
              </a:rPr>
              <a:t> </a:t>
            </a:r>
            <a:r>
              <a:rPr lang="en-US" sz="2800" i="1" kern="0" baseline="20000" dirty="0">
                <a:solidFill>
                  <a:srgbClr val="FF0000"/>
                </a:solidFill>
              </a:rPr>
              <a:t>x </a:t>
            </a:r>
            <a:r>
              <a:rPr lang="en-US" sz="2800" i="1" kern="0" dirty="0">
                <a:solidFill>
                  <a:srgbClr val="FF0000"/>
                </a:solidFill>
              </a:rPr>
              <a:t>S</a:t>
            </a:r>
            <a:r>
              <a:rPr lang="en-US" sz="2800" i="1" kern="0" baseline="-25000" dirty="0">
                <a:solidFill>
                  <a:srgbClr val="FF0000"/>
                </a:solidFill>
              </a:rPr>
              <a:t>t</a:t>
            </a:r>
            <a:r>
              <a:rPr lang="en-US" sz="2800" i="1" kern="0" dirty="0">
                <a:solidFill>
                  <a:srgbClr val="FF0000"/>
                </a:solidFill>
              </a:rPr>
              <a:t> </a:t>
            </a:r>
            <a:r>
              <a:rPr lang="en-US" sz="2800" i="1" kern="0" baseline="20000" dirty="0">
                <a:solidFill>
                  <a:srgbClr val="FF0000"/>
                </a:solidFill>
              </a:rPr>
              <a:t>x </a:t>
            </a:r>
            <a:r>
              <a:rPr lang="en-US" sz="2800" i="1" kern="0" dirty="0">
                <a:solidFill>
                  <a:srgbClr val="FF0000"/>
                </a:solidFill>
              </a:rPr>
              <a:t>I</a:t>
            </a:r>
            <a:r>
              <a:rPr lang="en-US" sz="2800" i="1" kern="0" baseline="-25000" dirty="0">
                <a:solidFill>
                  <a:srgbClr val="FF0000"/>
                </a:solidFill>
              </a:rPr>
              <a:t>t </a:t>
            </a:r>
            <a:r>
              <a:rPr lang="en-US" sz="2800" kern="0" dirty="0">
                <a:solidFill>
                  <a:srgbClr val="FF0000"/>
                </a:solidFill>
                <a:latin typeface="Cambria Math"/>
                <a:ea typeface="Cambria Math"/>
              </a:rPr>
              <a:t>⟶</a:t>
            </a:r>
            <a:r>
              <a:rPr lang="en-US" sz="2400" kern="0" dirty="0">
                <a:solidFill>
                  <a:srgbClr val="FF0000"/>
                </a:solidFill>
                <a:latin typeface="+mj-lt"/>
                <a:ea typeface="Cambria Math"/>
              </a:rPr>
              <a:t> Multiplicative Model (</a:t>
            </a:r>
            <a:r>
              <a:rPr lang="en-US" sz="2400" kern="0" dirty="0">
                <a:solidFill>
                  <a:srgbClr val="7030A0"/>
                </a:solidFill>
                <a:latin typeface="+mj-lt"/>
                <a:ea typeface="Cambria Math"/>
              </a:rPr>
              <a:t>Most Popular</a:t>
            </a:r>
            <a:r>
              <a:rPr lang="en-US" sz="2400" kern="0" dirty="0">
                <a:solidFill>
                  <a:srgbClr val="FF0000"/>
                </a:solidFill>
                <a:latin typeface="+mj-lt"/>
                <a:ea typeface="Cambria Math"/>
              </a:rPr>
              <a:t>)</a:t>
            </a:r>
            <a:endParaRPr lang="en-US" sz="2400" i="1" kern="0" baseline="-25000" dirty="0">
              <a:solidFill>
                <a:srgbClr val="FF0000"/>
              </a:solidFill>
              <a:latin typeface="+mj-lt"/>
            </a:endParaRPr>
          </a:p>
          <a:p>
            <a:pPr marL="514350" lvl="0" indent="-514350" eaLnBrk="0" hangingPunct="0">
              <a:spcBef>
                <a:spcPts val="200"/>
              </a:spcBef>
              <a:spcAft>
                <a:spcPts val="200"/>
              </a:spcAft>
            </a:pPr>
            <a:r>
              <a:rPr lang="en-US" sz="2800" kern="0" dirty="0">
                <a:solidFill>
                  <a:srgbClr val="0070C0"/>
                </a:solidFill>
              </a:rPr>
              <a:t>B: </a:t>
            </a:r>
            <a:r>
              <a:rPr lang="en-US" sz="2800" i="1" kern="0" dirty="0" err="1">
                <a:solidFill>
                  <a:srgbClr val="0070C0"/>
                </a:solidFill>
              </a:rPr>
              <a:t>Y</a:t>
            </a:r>
            <a:r>
              <a:rPr lang="en-US" sz="2800" i="1" kern="0" baseline="-25000" dirty="0" err="1">
                <a:solidFill>
                  <a:srgbClr val="0070C0"/>
                </a:solidFill>
              </a:rPr>
              <a:t>t</a:t>
            </a:r>
            <a:r>
              <a:rPr lang="en-US" sz="2800" i="1" kern="0" dirty="0">
                <a:solidFill>
                  <a:srgbClr val="0070C0"/>
                </a:solidFill>
              </a:rPr>
              <a:t>= T</a:t>
            </a:r>
            <a:r>
              <a:rPr lang="en-US" sz="2800" i="1" kern="0" baseline="-25000" dirty="0">
                <a:solidFill>
                  <a:srgbClr val="0070C0"/>
                </a:solidFill>
              </a:rPr>
              <a:t>t</a:t>
            </a:r>
            <a:r>
              <a:rPr lang="en-US" sz="2800" i="1" kern="0" dirty="0">
                <a:solidFill>
                  <a:srgbClr val="0070C0"/>
                </a:solidFill>
              </a:rPr>
              <a:t> </a:t>
            </a:r>
            <a:r>
              <a:rPr lang="en-US" sz="2800" i="1" kern="0" baseline="20000" dirty="0">
                <a:solidFill>
                  <a:srgbClr val="0070C0"/>
                </a:solidFill>
              </a:rPr>
              <a:t>+</a:t>
            </a:r>
            <a:r>
              <a:rPr lang="en-US" sz="2800" i="1" kern="0" dirty="0">
                <a:solidFill>
                  <a:srgbClr val="0070C0"/>
                </a:solidFill>
              </a:rPr>
              <a:t> C</a:t>
            </a:r>
            <a:r>
              <a:rPr lang="en-US" sz="2800" i="1" kern="0" baseline="-25000" dirty="0">
                <a:solidFill>
                  <a:srgbClr val="0070C0"/>
                </a:solidFill>
              </a:rPr>
              <a:t>t</a:t>
            </a:r>
            <a:r>
              <a:rPr lang="en-US" sz="2800" i="1" kern="0" dirty="0">
                <a:solidFill>
                  <a:srgbClr val="0070C0"/>
                </a:solidFill>
              </a:rPr>
              <a:t> </a:t>
            </a:r>
            <a:r>
              <a:rPr lang="en-US" sz="2800" i="1" kern="0" baseline="20000" dirty="0">
                <a:solidFill>
                  <a:srgbClr val="0070C0"/>
                </a:solidFill>
              </a:rPr>
              <a:t>+ </a:t>
            </a:r>
            <a:r>
              <a:rPr lang="en-US" sz="2800" i="1" kern="0" dirty="0">
                <a:solidFill>
                  <a:srgbClr val="0070C0"/>
                </a:solidFill>
              </a:rPr>
              <a:t>S</a:t>
            </a:r>
            <a:r>
              <a:rPr lang="en-US" sz="2800" i="1" kern="0" baseline="-25000" dirty="0">
                <a:solidFill>
                  <a:srgbClr val="0070C0"/>
                </a:solidFill>
              </a:rPr>
              <a:t>t</a:t>
            </a:r>
            <a:r>
              <a:rPr lang="en-US" sz="2800" i="1" kern="0" dirty="0">
                <a:solidFill>
                  <a:srgbClr val="0070C0"/>
                </a:solidFill>
              </a:rPr>
              <a:t> </a:t>
            </a:r>
            <a:r>
              <a:rPr lang="en-US" sz="2800" i="1" kern="0" baseline="20000" dirty="0">
                <a:solidFill>
                  <a:srgbClr val="0070C0"/>
                </a:solidFill>
              </a:rPr>
              <a:t>+ </a:t>
            </a:r>
            <a:r>
              <a:rPr lang="en-US" sz="2800" i="1" kern="0" dirty="0">
                <a:solidFill>
                  <a:srgbClr val="0070C0"/>
                </a:solidFill>
              </a:rPr>
              <a:t>I</a:t>
            </a:r>
            <a:r>
              <a:rPr lang="en-US" sz="2800" i="1" kern="0" baseline="-25000" dirty="0">
                <a:solidFill>
                  <a:srgbClr val="0070C0"/>
                </a:solidFill>
              </a:rPr>
              <a:t>t   </a:t>
            </a:r>
            <a:r>
              <a:rPr lang="en-US" sz="2800" kern="0" dirty="0">
                <a:solidFill>
                  <a:srgbClr val="0070C0"/>
                </a:solidFill>
                <a:latin typeface="Cambria Math"/>
                <a:ea typeface="Cambria Math"/>
              </a:rPr>
              <a:t>⟶</a:t>
            </a:r>
            <a:r>
              <a:rPr lang="en-US" sz="2800" kern="0" dirty="0">
                <a:solidFill>
                  <a:srgbClr val="0070C0"/>
                </a:solidFill>
                <a:ea typeface="Cambria Math"/>
              </a:rPr>
              <a:t> </a:t>
            </a:r>
            <a:r>
              <a:rPr lang="en-US" sz="2400" kern="0" dirty="0">
                <a:solidFill>
                  <a:srgbClr val="0070C0"/>
                </a:solidFill>
                <a:ea typeface="Cambria Math"/>
              </a:rPr>
              <a:t>Additive Model (</a:t>
            </a:r>
            <a:r>
              <a:rPr lang="en-US" sz="2400" kern="0" dirty="0">
                <a:solidFill>
                  <a:srgbClr val="92D050"/>
                </a:solidFill>
                <a:ea typeface="Cambria Math"/>
              </a:rPr>
              <a:t>Less Popular</a:t>
            </a:r>
            <a:r>
              <a:rPr lang="en-US" sz="2400" kern="0" dirty="0">
                <a:solidFill>
                  <a:srgbClr val="0070C0"/>
                </a:solidFill>
                <a:ea typeface="Cambria Math"/>
              </a:rPr>
              <a:t>)</a:t>
            </a:r>
          </a:p>
          <a:p>
            <a:pPr marL="514350" lvl="0" indent="-514350" eaLnBrk="0" hangingPunct="0">
              <a:spcBef>
                <a:spcPts val="200"/>
              </a:spcBef>
              <a:spcAft>
                <a:spcPts val="200"/>
              </a:spcAft>
            </a:pPr>
            <a:r>
              <a:rPr lang="en-US" sz="2800" kern="0" dirty="0"/>
              <a:t>C: </a:t>
            </a:r>
            <a:r>
              <a:rPr lang="en-US" sz="2800" i="1" kern="0" dirty="0" err="1"/>
              <a:t>Y</a:t>
            </a:r>
            <a:r>
              <a:rPr lang="en-US" sz="2800" i="1" kern="0" baseline="-25000" dirty="0" err="1"/>
              <a:t>t</a:t>
            </a:r>
            <a:r>
              <a:rPr lang="en-US" sz="2800" i="1" kern="0" dirty="0"/>
              <a:t>= T</a:t>
            </a:r>
            <a:r>
              <a:rPr lang="en-US" sz="2800" i="1" kern="0" baseline="-25000" dirty="0"/>
              <a:t>t</a:t>
            </a:r>
            <a:r>
              <a:rPr lang="en-US" sz="2800" i="1" kern="0" dirty="0"/>
              <a:t> </a:t>
            </a:r>
            <a:r>
              <a:rPr lang="en-US" sz="2800" i="1" kern="0" baseline="20000" dirty="0"/>
              <a:t>x</a:t>
            </a:r>
            <a:r>
              <a:rPr lang="en-US" sz="2800" i="1" kern="0" dirty="0"/>
              <a:t> C</a:t>
            </a:r>
            <a:r>
              <a:rPr lang="en-US" sz="2800" i="1" kern="0" baseline="-25000" dirty="0"/>
              <a:t>t</a:t>
            </a:r>
            <a:r>
              <a:rPr lang="en-US" sz="2800" i="1" kern="0" dirty="0"/>
              <a:t> </a:t>
            </a:r>
            <a:r>
              <a:rPr lang="en-US" sz="2800" i="1" kern="0" baseline="20000" dirty="0"/>
              <a:t>x </a:t>
            </a:r>
            <a:r>
              <a:rPr lang="en-US" sz="2800" i="1" kern="0" dirty="0"/>
              <a:t>S</a:t>
            </a:r>
            <a:r>
              <a:rPr lang="en-US" sz="2800" i="1" kern="0" baseline="-25000" dirty="0"/>
              <a:t>t</a:t>
            </a:r>
            <a:r>
              <a:rPr lang="en-US" sz="2800" i="1" kern="0" dirty="0"/>
              <a:t> </a:t>
            </a:r>
            <a:r>
              <a:rPr lang="en-US" sz="2800" i="1" kern="0" baseline="20000" dirty="0"/>
              <a:t>+ </a:t>
            </a:r>
            <a:r>
              <a:rPr lang="en-US" sz="2800" i="1" kern="0" dirty="0"/>
              <a:t>I</a:t>
            </a:r>
            <a:r>
              <a:rPr lang="en-US" sz="2800" i="1" kern="0" baseline="-25000" dirty="0"/>
              <a:t>t       </a:t>
            </a:r>
            <a:r>
              <a:rPr lang="en-US" sz="2800" kern="0" dirty="0">
                <a:latin typeface="Cambria Math"/>
                <a:ea typeface="Cambria Math"/>
              </a:rPr>
              <a:t>⟶</a:t>
            </a:r>
            <a:r>
              <a:rPr lang="en-US" sz="2800" kern="0" dirty="0">
                <a:ea typeface="Cambria Math"/>
              </a:rPr>
              <a:t> </a:t>
            </a:r>
            <a:r>
              <a:rPr lang="en-US" sz="2400" kern="0" dirty="0">
                <a:ea typeface="Cambria Math"/>
              </a:rPr>
              <a:t>Mixed Model</a:t>
            </a:r>
          </a:p>
          <a:p>
            <a:pPr marL="514350" indent="-514350" eaLnBrk="0" hangingPunct="0">
              <a:spcBef>
                <a:spcPts val="200"/>
              </a:spcBef>
              <a:spcAft>
                <a:spcPts val="200"/>
              </a:spcAft>
            </a:pPr>
            <a:r>
              <a:rPr lang="en-US" sz="2800" kern="0" dirty="0"/>
              <a:t>D: Other Combinations</a:t>
            </a:r>
            <a:r>
              <a:rPr lang="en-US" sz="2800" kern="0" dirty="0">
                <a:latin typeface="Cambria Math"/>
                <a:ea typeface="Cambria Math"/>
              </a:rPr>
              <a:t> ⟶</a:t>
            </a:r>
            <a:r>
              <a:rPr lang="en-US" sz="2800" kern="0" dirty="0">
                <a:ea typeface="Cambria Math"/>
              </a:rPr>
              <a:t> </a:t>
            </a:r>
            <a:r>
              <a:rPr lang="en-US" sz="2400" kern="0" dirty="0">
                <a:ea typeface="Cambria Math"/>
              </a:rPr>
              <a:t>Mixed Model</a:t>
            </a:r>
          </a:p>
          <a:p>
            <a:pPr marL="514350" lvl="0" indent="-514350" eaLnBrk="0" hangingPunct="0">
              <a:spcBef>
                <a:spcPts val="200"/>
              </a:spcBef>
              <a:spcAft>
                <a:spcPts val="200"/>
              </a:spcAft>
            </a:pPr>
            <a:endParaRPr kumimoji="0" lang="en-US" sz="2800" b="0" i="0" u="none" strike="noStrike" kern="0" cap="none" spc="0" normalizeH="0" noProof="0" dirty="0">
              <a:ln>
                <a:noFill/>
              </a:ln>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3200" dirty="0">
                <a:solidFill>
                  <a:srgbClr val="0070C0"/>
                </a:solidFill>
              </a:rPr>
              <a:t>Formal (classical) Treatment of Time Series Data</a:t>
            </a:r>
            <a:br>
              <a:rPr lang="en-US" sz="3200" dirty="0">
                <a:solidFill>
                  <a:srgbClr val="0070C0"/>
                </a:solidFill>
              </a:rPr>
            </a:br>
            <a:r>
              <a:rPr lang="en-US" sz="3200" dirty="0">
                <a:solidFill>
                  <a:srgbClr val="FF0000"/>
                </a:solidFill>
              </a:rPr>
              <a:t>When to use Additive Model</a:t>
            </a:r>
            <a:endParaRPr lang="en-US" sz="3200" dirty="0">
              <a:solidFill>
                <a:srgbClr val="0070C0"/>
              </a:solidFill>
            </a:endParaRPr>
          </a:p>
        </p:txBody>
      </p:sp>
      <p:sp>
        <p:nvSpPr>
          <p:cNvPr id="12" name="Title 1"/>
          <p:cNvSpPr txBox="1">
            <a:spLocks/>
          </p:cNvSpPr>
          <p:nvPr/>
        </p:nvSpPr>
        <p:spPr bwMode="auto">
          <a:xfrm>
            <a:off x="304800" y="1219200"/>
            <a:ext cx="8610600" cy="556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lvl="0" indent="-514350" eaLnBrk="0" hangingPunct="0">
              <a:spcBef>
                <a:spcPts val="200"/>
              </a:spcBef>
              <a:spcAft>
                <a:spcPts val="200"/>
              </a:spcAft>
            </a:pPr>
            <a:endParaRPr kumimoji="0" lang="en-US" sz="2800" b="0" i="0" u="none" strike="noStrike" kern="0" cap="none" spc="0" normalizeH="0" noProof="0" dirty="0">
              <a:ln>
                <a:noFill/>
              </a:ln>
              <a:effectLst/>
              <a:uLnTx/>
              <a:uFillTx/>
              <a:latin typeface="+mj-lt"/>
              <a:ea typeface="+mj-ea"/>
              <a:cs typeface="+mj-cs"/>
            </a:endParaRPr>
          </a:p>
        </p:txBody>
      </p:sp>
      <p:sp>
        <p:nvSpPr>
          <p:cNvPr id="216065" name="Rectangle 1"/>
          <p:cNvSpPr>
            <a:spLocks noChangeArrowheads="1"/>
          </p:cNvSpPr>
          <p:nvPr/>
        </p:nvSpPr>
        <p:spPr bwMode="auto">
          <a:xfrm>
            <a:off x="304800" y="1137821"/>
            <a:ext cx="8534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4013" marR="0" lvl="0" indent="-3540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Arial" pitchFamily="34" charset="0"/>
                <a:ea typeface="Calibri" pitchFamily="34" charset="0"/>
                <a:cs typeface="Arial" pitchFamily="34" charset="0"/>
              </a:rPr>
              <a:t>In some time series, the amplitude of both the seasonal and irregular variations do not change as the level of the trend rises or falls. </a:t>
            </a:r>
          </a:p>
          <a:p>
            <a:pPr marL="354013" marR="0" lvl="0" indent="-354013" algn="l"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354013" marR="0" lvl="0" indent="-3540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Arial" pitchFamily="34" charset="0"/>
                <a:ea typeface="Calibri" pitchFamily="34" charset="0"/>
                <a:cs typeface="Arial" pitchFamily="34" charset="0"/>
              </a:rPr>
              <a:t>In such cases, an additive model is appropriate. In the additive model, the observed time series is considered to be the sum of three independent components.</a:t>
            </a:r>
          </a:p>
          <a:p>
            <a:pPr marL="354013" marR="0" lvl="0" indent="-354013" algn="l"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354013" marR="0" lvl="0" indent="-3540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a:ln>
                  <a:noFill/>
                </a:ln>
                <a:solidFill>
                  <a:schemeClr val="tx1"/>
                </a:solidFill>
                <a:effectLst/>
                <a:latin typeface="Arial" pitchFamily="34" charset="0"/>
                <a:ea typeface="Calibri" pitchFamily="34" charset="0"/>
                <a:cs typeface="Arial" pitchFamily="34" charset="0"/>
              </a:rPr>
              <a:t>Each of the three components has the same units as the original series.</a:t>
            </a:r>
          </a:p>
          <a:p>
            <a:pPr marL="354013" marR="0" lvl="0" indent="-354013"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3200" dirty="0">
                <a:solidFill>
                  <a:srgbClr val="0070C0"/>
                </a:solidFill>
              </a:rPr>
              <a:t>Formal (classical) Treatment of Time Series Data</a:t>
            </a:r>
            <a:br>
              <a:rPr lang="en-US" sz="3200" dirty="0">
                <a:solidFill>
                  <a:srgbClr val="0070C0"/>
                </a:solidFill>
              </a:rPr>
            </a:br>
            <a:r>
              <a:rPr lang="en-US" sz="3200" dirty="0">
                <a:solidFill>
                  <a:srgbClr val="FF0000"/>
                </a:solidFill>
              </a:rPr>
              <a:t>When to use Multiplicative Model</a:t>
            </a:r>
          </a:p>
        </p:txBody>
      </p:sp>
      <p:sp>
        <p:nvSpPr>
          <p:cNvPr id="12" name="Title 1"/>
          <p:cNvSpPr txBox="1">
            <a:spLocks/>
          </p:cNvSpPr>
          <p:nvPr/>
        </p:nvSpPr>
        <p:spPr bwMode="auto">
          <a:xfrm>
            <a:off x="304800" y="1219200"/>
            <a:ext cx="8610600" cy="556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lvl="0" indent="-514350" eaLnBrk="0" hangingPunct="0">
              <a:spcBef>
                <a:spcPts val="200"/>
              </a:spcBef>
              <a:spcAft>
                <a:spcPts val="200"/>
              </a:spcAft>
            </a:pPr>
            <a:endParaRPr kumimoji="0" lang="en-US" sz="2800" b="0" i="0" u="none" strike="noStrike" kern="0" cap="none" spc="0" normalizeH="0" noProof="0" dirty="0">
              <a:ln>
                <a:noFill/>
              </a:ln>
              <a:effectLst/>
              <a:uLnTx/>
              <a:uFillTx/>
              <a:latin typeface="+mj-lt"/>
              <a:ea typeface="+mj-ea"/>
              <a:cs typeface="+mj-cs"/>
            </a:endParaRPr>
          </a:p>
        </p:txBody>
      </p:sp>
      <p:sp>
        <p:nvSpPr>
          <p:cNvPr id="216065" name="Rectangle 1"/>
          <p:cNvSpPr>
            <a:spLocks noChangeArrowheads="1"/>
          </p:cNvSpPr>
          <p:nvPr/>
        </p:nvSpPr>
        <p:spPr bwMode="auto">
          <a:xfrm>
            <a:off x="304800" y="1137821"/>
            <a:ext cx="8534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4013" indent="-354013">
              <a:buFont typeface="Arial" pitchFamily="34" charset="0"/>
              <a:buChar char="•"/>
            </a:pPr>
            <a:r>
              <a:rPr lang="en-US" sz="2800" dirty="0">
                <a:latin typeface="Arial" pitchFamily="34" charset="0"/>
                <a:ea typeface="Calibri" pitchFamily="34" charset="0"/>
                <a:cs typeface="Arial" pitchFamily="34" charset="0"/>
              </a:rPr>
              <a:t>In many time series, the amplitude of both the seasonal and irregular variations increase as the level of the trend rises.</a:t>
            </a:r>
          </a:p>
          <a:p>
            <a:pPr marL="354013" indent="-354013"/>
            <a:endParaRPr lang="en-US" sz="2800" dirty="0">
              <a:latin typeface="Arial" pitchFamily="34" charset="0"/>
              <a:ea typeface="Calibri" pitchFamily="34" charset="0"/>
              <a:cs typeface="Arial" pitchFamily="34" charset="0"/>
            </a:endParaRPr>
          </a:p>
          <a:p>
            <a:pPr marL="354013" indent="-354013">
              <a:buFont typeface="Arial" pitchFamily="34" charset="0"/>
              <a:buChar char="•"/>
            </a:pPr>
            <a:r>
              <a:rPr lang="en-US" sz="2800" dirty="0">
                <a:latin typeface="Arial" pitchFamily="34" charset="0"/>
                <a:ea typeface="Calibri" pitchFamily="34" charset="0"/>
                <a:cs typeface="Arial" pitchFamily="34" charset="0"/>
              </a:rPr>
              <a:t>In this situation, a multiplicative model is usually appropriate.</a:t>
            </a:r>
          </a:p>
          <a:p>
            <a:pPr marL="354013" indent="-354013"/>
            <a:endParaRPr lang="en-US" sz="2800" dirty="0">
              <a:latin typeface="Arial" pitchFamily="34" charset="0"/>
              <a:ea typeface="Calibri" pitchFamily="34" charset="0"/>
              <a:cs typeface="Arial" pitchFamily="34" charset="0"/>
            </a:endParaRPr>
          </a:p>
          <a:p>
            <a:pPr marL="354013" indent="-354013">
              <a:buFont typeface="Arial" pitchFamily="34" charset="0"/>
              <a:buChar char="•"/>
            </a:pPr>
            <a:r>
              <a:rPr lang="en-US" sz="2800" dirty="0">
                <a:latin typeface="Arial" pitchFamily="34" charset="0"/>
                <a:ea typeface="Calibri" pitchFamily="34" charset="0"/>
                <a:cs typeface="Arial" pitchFamily="34" charset="0"/>
              </a:rPr>
              <a:t>Under this model, the trend has the same units as the original series, but the seasonal and irregular components are unit less factors, distributed around 1.</a:t>
            </a:r>
            <a:endParaRPr lang="en-US" sz="2800" dirty="0">
              <a:latin typeface="Arial" pitchFamily="34" charset="0"/>
              <a:cs typeface="Arial" pitchFamily="34" charset="0"/>
            </a:endParaRPr>
          </a:p>
          <a:p>
            <a:pPr marL="354013" marR="0" lvl="0" indent="-354013"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ADDITIVE VS MULTIPLICATIVE SEASONALITY</a:t>
            </a:r>
            <a:endParaRPr lang="tr-TR" dirty="0"/>
          </a:p>
        </p:txBody>
      </p:sp>
      <p:sp>
        <p:nvSpPr>
          <p:cNvPr id="56323" name="Content Placeholder 2"/>
          <p:cNvSpPr>
            <a:spLocks noGrp="1"/>
          </p:cNvSpPr>
          <p:nvPr>
            <p:ph idx="1"/>
          </p:nvPr>
        </p:nvSpPr>
        <p:spPr/>
        <p:txBody>
          <a:bodyPr/>
          <a:lstStyle/>
          <a:p>
            <a:pPr eaLnBrk="1" hangingPunct="1">
              <a:buFont typeface="Arial" charset="0"/>
              <a:buNone/>
            </a:pPr>
            <a:r>
              <a:rPr lang="en-US"/>
              <a:t> </a:t>
            </a:r>
            <a:endParaRPr lang="tr-TR"/>
          </a:p>
        </p:txBody>
      </p:sp>
      <p:sp>
        <p:nvSpPr>
          <p:cNvPr id="4" name="Slide Number Placeholder 3"/>
          <p:cNvSpPr>
            <a:spLocks noGrp="1"/>
          </p:cNvSpPr>
          <p:nvPr>
            <p:ph type="sldNum" sz="quarter" idx="12"/>
          </p:nvPr>
        </p:nvSpPr>
        <p:spPr/>
        <p:txBody>
          <a:bodyPr/>
          <a:lstStyle/>
          <a:p>
            <a:pPr>
              <a:defRPr/>
            </a:pPr>
            <a:fld id="{68D0BA77-9C47-4E26-A56A-59836B49C05E}" type="slidenum">
              <a:rPr lang="tr-TR"/>
              <a:pPr>
                <a:defRPr/>
              </a:pPr>
              <a:t>49</a:t>
            </a:fld>
            <a:endParaRPr lang="tr-TR"/>
          </a:p>
        </p:txBody>
      </p:sp>
      <p:pic>
        <p:nvPicPr>
          <p:cNvPr id="56325" name="Picture 2" descr="http://www.stats.govt.nz/reports/seasonal-adjustment/~/media/Statistics/Publications/Seasonal%20adjustment/additive-model.ashx?w=360&amp;h=330&amp;as=1"/>
          <p:cNvPicPr>
            <a:picLocks noChangeAspect="1" noChangeArrowheads="1"/>
          </p:cNvPicPr>
          <p:nvPr/>
        </p:nvPicPr>
        <p:blipFill>
          <a:blip r:embed="rId2" cstate="print"/>
          <a:srcRect/>
          <a:stretch>
            <a:fillRect/>
          </a:stretch>
        </p:blipFill>
        <p:spPr bwMode="auto">
          <a:xfrm>
            <a:off x="457200" y="1828800"/>
            <a:ext cx="4322763" cy="3962400"/>
          </a:xfrm>
          <a:prstGeom prst="rect">
            <a:avLst/>
          </a:prstGeom>
          <a:noFill/>
          <a:ln w="9525">
            <a:noFill/>
            <a:miter lim="800000"/>
            <a:headEnd/>
            <a:tailEnd/>
          </a:ln>
        </p:spPr>
      </p:pic>
      <p:pic>
        <p:nvPicPr>
          <p:cNvPr id="56326" name="Picture 4" descr="http://www.stats.govt.nz/reports/seasonal-adjustment/~/media/Statistics/Publications/Seasonal%20adjustment/multipicative-model.ashx?w=360&amp;h=340&amp;as=1"/>
          <p:cNvPicPr>
            <a:picLocks noChangeAspect="1" noChangeArrowheads="1"/>
          </p:cNvPicPr>
          <p:nvPr/>
        </p:nvPicPr>
        <p:blipFill>
          <a:blip r:embed="rId3" cstate="print"/>
          <a:srcRect/>
          <a:stretch>
            <a:fillRect/>
          </a:stretch>
        </p:blipFill>
        <p:spPr bwMode="auto">
          <a:xfrm>
            <a:off x="4800600" y="1828800"/>
            <a:ext cx="3886200" cy="36703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de-DE" sz="2400" i="1" dirty="0">
                <a:solidFill>
                  <a:srgbClr val="FF0000"/>
                </a:solidFill>
                <a:latin typeface="Times New Roman" pitchFamily="18" charset="0"/>
                <a:cs typeface="Times New Roman" pitchFamily="18" charset="0"/>
              </a:rPr>
              <a:t>Continuous time series </a:t>
            </a:r>
            <a:r>
              <a:rPr lang="de-DE" sz="2400" dirty="0">
                <a:latin typeface="Times New Roman" pitchFamily="18" charset="0"/>
                <a:cs typeface="Times New Roman" pitchFamily="18" charset="0"/>
              </a:rPr>
              <a:t>are obtained when observations are made continuously over some time intervals. (ECG graph).</a:t>
            </a:r>
            <a:endParaRPr lang="en-IN" sz="2400" dirty="0">
              <a:latin typeface="Times New Roman" pitchFamily="18" charset="0"/>
              <a:cs typeface="Times New Roman" pitchFamily="18" charset="0"/>
            </a:endParaRPr>
          </a:p>
        </p:txBody>
      </p:sp>
      <p:pic>
        <p:nvPicPr>
          <p:cNvPr id="94210" name="Picture 2" descr="G:\SIR_BURDWAN\Samarjitda\ecg_plot.png"/>
          <p:cNvPicPr>
            <a:picLocks noGrp="1" noChangeAspect="1" noChangeArrowheads="1"/>
          </p:cNvPicPr>
          <p:nvPr>
            <p:ph idx="1"/>
          </p:nvPr>
        </p:nvPicPr>
        <p:blipFill>
          <a:blip r:embed="rId3" cstate="print"/>
          <a:srcRect/>
          <a:stretch>
            <a:fillRect/>
          </a:stretch>
        </p:blipFill>
        <p:spPr bwMode="auto">
          <a:xfrm>
            <a:off x="381000" y="1828800"/>
            <a:ext cx="8305800" cy="43434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ADDITIVE VS MULTIPLICATIVE SEASONALITY</a:t>
            </a:r>
            <a:endParaRPr lang="tr-TR" dirty="0"/>
          </a:p>
        </p:txBody>
      </p:sp>
      <p:sp>
        <p:nvSpPr>
          <p:cNvPr id="3" name="Content Placeholder 2"/>
          <p:cNvSpPr>
            <a:spLocks noGrp="1"/>
          </p:cNvSpPr>
          <p:nvPr>
            <p:ph idx="1"/>
          </p:nvPr>
        </p:nvSpPr>
        <p:spPr>
          <a:xfrm>
            <a:off x="457200" y="1447800"/>
            <a:ext cx="8382000" cy="5105400"/>
          </a:xfrm>
        </p:spPr>
        <p:txBody>
          <a:bodyPr rtlCol="0">
            <a:normAutofit fontScale="55000" lnSpcReduction="20000"/>
          </a:bodyPr>
          <a:lstStyle/>
          <a:p>
            <a:pPr eaLnBrk="1" fontAlgn="auto" hangingPunct="1">
              <a:spcAft>
                <a:spcPts val="0"/>
              </a:spcAft>
              <a:buFont typeface="Arial" pitchFamily="34" charset="0"/>
              <a:buChar char="•"/>
              <a:defRPr/>
            </a:pPr>
            <a:r>
              <a:rPr lang="en-US" sz="3600" dirty="0"/>
              <a:t>Seasonal components can be additive in nature or multiplicative. For example, during the month of December the sales for a particular toy may increase by 1 million dollars every year. Thus, we could </a:t>
            </a:r>
            <a:r>
              <a:rPr lang="en-US" sz="3600" i="1" dirty="0"/>
              <a:t>add</a:t>
            </a:r>
            <a:r>
              <a:rPr lang="en-US" sz="3600" dirty="0"/>
              <a:t> to our forecasts for every December the amount of 1 million dollars (over the respective annual average) to account for this seasonal fluctuation. In this case, the seasonality is </a:t>
            </a:r>
            <a:r>
              <a:rPr lang="en-US" sz="3600" i="1" dirty="0"/>
              <a:t>additive</a:t>
            </a:r>
            <a:r>
              <a:rPr lang="en-US" sz="3600" dirty="0"/>
              <a:t>.</a:t>
            </a:r>
          </a:p>
          <a:p>
            <a:pPr eaLnBrk="1" fontAlgn="auto" hangingPunct="1">
              <a:spcAft>
                <a:spcPts val="0"/>
              </a:spcAft>
              <a:buFont typeface="Arial" pitchFamily="34" charset="0"/>
              <a:buChar char="•"/>
              <a:defRPr/>
            </a:pPr>
            <a:r>
              <a:rPr lang="en-US" sz="3600" dirty="0"/>
              <a:t>Alternatively, during the month of December the sales for a particular toy may increase by 40%, that is, increase by a </a:t>
            </a:r>
            <a:r>
              <a:rPr lang="en-US" sz="3600" i="1" dirty="0"/>
              <a:t>factor</a:t>
            </a:r>
            <a:r>
              <a:rPr lang="en-US" sz="3600" dirty="0"/>
              <a:t> of 1.4. Thus, when the sales for the toy are generally weak, than the absolute (dollar) increase in sales during December will be relatively weak (but the percentage will be constant); if the sales of the toy are strong, than the absolute (dollar) increase in sales will be proportionately greater. Again, in this case the sales increase by a certain </a:t>
            </a:r>
            <a:r>
              <a:rPr lang="en-US" sz="3600" i="1" dirty="0"/>
              <a:t>factor</a:t>
            </a:r>
            <a:r>
              <a:rPr lang="en-US" sz="3600" dirty="0"/>
              <a:t>, and the seasonal component is thus </a:t>
            </a:r>
            <a:r>
              <a:rPr lang="en-US" sz="3600" i="1" dirty="0"/>
              <a:t>multiplicative</a:t>
            </a:r>
            <a:r>
              <a:rPr lang="en-US" sz="3600" dirty="0"/>
              <a:t> in nature (i.e., the multiplicative seasonal component in this case would be 1.4).</a:t>
            </a:r>
          </a:p>
          <a:p>
            <a:pPr eaLnBrk="1" fontAlgn="auto" hangingPunct="1">
              <a:spcAft>
                <a:spcPts val="0"/>
              </a:spcAft>
              <a:buFont typeface="Arial" pitchFamily="34" charset="0"/>
              <a:buChar char="•"/>
              <a:defRPr/>
            </a:pPr>
            <a:endParaRPr lang="tr-TR" dirty="0"/>
          </a:p>
        </p:txBody>
      </p:sp>
      <p:sp>
        <p:nvSpPr>
          <p:cNvPr id="4" name="Slide Number Placeholder 3"/>
          <p:cNvSpPr>
            <a:spLocks noGrp="1"/>
          </p:cNvSpPr>
          <p:nvPr>
            <p:ph type="sldNum" sz="quarter" idx="12"/>
          </p:nvPr>
        </p:nvSpPr>
        <p:spPr/>
        <p:txBody>
          <a:bodyPr/>
          <a:lstStyle/>
          <a:p>
            <a:pPr>
              <a:defRPr/>
            </a:pPr>
            <a:fld id="{CBEE4CB8-7B6D-45B6-8349-C60A80974B50}" type="slidenum">
              <a:rPr lang="tr-TR"/>
              <a:pPr>
                <a:defRPr/>
              </a:pPr>
              <a:t>50</a:t>
            </a:fld>
            <a:endParaRPr lang="tr-T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ADDITIVE VS MULTIPLICATIVE SEASONALITY</a:t>
            </a:r>
            <a:endParaRPr lang="tr-TR"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In plots of the series, the distinguishing characteristic between these two types of seasonal components is that in the additive case, the series shows steady seasonal fluctuations, regardless of the overall level of the series; in the multiplicative case, the size of the seasonal fluctuations vary, depending on the overall level of the series.</a:t>
            </a:r>
          </a:p>
          <a:p>
            <a:pPr eaLnBrk="1" fontAlgn="auto" hangingPunct="1">
              <a:spcAft>
                <a:spcPts val="0"/>
              </a:spcAft>
              <a:buNone/>
              <a:defRPr/>
            </a:pPr>
            <a:endParaRPr lang="en-US" dirty="0"/>
          </a:p>
        </p:txBody>
      </p:sp>
      <p:sp>
        <p:nvSpPr>
          <p:cNvPr id="4" name="Slide Number Placeholder 3"/>
          <p:cNvSpPr>
            <a:spLocks noGrp="1"/>
          </p:cNvSpPr>
          <p:nvPr>
            <p:ph type="sldNum" sz="quarter" idx="12"/>
          </p:nvPr>
        </p:nvSpPr>
        <p:spPr/>
        <p:txBody>
          <a:bodyPr/>
          <a:lstStyle/>
          <a:p>
            <a:pPr>
              <a:defRPr/>
            </a:pPr>
            <a:fld id="{56DC52DE-0A91-49F1-AD1D-3243405F0284}" type="slidenum">
              <a:rPr lang="tr-TR"/>
              <a:pPr>
                <a:defRPr/>
              </a:pPr>
              <a:t>51</a:t>
            </a:fld>
            <a:endParaRPr lang="tr-T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838200"/>
          </a:xfrm>
        </p:spPr>
        <p:txBody>
          <a:bodyPr/>
          <a:lstStyle/>
          <a:p>
            <a:pPr eaLnBrk="1" hangingPunct="1"/>
            <a:r>
              <a:rPr lang="en-US" sz="3200" dirty="0">
                <a:latin typeface="Tahoma" pitchFamily="34" charset="0"/>
              </a:rPr>
              <a:t>Additive and Multiplicative Models</a:t>
            </a:r>
          </a:p>
        </p:txBody>
      </p:sp>
      <p:sp>
        <p:nvSpPr>
          <p:cNvPr id="57347" name="Text Box 20"/>
          <p:cNvSpPr txBox="1">
            <a:spLocks noChangeArrowheads="1"/>
          </p:cNvSpPr>
          <p:nvPr/>
        </p:nvSpPr>
        <p:spPr bwMode="auto">
          <a:xfrm>
            <a:off x="457200" y="2514600"/>
            <a:ext cx="3276600" cy="646113"/>
          </a:xfrm>
          <a:prstGeom prst="rect">
            <a:avLst/>
          </a:prstGeom>
          <a:noFill/>
          <a:ln w="9525">
            <a:noFill/>
            <a:miter lim="800000"/>
            <a:headEnd/>
            <a:tailEnd/>
          </a:ln>
        </p:spPr>
        <p:txBody>
          <a:bodyPr>
            <a:spAutoFit/>
          </a:bodyPr>
          <a:lstStyle/>
          <a:p>
            <a:pPr>
              <a:spcBef>
                <a:spcPct val="50000"/>
              </a:spcBef>
            </a:pPr>
            <a:r>
              <a:rPr lang="en-US" dirty="0">
                <a:latin typeface="Tahoma" pitchFamily="34" charset="0"/>
              </a:rPr>
              <a:t>1.  No trend and additive seasonal variability </a:t>
            </a:r>
          </a:p>
        </p:txBody>
      </p:sp>
      <p:sp>
        <p:nvSpPr>
          <p:cNvPr id="57348" name="Text Box 26"/>
          <p:cNvSpPr txBox="1">
            <a:spLocks noChangeArrowheads="1"/>
          </p:cNvSpPr>
          <p:nvPr/>
        </p:nvSpPr>
        <p:spPr bwMode="auto">
          <a:xfrm>
            <a:off x="4876800" y="2438400"/>
            <a:ext cx="3810000" cy="646331"/>
          </a:xfrm>
          <a:prstGeom prst="rect">
            <a:avLst/>
          </a:prstGeom>
          <a:noFill/>
          <a:ln w="9525">
            <a:noFill/>
            <a:miter lim="800000"/>
            <a:headEnd/>
            <a:tailEnd/>
          </a:ln>
        </p:spPr>
        <p:txBody>
          <a:bodyPr>
            <a:spAutoFit/>
          </a:bodyPr>
          <a:lstStyle/>
          <a:p>
            <a:pPr>
              <a:spcBef>
                <a:spcPct val="50000"/>
              </a:spcBef>
            </a:pPr>
            <a:r>
              <a:rPr lang="en-US" dirty="0">
                <a:latin typeface="Tahoma" pitchFamily="34" charset="0"/>
              </a:rPr>
              <a:t>2. Additive seasonal variability with trend</a:t>
            </a:r>
          </a:p>
        </p:txBody>
      </p:sp>
      <p:sp>
        <p:nvSpPr>
          <p:cNvPr id="57349" name="Text Box 27"/>
          <p:cNvSpPr txBox="1">
            <a:spLocks noChangeArrowheads="1"/>
          </p:cNvSpPr>
          <p:nvPr/>
        </p:nvSpPr>
        <p:spPr bwMode="auto">
          <a:xfrm>
            <a:off x="304800" y="5181600"/>
            <a:ext cx="3733800" cy="646113"/>
          </a:xfrm>
          <a:prstGeom prst="rect">
            <a:avLst/>
          </a:prstGeom>
          <a:noFill/>
          <a:ln w="9525">
            <a:noFill/>
            <a:miter lim="800000"/>
            <a:headEnd/>
            <a:tailEnd/>
          </a:ln>
        </p:spPr>
        <p:txBody>
          <a:bodyPr>
            <a:spAutoFit/>
          </a:bodyPr>
          <a:lstStyle/>
          <a:p>
            <a:pPr>
              <a:spcBef>
                <a:spcPct val="50000"/>
              </a:spcBef>
            </a:pPr>
            <a:r>
              <a:rPr lang="en-US" dirty="0">
                <a:latin typeface="Tahoma" pitchFamily="34" charset="0"/>
              </a:rPr>
              <a:t>3. Multiplicative seasonal variability with a trend.</a:t>
            </a:r>
          </a:p>
        </p:txBody>
      </p:sp>
      <p:grpSp>
        <p:nvGrpSpPr>
          <p:cNvPr id="2" name="Group 52"/>
          <p:cNvGrpSpPr>
            <a:grpSpLocks/>
          </p:cNvGrpSpPr>
          <p:nvPr/>
        </p:nvGrpSpPr>
        <p:grpSpPr bwMode="auto">
          <a:xfrm>
            <a:off x="4953000" y="1143000"/>
            <a:ext cx="3429000" cy="1295400"/>
            <a:chOff x="4953000" y="1143000"/>
            <a:chExt cx="3429000" cy="1295400"/>
          </a:xfrm>
        </p:grpSpPr>
        <p:grpSp>
          <p:nvGrpSpPr>
            <p:cNvPr id="3" name="Group 25"/>
            <p:cNvGrpSpPr>
              <a:grpSpLocks/>
            </p:cNvGrpSpPr>
            <p:nvPr/>
          </p:nvGrpSpPr>
          <p:grpSpPr bwMode="auto">
            <a:xfrm>
              <a:off x="4953000" y="1143000"/>
              <a:ext cx="3429000" cy="1295400"/>
              <a:chOff x="2658" y="733"/>
              <a:chExt cx="2160" cy="816"/>
            </a:xfrm>
          </p:grpSpPr>
          <p:sp>
            <p:nvSpPr>
              <p:cNvPr id="57371" name="Line 10"/>
              <p:cNvSpPr>
                <a:spLocks noChangeShapeType="1"/>
              </p:cNvSpPr>
              <p:nvPr/>
            </p:nvSpPr>
            <p:spPr bwMode="auto">
              <a:xfrm>
                <a:off x="2658" y="733"/>
                <a:ext cx="0" cy="816"/>
              </a:xfrm>
              <a:prstGeom prst="line">
                <a:avLst/>
              </a:prstGeom>
              <a:noFill/>
              <a:ln w="9525">
                <a:solidFill>
                  <a:schemeClr val="tx1"/>
                </a:solidFill>
                <a:round/>
                <a:headEnd/>
                <a:tailEnd/>
              </a:ln>
            </p:spPr>
            <p:txBody>
              <a:bodyPr/>
              <a:lstStyle/>
              <a:p>
                <a:endParaRPr lang="en-US"/>
              </a:p>
            </p:txBody>
          </p:sp>
          <p:sp>
            <p:nvSpPr>
              <p:cNvPr id="57372" name="Line 11"/>
              <p:cNvSpPr>
                <a:spLocks noChangeShapeType="1"/>
              </p:cNvSpPr>
              <p:nvPr/>
            </p:nvSpPr>
            <p:spPr bwMode="auto">
              <a:xfrm>
                <a:off x="2658" y="1549"/>
                <a:ext cx="2160" cy="0"/>
              </a:xfrm>
              <a:prstGeom prst="line">
                <a:avLst/>
              </a:prstGeom>
              <a:noFill/>
              <a:ln w="9525">
                <a:solidFill>
                  <a:schemeClr val="tx1"/>
                </a:solidFill>
                <a:round/>
                <a:headEnd/>
                <a:tailEnd/>
              </a:ln>
            </p:spPr>
            <p:txBody>
              <a:bodyPr/>
              <a:lstStyle/>
              <a:p>
                <a:endParaRPr lang="en-US"/>
              </a:p>
            </p:txBody>
          </p:sp>
          <p:sp>
            <p:nvSpPr>
              <p:cNvPr id="57373" name="Freeform 12"/>
              <p:cNvSpPr>
                <a:spLocks/>
              </p:cNvSpPr>
              <p:nvPr/>
            </p:nvSpPr>
            <p:spPr bwMode="auto">
              <a:xfrm>
                <a:off x="2843" y="840"/>
                <a:ext cx="1649" cy="516"/>
              </a:xfrm>
              <a:custGeom>
                <a:avLst/>
                <a:gdLst>
                  <a:gd name="T0" fmla="*/ 0 w 1649"/>
                  <a:gd name="T1" fmla="*/ 257 h 516"/>
                  <a:gd name="T2" fmla="*/ 209 w 1649"/>
                  <a:gd name="T3" fmla="*/ 502 h 516"/>
                  <a:gd name="T4" fmla="*/ 374 w 1649"/>
                  <a:gd name="T5" fmla="*/ 171 h 516"/>
                  <a:gd name="T6" fmla="*/ 595 w 1649"/>
                  <a:gd name="T7" fmla="*/ 465 h 516"/>
                  <a:gd name="T8" fmla="*/ 772 w 1649"/>
                  <a:gd name="T9" fmla="*/ 104 h 516"/>
                  <a:gd name="T10" fmla="*/ 919 w 1649"/>
                  <a:gd name="T11" fmla="*/ 386 h 516"/>
                  <a:gd name="T12" fmla="*/ 1085 w 1649"/>
                  <a:gd name="T13" fmla="*/ 42 h 516"/>
                  <a:gd name="T14" fmla="*/ 1293 w 1649"/>
                  <a:gd name="T15" fmla="*/ 330 h 516"/>
                  <a:gd name="T16" fmla="*/ 1477 w 1649"/>
                  <a:gd name="T17" fmla="*/ 12 h 516"/>
                  <a:gd name="T18" fmla="*/ 1649 w 1649"/>
                  <a:gd name="T19" fmla="*/ 257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9"/>
                  <a:gd name="T31" fmla="*/ 0 h 516"/>
                  <a:gd name="T32" fmla="*/ 1649 w 1649"/>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9" h="516">
                    <a:moveTo>
                      <a:pt x="0" y="257"/>
                    </a:moveTo>
                    <a:cubicBezTo>
                      <a:pt x="35" y="299"/>
                      <a:pt x="147" y="516"/>
                      <a:pt x="209" y="502"/>
                    </a:cubicBezTo>
                    <a:cubicBezTo>
                      <a:pt x="271" y="488"/>
                      <a:pt x="310" y="177"/>
                      <a:pt x="374" y="171"/>
                    </a:cubicBezTo>
                    <a:cubicBezTo>
                      <a:pt x="438" y="165"/>
                      <a:pt x="529" y="476"/>
                      <a:pt x="595" y="465"/>
                    </a:cubicBezTo>
                    <a:cubicBezTo>
                      <a:pt x="661" y="454"/>
                      <a:pt x="718" y="117"/>
                      <a:pt x="772" y="104"/>
                    </a:cubicBezTo>
                    <a:cubicBezTo>
                      <a:pt x="826" y="91"/>
                      <a:pt x="867" y="396"/>
                      <a:pt x="919" y="386"/>
                    </a:cubicBezTo>
                    <a:cubicBezTo>
                      <a:pt x="971" y="376"/>
                      <a:pt x="1023" y="51"/>
                      <a:pt x="1085" y="42"/>
                    </a:cubicBezTo>
                    <a:cubicBezTo>
                      <a:pt x="1147" y="33"/>
                      <a:pt x="1228" y="335"/>
                      <a:pt x="1293" y="330"/>
                    </a:cubicBezTo>
                    <a:cubicBezTo>
                      <a:pt x="1358" y="325"/>
                      <a:pt x="1418" y="24"/>
                      <a:pt x="1477" y="12"/>
                    </a:cubicBezTo>
                    <a:cubicBezTo>
                      <a:pt x="1536" y="0"/>
                      <a:pt x="1613" y="206"/>
                      <a:pt x="1649" y="257"/>
                    </a:cubicBezTo>
                  </a:path>
                </a:pathLst>
              </a:custGeom>
              <a:noFill/>
              <a:ln w="9525">
                <a:solidFill>
                  <a:schemeClr val="tx1"/>
                </a:solidFill>
                <a:round/>
                <a:headEnd/>
                <a:tailEnd/>
              </a:ln>
            </p:spPr>
            <p:txBody>
              <a:bodyPr/>
              <a:lstStyle/>
              <a:p>
                <a:endParaRPr lang="en-US"/>
              </a:p>
            </p:txBody>
          </p:sp>
        </p:grpSp>
        <p:cxnSp>
          <p:nvCxnSpPr>
            <p:cNvPr id="35" name="Straight Connector 34"/>
            <p:cNvCxnSpPr/>
            <p:nvPr/>
          </p:nvCxnSpPr>
          <p:spPr>
            <a:xfrm flipV="1">
              <a:off x="5334000" y="1524000"/>
              <a:ext cx="2514600"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51"/>
          <p:cNvGrpSpPr>
            <a:grpSpLocks/>
          </p:cNvGrpSpPr>
          <p:nvPr/>
        </p:nvGrpSpPr>
        <p:grpSpPr bwMode="auto">
          <a:xfrm>
            <a:off x="381000" y="1143000"/>
            <a:ext cx="3276600" cy="1295400"/>
            <a:chOff x="381000" y="1143000"/>
            <a:chExt cx="3276600" cy="1295400"/>
          </a:xfrm>
        </p:grpSpPr>
        <p:grpSp>
          <p:nvGrpSpPr>
            <p:cNvPr id="5" name="Group 24"/>
            <p:cNvGrpSpPr>
              <a:grpSpLocks/>
            </p:cNvGrpSpPr>
            <p:nvPr/>
          </p:nvGrpSpPr>
          <p:grpSpPr bwMode="auto">
            <a:xfrm>
              <a:off x="381000" y="1143000"/>
              <a:ext cx="3276600" cy="1295400"/>
              <a:chOff x="144" y="720"/>
              <a:chExt cx="2064" cy="816"/>
            </a:xfrm>
          </p:grpSpPr>
          <p:sp>
            <p:nvSpPr>
              <p:cNvPr id="57366" name="Line 21"/>
              <p:cNvSpPr>
                <a:spLocks noChangeShapeType="1"/>
              </p:cNvSpPr>
              <p:nvPr/>
            </p:nvSpPr>
            <p:spPr bwMode="auto">
              <a:xfrm>
                <a:off x="144" y="720"/>
                <a:ext cx="0" cy="816"/>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a:off x="144" y="1536"/>
                <a:ext cx="2064" cy="0"/>
              </a:xfrm>
              <a:prstGeom prst="line">
                <a:avLst/>
              </a:prstGeom>
              <a:noFill/>
              <a:ln w="9525">
                <a:solidFill>
                  <a:schemeClr val="tx1"/>
                </a:solidFill>
                <a:round/>
                <a:headEnd/>
                <a:tailEnd/>
              </a:ln>
            </p:spPr>
            <p:txBody>
              <a:bodyPr/>
              <a:lstStyle/>
              <a:p>
                <a:endParaRPr lang="en-US"/>
              </a:p>
            </p:txBody>
          </p:sp>
          <p:sp>
            <p:nvSpPr>
              <p:cNvPr id="57368" name="Freeform 23"/>
              <p:cNvSpPr>
                <a:spLocks/>
              </p:cNvSpPr>
              <p:nvPr/>
            </p:nvSpPr>
            <p:spPr bwMode="auto">
              <a:xfrm>
                <a:off x="144" y="911"/>
                <a:ext cx="1872" cy="401"/>
              </a:xfrm>
              <a:custGeom>
                <a:avLst/>
                <a:gdLst>
                  <a:gd name="T0" fmla="*/ 0 w 1872"/>
                  <a:gd name="T1" fmla="*/ 97 h 401"/>
                  <a:gd name="T2" fmla="*/ 144 w 1872"/>
                  <a:gd name="T3" fmla="*/ 385 h 401"/>
                  <a:gd name="T4" fmla="*/ 288 w 1872"/>
                  <a:gd name="T5" fmla="*/ 1 h 401"/>
                  <a:gd name="T6" fmla="*/ 480 w 1872"/>
                  <a:gd name="T7" fmla="*/ 385 h 401"/>
                  <a:gd name="T8" fmla="*/ 624 w 1872"/>
                  <a:gd name="T9" fmla="*/ 1 h 401"/>
                  <a:gd name="T10" fmla="*/ 816 w 1872"/>
                  <a:gd name="T11" fmla="*/ 385 h 401"/>
                  <a:gd name="T12" fmla="*/ 1008 w 1872"/>
                  <a:gd name="T13" fmla="*/ 1 h 401"/>
                  <a:gd name="T14" fmla="*/ 1152 w 1872"/>
                  <a:gd name="T15" fmla="*/ 385 h 401"/>
                  <a:gd name="T16" fmla="*/ 1296 w 1872"/>
                  <a:gd name="T17" fmla="*/ 1 h 401"/>
                  <a:gd name="T18" fmla="*/ 1440 w 1872"/>
                  <a:gd name="T19" fmla="*/ 385 h 401"/>
                  <a:gd name="T20" fmla="*/ 1536 w 1872"/>
                  <a:gd name="T21" fmla="*/ 1 h 401"/>
                  <a:gd name="T22" fmla="*/ 1725 w 1872"/>
                  <a:gd name="T23" fmla="*/ 376 h 401"/>
                  <a:gd name="T24" fmla="*/ 1872 w 1872"/>
                  <a:gd name="T25" fmla="*/ 49 h 4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72"/>
                  <a:gd name="T40" fmla="*/ 0 h 401"/>
                  <a:gd name="T41" fmla="*/ 1872 w 1872"/>
                  <a:gd name="T42" fmla="*/ 401 h 40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72" h="401">
                    <a:moveTo>
                      <a:pt x="0" y="97"/>
                    </a:moveTo>
                    <a:cubicBezTo>
                      <a:pt x="48" y="249"/>
                      <a:pt x="96" y="401"/>
                      <a:pt x="144" y="385"/>
                    </a:cubicBezTo>
                    <a:cubicBezTo>
                      <a:pt x="192" y="369"/>
                      <a:pt x="232" y="1"/>
                      <a:pt x="288" y="1"/>
                    </a:cubicBezTo>
                    <a:cubicBezTo>
                      <a:pt x="344" y="1"/>
                      <a:pt x="424" y="385"/>
                      <a:pt x="480" y="385"/>
                    </a:cubicBezTo>
                    <a:cubicBezTo>
                      <a:pt x="536" y="385"/>
                      <a:pt x="568" y="1"/>
                      <a:pt x="624" y="1"/>
                    </a:cubicBezTo>
                    <a:cubicBezTo>
                      <a:pt x="680" y="1"/>
                      <a:pt x="752" y="385"/>
                      <a:pt x="816" y="385"/>
                    </a:cubicBezTo>
                    <a:cubicBezTo>
                      <a:pt x="880" y="385"/>
                      <a:pt x="952" y="1"/>
                      <a:pt x="1008" y="1"/>
                    </a:cubicBezTo>
                    <a:cubicBezTo>
                      <a:pt x="1064" y="1"/>
                      <a:pt x="1104" y="385"/>
                      <a:pt x="1152" y="385"/>
                    </a:cubicBezTo>
                    <a:cubicBezTo>
                      <a:pt x="1200" y="385"/>
                      <a:pt x="1248" y="1"/>
                      <a:pt x="1296" y="1"/>
                    </a:cubicBezTo>
                    <a:cubicBezTo>
                      <a:pt x="1344" y="1"/>
                      <a:pt x="1400" y="385"/>
                      <a:pt x="1440" y="385"/>
                    </a:cubicBezTo>
                    <a:cubicBezTo>
                      <a:pt x="1480" y="385"/>
                      <a:pt x="1489" y="2"/>
                      <a:pt x="1536" y="1"/>
                    </a:cubicBezTo>
                    <a:cubicBezTo>
                      <a:pt x="1583" y="0"/>
                      <a:pt x="1669" y="368"/>
                      <a:pt x="1725" y="376"/>
                    </a:cubicBezTo>
                    <a:cubicBezTo>
                      <a:pt x="1781" y="384"/>
                      <a:pt x="1842" y="117"/>
                      <a:pt x="1872" y="49"/>
                    </a:cubicBezTo>
                  </a:path>
                </a:pathLst>
              </a:custGeom>
              <a:noFill/>
              <a:ln w="9525">
                <a:solidFill>
                  <a:schemeClr val="tx1"/>
                </a:solidFill>
                <a:round/>
                <a:headEnd/>
                <a:tailEnd/>
              </a:ln>
            </p:spPr>
            <p:txBody>
              <a:bodyPr/>
              <a:lstStyle/>
              <a:p>
                <a:endParaRPr lang="en-US"/>
              </a:p>
            </p:txBody>
          </p:sp>
        </p:grpSp>
        <p:cxnSp>
          <p:nvCxnSpPr>
            <p:cNvPr id="37" name="Straight Connector 36"/>
            <p:cNvCxnSpPr/>
            <p:nvPr/>
          </p:nvCxnSpPr>
          <p:spPr>
            <a:xfrm>
              <a:off x="381000" y="1828800"/>
              <a:ext cx="29718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31"/>
          <p:cNvGrpSpPr>
            <a:grpSpLocks/>
          </p:cNvGrpSpPr>
          <p:nvPr/>
        </p:nvGrpSpPr>
        <p:grpSpPr bwMode="auto">
          <a:xfrm>
            <a:off x="4953000" y="3124200"/>
            <a:ext cx="3352800" cy="2058988"/>
            <a:chOff x="3168" y="1823"/>
            <a:chExt cx="2112" cy="1297"/>
          </a:xfrm>
        </p:grpSpPr>
        <p:sp>
          <p:nvSpPr>
            <p:cNvPr id="57361" name="Line 14"/>
            <p:cNvSpPr>
              <a:spLocks noChangeShapeType="1"/>
            </p:cNvSpPr>
            <p:nvPr/>
          </p:nvSpPr>
          <p:spPr bwMode="auto">
            <a:xfrm>
              <a:off x="3168" y="2256"/>
              <a:ext cx="0" cy="864"/>
            </a:xfrm>
            <a:prstGeom prst="line">
              <a:avLst/>
            </a:prstGeom>
            <a:noFill/>
            <a:ln w="9525">
              <a:solidFill>
                <a:schemeClr val="tx1"/>
              </a:solidFill>
              <a:round/>
              <a:headEnd/>
              <a:tailEnd/>
            </a:ln>
          </p:spPr>
          <p:txBody>
            <a:bodyPr/>
            <a:lstStyle/>
            <a:p>
              <a:endParaRPr lang="en-US"/>
            </a:p>
          </p:txBody>
        </p:sp>
        <p:sp>
          <p:nvSpPr>
            <p:cNvPr id="57362" name="Line 15"/>
            <p:cNvSpPr>
              <a:spLocks noChangeShapeType="1"/>
            </p:cNvSpPr>
            <p:nvPr/>
          </p:nvSpPr>
          <p:spPr bwMode="auto">
            <a:xfrm>
              <a:off x="3168" y="3120"/>
              <a:ext cx="2112" cy="0"/>
            </a:xfrm>
            <a:prstGeom prst="line">
              <a:avLst/>
            </a:prstGeom>
            <a:noFill/>
            <a:ln w="9525">
              <a:solidFill>
                <a:schemeClr val="tx1"/>
              </a:solidFill>
              <a:round/>
              <a:headEnd/>
              <a:tailEnd/>
            </a:ln>
          </p:spPr>
          <p:txBody>
            <a:bodyPr/>
            <a:lstStyle/>
            <a:p>
              <a:endParaRPr lang="en-US"/>
            </a:p>
          </p:txBody>
        </p:sp>
        <p:sp>
          <p:nvSpPr>
            <p:cNvPr id="57363" name="Freeform 17"/>
            <p:cNvSpPr>
              <a:spLocks/>
            </p:cNvSpPr>
            <p:nvPr/>
          </p:nvSpPr>
          <p:spPr bwMode="auto">
            <a:xfrm>
              <a:off x="3242" y="1823"/>
              <a:ext cx="1893" cy="1157"/>
            </a:xfrm>
            <a:custGeom>
              <a:avLst/>
              <a:gdLst>
                <a:gd name="T0" fmla="*/ 0 w 1893"/>
                <a:gd name="T1" fmla="*/ 1153 h 1157"/>
                <a:gd name="T2" fmla="*/ 118 w 1893"/>
                <a:gd name="T3" fmla="*/ 1012 h 1157"/>
                <a:gd name="T4" fmla="*/ 263 w 1893"/>
                <a:gd name="T5" fmla="*/ 1141 h 1157"/>
                <a:gd name="T6" fmla="*/ 406 w 1893"/>
                <a:gd name="T7" fmla="*/ 916 h 1157"/>
                <a:gd name="T8" fmla="*/ 545 w 1893"/>
                <a:gd name="T9" fmla="*/ 1116 h 1157"/>
                <a:gd name="T10" fmla="*/ 645 w 1893"/>
                <a:gd name="T11" fmla="*/ 821 h 1157"/>
                <a:gd name="T12" fmla="*/ 766 w 1893"/>
                <a:gd name="T13" fmla="*/ 1060 h 1157"/>
                <a:gd name="T14" fmla="*/ 866 w 1893"/>
                <a:gd name="T15" fmla="*/ 594 h 1157"/>
                <a:gd name="T16" fmla="*/ 998 w 1893"/>
                <a:gd name="T17" fmla="*/ 988 h 1157"/>
                <a:gd name="T18" fmla="*/ 1054 w 1893"/>
                <a:gd name="T19" fmla="*/ 580 h 1157"/>
                <a:gd name="T20" fmla="*/ 1198 w 1893"/>
                <a:gd name="T21" fmla="*/ 820 h 1157"/>
                <a:gd name="T22" fmla="*/ 1286 w 1893"/>
                <a:gd name="T23" fmla="*/ 363 h 1157"/>
                <a:gd name="T24" fmla="*/ 1440 w 1893"/>
                <a:gd name="T25" fmla="*/ 841 h 1157"/>
                <a:gd name="T26" fmla="*/ 1489 w 1893"/>
                <a:gd name="T27" fmla="*/ 166 h 1157"/>
                <a:gd name="T28" fmla="*/ 1672 w 1893"/>
                <a:gd name="T29" fmla="*/ 798 h 1157"/>
                <a:gd name="T30" fmla="*/ 1728 w 1893"/>
                <a:gd name="T31" fmla="*/ 50 h 1157"/>
                <a:gd name="T32" fmla="*/ 1893 w 1893"/>
                <a:gd name="T33" fmla="*/ 497 h 11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93"/>
                <a:gd name="T52" fmla="*/ 0 h 1157"/>
                <a:gd name="T53" fmla="*/ 1893 w 1893"/>
                <a:gd name="T54" fmla="*/ 1157 h 11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93" h="1157">
                  <a:moveTo>
                    <a:pt x="0" y="1153"/>
                  </a:moveTo>
                  <a:cubicBezTo>
                    <a:pt x="21" y="1129"/>
                    <a:pt x="74" y="1014"/>
                    <a:pt x="118" y="1012"/>
                  </a:cubicBezTo>
                  <a:cubicBezTo>
                    <a:pt x="162" y="1010"/>
                    <a:pt x="215" y="1157"/>
                    <a:pt x="263" y="1141"/>
                  </a:cubicBezTo>
                  <a:cubicBezTo>
                    <a:pt x="311" y="1125"/>
                    <a:pt x="359" y="920"/>
                    <a:pt x="406" y="916"/>
                  </a:cubicBezTo>
                  <a:cubicBezTo>
                    <a:pt x="453" y="912"/>
                    <a:pt x="505" y="1132"/>
                    <a:pt x="545" y="1116"/>
                  </a:cubicBezTo>
                  <a:cubicBezTo>
                    <a:pt x="585" y="1100"/>
                    <a:pt x="608" y="830"/>
                    <a:pt x="645" y="821"/>
                  </a:cubicBezTo>
                  <a:cubicBezTo>
                    <a:pt x="682" y="812"/>
                    <a:pt x="729" y="1098"/>
                    <a:pt x="766" y="1060"/>
                  </a:cubicBezTo>
                  <a:cubicBezTo>
                    <a:pt x="803" y="1022"/>
                    <a:pt x="828" y="606"/>
                    <a:pt x="866" y="594"/>
                  </a:cubicBezTo>
                  <a:cubicBezTo>
                    <a:pt x="904" y="582"/>
                    <a:pt x="967" y="990"/>
                    <a:pt x="998" y="988"/>
                  </a:cubicBezTo>
                  <a:cubicBezTo>
                    <a:pt x="1029" y="986"/>
                    <a:pt x="1021" y="608"/>
                    <a:pt x="1054" y="580"/>
                  </a:cubicBezTo>
                  <a:cubicBezTo>
                    <a:pt x="1087" y="552"/>
                    <a:pt x="1159" y="856"/>
                    <a:pt x="1198" y="820"/>
                  </a:cubicBezTo>
                  <a:cubicBezTo>
                    <a:pt x="1237" y="784"/>
                    <a:pt x="1246" y="360"/>
                    <a:pt x="1286" y="363"/>
                  </a:cubicBezTo>
                  <a:cubicBezTo>
                    <a:pt x="1326" y="366"/>
                    <a:pt x="1406" y="874"/>
                    <a:pt x="1440" y="841"/>
                  </a:cubicBezTo>
                  <a:cubicBezTo>
                    <a:pt x="1474" y="808"/>
                    <a:pt x="1450" y="173"/>
                    <a:pt x="1489" y="166"/>
                  </a:cubicBezTo>
                  <a:cubicBezTo>
                    <a:pt x="1528" y="159"/>
                    <a:pt x="1632" y="817"/>
                    <a:pt x="1672" y="798"/>
                  </a:cubicBezTo>
                  <a:cubicBezTo>
                    <a:pt x="1712" y="779"/>
                    <a:pt x="1691" y="100"/>
                    <a:pt x="1728" y="50"/>
                  </a:cubicBezTo>
                  <a:cubicBezTo>
                    <a:pt x="1765" y="0"/>
                    <a:pt x="1859" y="404"/>
                    <a:pt x="1893" y="497"/>
                  </a:cubicBezTo>
                </a:path>
              </a:pathLst>
            </a:custGeom>
            <a:noFill/>
            <a:ln w="9525">
              <a:solidFill>
                <a:schemeClr val="tx1"/>
              </a:solidFill>
              <a:round/>
              <a:headEnd/>
              <a:tailEnd/>
            </a:ln>
          </p:spPr>
          <p:txBody>
            <a:bodyPr/>
            <a:lstStyle/>
            <a:p>
              <a:endParaRPr lang="en-US"/>
            </a:p>
          </p:txBody>
        </p:sp>
      </p:grpSp>
      <p:sp>
        <p:nvSpPr>
          <p:cNvPr id="55" name="Freeform 54"/>
          <p:cNvSpPr/>
          <p:nvPr/>
        </p:nvSpPr>
        <p:spPr>
          <a:xfrm>
            <a:off x="5045075" y="3436938"/>
            <a:ext cx="2935288" cy="1539875"/>
          </a:xfrm>
          <a:custGeom>
            <a:avLst/>
            <a:gdLst>
              <a:gd name="connsiteX0" fmla="*/ 0 w 2935705"/>
              <a:gd name="connsiteY0" fmla="*/ 1540042 h 1540042"/>
              <a:gd name="connsiteX1" fmla="*/ 517358 w 2935705"/>
              <a:gd name="connsiteY1" fmla="*/ 1395663 h 1540042"/>
              <a:gd name="connsiteX2" fmla="*/ 1227221 w 2935705"/>
              <a:gd name="connsiteY2" fmla="*/ 1191126 h 1540042"/>
              <a:gd name="connsiteX3" fmla="*/ 1624263 w 2935705"/>
              <a:gd name="connsiteY3" fmla="*/ 938463 h 1540042"/>
              <a:gd name="connsiteX4" fmla="*/ 2165684 w 2935705"/>
              <a:gd name="connsiteY4" fmla="*/ 661737 h 1540042"/>
              <a:gd name="connsiteX5" fmla="*/ 2695074 w 2935705"/>
              <a:gd name="connsiteY5" fmla="*/ 240632 h 1540042"/>
              <a:gd name="connsiteX6" fmla="*/ 2935705 w 2935705"/>
              <a:gd name="connsiteY6" fmla="*/ 0 h 1540042"/>
              <a:gd name="connsiteX0" fmla="*/ 0 w 2935705"/>
              <a:gd name="connsiteY0" fmla="*/ 1540042 h 1540042"/>
              <a:gd name="connsiteX1" fmla="*/ 517358 w 2935705"/>
              <a:gd name="connsiteY1" fmla="*/ 1395663 h 1540042"/>
              <a:gd name="connsiteX2" fmla="*/ 1227221 w 2935705"/>
              <a:gd name="connsiteY2" fmla="*/ 1191126 h 1540042"/>
              <a:gd name="connsiteX3" fmla="*/ 1660358 w 2935705"/>
              <a:gd name="connsiteY3" fmla="*/ 1058779 h 1540042"/>
              <a:gd name="connsiteX4" fmla="*/ 2165684 w 2935705"/>
              <a:gd name="connsiteY4" fmla="*/ 661737 h 1540042"/>
              <a:gd name="connsiteX5" fmla="*/ 2695074 w 2935705"/>
              <a:gd name="connsiteY5" fmla="*/ 240632 h 1540042"/>
              <a:gd name="connsiteX6" fmla="*/ 2935705 w 2935705"/>
              <a:gd name="connsiteY6" fmla="*/ 0 h 1540042"/>
              <a:gd name="connsiteX0" fmla="*/ 0 w 2935705"/>
              <a:gd name="connsiteY0" fmla="*/ 1540042 h 1540042"/>
              <a:gd name="connsiteX1" fmla="*/ 517358 w 2935705"/>
              <a:gd name="connsiteY1" fmla="*/ 1395663 h 1540042"/>
              <a:gd name="connsiteX2" fmla="*/ 1203158 w 2935705"/>
              <a:gd name="connsiteY2" fmla="*/ 1287379 h 1540042"/>
              <a:gd name="connsiteX3" fmla="*/ 1660358 w 2935705"/>
              <a:gd name="connsiteY3" fmla="*/ 1058779 h 1540042"/>
              <a:gd name="connsiteX4" fmla="*/ 2165684 w 2935705"/>
              <a:gd name="connsiteY4" fmla="*/ 661737 h 1540042"/>
              <a:gd name="connsiteX5" fmla="*/ 2695074 w 2935705"/>
              <a:gd name="connsiteY5" fmla="*/ 240632 h 1540042"/>
              <a:gd name="connsiteX6" fmla="*/ 2935705 w 2935705"/>
              <a:gd name="connsiteY6" fmla="*/ 0 h 1540042"/>
              <a:gd name="connsiteX0" fmla="*/ 0 w 2935705"/>
              <a:gd name="connsiteY0" fmla="*/ 1540042 h 1540042"/>
              <a:gd name="connsiteX1" fmla="*/ 517358 w 2935705"/>
              <a:gd name="connsiteY1" fmla="*/ 1439779 h 1540042"/>
              <a:gd name="connsiteX2" fmla="*/ 1203158 w 2935705"/>
              <a:gd name="connsiteY2" fmla="*/ 1287379 h 1540042"/>
              <a:gd name="connsiteX3" fmla="*/ 1660358 w 2935705"/>
              <a:gd name="connsiteY3" fmla="*/ 1058779 h 1540042"/>
              <a:gd name="connsiteX4" fmla="*/ 2165684 w 2935705"/>
              <a:gd name="connsiteY4" fmla="*/ 661737 h 1540042"/>
              <a:gd name="connsiteX5" fmla="*/ 2695074 w 2935705"/>
              <a:gd name="connsiteY5" fmla="*/ 240632 h 1540042"/>
              <a:gd name="connsiteX6" fmla="*/ 2935705 w 2935705"/>
              <a:gd name="connsiteY6" fmla="*/ 0 h 1540042"/>
              <a:gd name="connsiteX0" fmla="*/ 0 w 2935705"/>
              <a:gd name="connsiteY0" fmla="*/ 1540042 h 1540042"/>
              <a:gd name="connsiteX1" fmla="*/ 517358 w 2935705"/>
              <a:gd name="connsiteY1" fmla="*/ 1439779 h 1540042"/>
              <a:gd name="connsiteX2" fmla="*/ 1203158 w 2935705"/>
              <a:gd name="connsiteY2" fmla="*/ 1287379 h 1540042"/>
              <a:gd name="connsiteX3" fmla="*/ 1279358 w 2935705"/>
              <a:gd name="connsiteY3" fmla="*/ 1134979 h 1540042"/>
              <a:gd name="connsiteX4" fmla="*/ 1660358 w 2935705"/>
              <a:gd name="connsiteY4" fmla="*/ 1058779 h 1540042"/>
              <a:gd name="connsiteX5" fmla="*/ 2165684 w 2935705"/>
              <a:gd name="connsiteY5" fmla="*/ 661737 h 1540042"/>
              <a:gd name="connsiteX6" fmla="*/ 2695074 w 2935705"/>
              <a:gd name="connsiteY6" fmla="*/ 240632 h 1540042"/>
              <a:gd name="connsiteX7" fmla="*/ 2935705 w 2935705"/>
              <a:gd name="connsiteY7" fmla="*/ 0 h 1540042"/>
              <a:gd name="connsiteX0" fmla="*/ 0 w 2935705"/>
              <a:gd name="connsiteY0" fmla="*/ 1540042 h 1540042"/>
              <a:gd name="connsiteX1" fmla="*/ 517358 w 2935705"/>
              <a:gd name="connsiteY1" fmla="*/ 1439779 h 1540042"/>
              <a:gd name="connsiteX2" fmla="*/ 1126958 w 2935705"/>
              <a:gd name="connsiteY2" fmla="*/ 1211179 h 1540042"/>
              <a:gd name="connsiteX3" fmla="*/ 1279358 w 2935705"/>
              <a:gd name="connsiteY3" fmla="*/ 1134979 h 1540042"/>
              <a:gd name="connsiteX4" fmla="*/ 1660358 w 2935705"/>
              <a:gd name="connsiteY4" fmla="*/ 1058779 h 1540042"/>
              <a:gd name="connsiteX5" fmla="*/ 2165684 w 2935705"/>
              <a:gd name="connsiteY5" fmla="*/ 661737 h 1540042"/>
              <a:gd name="connsiteX6" fmla="*/ 2695074 w 2935705"/>
              <a:gd name="connsiteY6" fmla="*/ 240632 h 1540042"/>
              <a:gd name="connsiteX7" fmla="*/ 2935705 w 2935705"/>
              <a:gd name="connsiteY7" fmla="*/ 0 h 1540042"/>
              <a:gd name="connsiteX0" fmla="*/ 0 w 2935705"/>
              <a:gd name="connsiteY0" fmla="*/ 1540042 h 1540042"/>
              <a:gd name="connsiteX1" fmla="*/ 517358 w 2935705"/>
              <a:gd name="connsiteY1" fmla="*/ 1439779 h 1540042"/>
              <a:gd name="connsiteX2" fmla="*/ 1126958 w 2935705"/>
              <a:gd name="connsiteY2" fmla="*/ 1211179 h 1540042"/>
              <a:gd name="connsiteX3" fmla="*/ 1279358 w 2935705"/>
              <a:gd name="connsiteY3" fmla="*/ 1134979 h 1540042"/>
              <a:gd name="connsiteX4" fmla="*/ 1660358 w 2935705"/>
              <a:gd name="connsiteY4" fmla="*/ 982579 h 1540042"/>
              <a:gd name="connsiteX5" fmla="*/ 2165684 w 2935705"/>
              <a:gd name="connsiteY5" fmla="*/ 661737 h 1540042"/>
              <a:gd name="connsiteX6" fmla="*/ 2695074 w 2935705"/>
              <a:gd name="connsiteY6" fmla="*/ 240632 h 1540042"/>
              <a:gd name="connsiteX7" fmla="*/ 2935705 w 2935705"/>
              <a:gd name="connsiteY7" fmla="*/ 0 h 154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5705" h="1540042">
                <a:moveTo>
                  <a:pt x="0" y="1540042"/>
                </a:moveTo>
                <a:lnTo>
                  <a:pt x="517358" y="1439779"/>
                </a:lnTo>
                <a:lnTo>
                  <a:pt x="1126958" y="1211179"/>
                </a:lnTo>
                <a:cubicBezTo>
                  <a:pt x="1262648" y="1182437"/>
                  <a:pt x="1190458" y="1173079"/>
                  <a:pt x="1279358" y="1134979"/>
                </a:cubicBezTo>
                <a:cubicBezTo>
                  <a:pt x="1368258" y="1096879"/>
                  <a:pt x="1512637" y="1061453"/>
                  <a:pt x="1660358" y="982579"/>
                </a:cubicBezTo>
                <a:cubicBezTo>
                  <a:pt x="1808079" y="903705"/>
                  <a:pt x="1993231" y="785395"/>
                  <a:pt x="2165684" y="661737"/>
                </a:cubicBezTo>
                <a:cubicBezTo>
                  <a:pt x="2338137" y="538079"/>
                  <a:pt x="2566737" y="350921"/>
                  <a:pt x="2695074" y="240632"/>
                </a:cubicBezTo>
                <a:cubicBezTo>
                  <a:pt x="2823411" y="130343"/>
                  <a:pt x="2935705" y="0"/>
                  <a:pt x="2935705"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7354" name="Text Box 27"/>
          <p:cNvSpPr txBox="1">
            <a:spLocks noChangeArrowheads="1"/>
          </p:cNvSpPr>
          <p:nvPr/>
        </p:nvSpPr>
        <p:spPr bwMode="auto">
          <a:xfrm>
            <a:off x="4953000" y="5334000"/>
            <a:ext cx="3733800" cy="646331"/>
          </a:xfrm>
          <a:prstGeom prst="rect">
            <a:avLst/>
          </a:prstGeom>
          <a:noFill/>
          <a:ln w="9525">
            <a:noFill/>
            <a:miter lim="800000"/>
            <a:headEnd/>
            <a:tailEnd/>
          </a:ln>
        </p:spPr>
        <p:txBody>
          <a:bodyPr>
            <a:spAutoFit/>
          </a:bodyPr>
          <a:lstStyle/>
          <a:p>
            <a:pPr>
              <a:spcBef>
                <a:spcPct val="50000"/>
              </a:spcBef>
            </a:pPr>
            <a:r>
              <a:rPr lang="en-US" dirty="0">
                <a:latin typeface="Tahoma" pitchFamily="34" charset="0"/>
              </a:rPr>
              <a:t>4. Multiplicative seasonal variability with a non-linear trend.</a:t>
            </a:r>
          </a:p>
        </p:txBody>
      </p:sp>
      <p:grpSp>
        <p:nvGrpSpPr>
          <p:cNvPr id="7" name="Group 50"/>
          <p:cNvGrpSpPr>
            <a:grpSpLocks/>
          </p:cNvGrpSpPr>
          <p:nvPr/>
        </p:nvGrpSpPr>
        <p:grpSpPr bwMode="auto">
          <a:xfrm>
            <a:off x="457200" y="3581400"/>
            <a:ext cx="3352800" cy="1593850"/>
            <a:chOff x="228600" y="3513221"/>
            <a:chExt cx="3352800" cy="1593766"/>
          </a:xfrm>
        </p:grpSpPr>
        <p:grpSp>
          <p:nvGrpSpPr>
            <p:cNvPr id="8" name="Group 31"/>
            <p:cNvGrpSpPr>
              <a:grpSpLocks/>
            </p:cNvGrpSpPr>
            <p:nvPr/>
          </p:nvGrpSpPr>
          <p:grpSpPr bwMode="auto">
            <a:xfrm>
              <a:off x="228600" y="3735387"/>
              <a:ext cx="3352800" cy="1371600"/>
              <a:chOff x="3168" y="2256"/>
              <a:chExt cx="2112" cy="864"/>
            </a:xfrm>
          </p:grpSpPr>
          <p:sp>
            <p:nvSpPr>
              <p:cNvPr id="57359" name="Line 14"/>
              <p:cNvSpPr>
                <a:spLocks noChangeShapeType="1"/>
              </p:cNvSpPr>
              <p:nvPr/>
            </p:nvSpPr>
            <p:spPr bwMode="auto">
              <a:xfrm>
                <a:off x="3168" y="2256"/>
                <a:ext cx="0" cy="864"/>
              </a:xfrm>
              <a:prstGeom prst="line">
                <a:avLst/>
              </a:prstGeom>
              <a:noFill/>
              <a:ln w="9525">
                <a:solidFill>
                  <a:schemeClr val="tx1"/>
                </a:solidFill>
                <a:round/>
                <a:headEnd/>
                <a:tailEnd/>
              </a:ln>
            </p:spPr>
            <p:txBody>
              <a:bodyPr/>
              <a:lstStyle/>
              <a:p>
                <a:endParaRPr lang="en-US"/>
              </a:p>
            </p:txBody>
          </p:sp>
          <p:sp>
            <p:nvSpPr>
              <p:cNvPr id="57360" name="Line 15"/>
              <p:cNvSpPr>
                <a:spLocks noChangeShapeType="1"/>
              </p:cNvSpPr>
              <p:nvPr/>
            </p:nvSpPr>
            <p:spPr bwMode="auto">
              <a:xfrm>
                <a:off x="3168" y="3120"/>
                <a:ext cx="2112" cy="0"/>
              </a:xfrm>
              <a:prstGeom prst="line">
                <a:avLst/>
              </a:prstGeom>
              <a:noFill/>
              <a:ln w="9525">
                <a:solidFill>
                  <a:schemeClr val="tx1"/>
                </a:solidFill>
                <a:round/>
                <a:headEnd/>
                <a:tailEnd/>
              </a:ln>
            </p:spPr>
            <p:txBody>
              <a:bodyPr/>
              <a:lstStyle/>
              <a:p>
                <a:endParaRPr lang="en-US"/>
              </a:p>
            </p:txBody>
          </p:sp>
        </p:grpSp>
        <p:sp>
          <p:nvSpPr>
            <p:cNvPr id="45" name="Freeform 44"/>
            <p:cNvSpPr/>
            <p:nvPr/>
          </p:nvSpPr>
          <p:spPr>
            <a:xfrm>
              <a:off x="385763" y="3513221"/>
              <a:ext cx="2441575" cy="1431850"/>
            </a:xfrm>
            <a:custGeom>
              <a:avLst/>
              <a:gdLst>
                <a:gd name="connsiteX0" fmla="*/ 0 w 2442410"/>
                <a:gd name="connsiteY0" fmla="*/ 1431758 h 1431758"/>
                <a:gd name="connsiteX1" fmla="*/ 72189 w 2442410"/>
                <a:gd name="connsiteY1" fmla="*/ 1155032 h 1431758"/>
                <a:gd name="connsiteX2" fmla="*/ 288757 w 2442410"/>
                <a:gd name="connsiteY2" fmla="*/ 1347537 h 1431758"/>
                <a:gd name="connsiteX3" fmla="*/ 397042 w 2442410"/>
                <a:gd name="connsiteY3" fmla="*/ 1010653 h 1431758"/>
                <a:gd name="connsiteX4" fmla="*/ 601578 w 2442410"/>
                <a:gd name="connsiteY4" fmla="*/ 1299411 h 1431758"/>
                <a:gd name="connsiteX5" fmla="*/ 709863 w 2442410"/>
                <a:gd name="connsiteY5" fmla="*/ 914400 h 1431758"/>
                <a:gd name="connsiteX6" fmla="*/ 902368 w 2442410"/>
                <a:gd name="connsiteY6" fmla="*/ 1263316 h 1431758"/>
                <a:gd name="connsiteX7" fmla="*/ 974557 w 2442410"/>
                <a:gd name="connsiteY7" fmla="*/ 733926 h 1431758"/>
                <a:gd name="connsiteX8" fmla="*/ 1167063 w 2442410"/>
                <a:gd name="connsiteY8" fmla="*/ 1227221 h 1431758"/>
                <a:gd name="connsiteX9" fmla="*/ 1227221 w 2442410"/>
                <a:gd name="connsiteY9" fmla="*/ 529390 h 1431758"/>
                <a:gd name="connsiteX10" fmla="*/ 1455821 w 2442410"/>
                <a:gd name="connsiteY10" fmla="*/ 1251284 h 1431758"/>
                <a:gd name="connsiteX11" fmla="*/ 1540042 w 2442410"/>
                <a:gd name="connsiteY11" fmla="*/ 421105 h 1431758"/>
                <a:gd name="connsiteX12" fmla="*/ 1792705 w 2442410"/>
                <a:gd name="connsiteY12" fmla="*/ 1275347 h 1431758"/>
                <a:gd name="connsiteX13" fmla="*/ 1840831 w 2442410"/>
                <a:gd name="connsiteY13" fmla="*/ 300790 h 1431758"/>
                <a:gd name="connsiteX14" fmla="*/ 2069431 w 2442410"/>
                <a:gd name="connsiteY14" fmla="*/ 1311442 h 1431758"/>
                <a:gd name="connsiteX15" fmla="*/ 2081463 w 2442410"/>
                <a:gd name="connsiteY15" fmla="*/ 144379 h 1431758"/>
                <a:gd name="connsiteX16" fmla="*/ 2382252 w 2442410"/>
                <a:gd name="connsiteY16" fmla="*/ 1263316 h 1431758"/>
                <a:gd name="connsiteX17" fmla="*/ 2442410 w 2442410"/>
                <a:gd name="connsiteY17" fmla="*/ 0 h 143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2410" h="1431758">
                  <a:moveTo>
                    <a:pt x="0" y="1431758"/>
                  </a:moveTo>
                  <a:cubicBezTo>
                    <a:pt x="12031" y="1300413"/>
                    <a:pt x="24063" y="1169069"/>
                    <a:pt x="72189" y="1155032"/>
                  </a:cubicBezTo>
                  <a:cubicBezTo>
                    <a:pt x="120315" y="1140995"/>
                    <a:pt x="234615" y="1371600"/>
                    <a:pt x="288757" y="1347537"/>
                  </a:cubicBezTo>
                  <a:cubicBezTo>
                    <a:pt x="342899" y="1323474"/>
                    <a:pt x="344905" y="1018674"/>
                    <a:pt x="397042" y="1010653"/>
                  </a:cubicBezTo>
                  <a:cubicBezTo>
                    <a:pt x="449179" y="1002632"/>
                    <a:pt x="549441" y="1315453"/>
                    <a:pt x="601578" y="1299411"/>
                  </a:cubicBezTo>
                  <a:cubicBezTo>
                    <a:pt x="653715" y="1283369"/>
                    <a:pt x="659731" y="920416"/>
                    <a:pt x="709863" y="914400"/>
                  </a:cubicBezTo>
                  <a:cubicBezTo>
                    <a:pt x="759995" y="908384"/>
                    <a:pt x="858252" y="1293395"/>
                    <a:pt x="902368" y="1263316"/>
                  </a:cubicBezTo>
                  <a:cubicBezTo>
                    <a:pt x="946484" y="1233237"/>
                    <a:pt x="930441" y="739942"/>
                    <a:pt x="974557" y="733926"/>
                  </a:cubicBezTo>
                  <a:cubicBezTo>
                    <a:pt x="1018673" y="727910"/>
                    <a:pt x="1124952" y="1261310"/>
                    <a:pt x="1167063" y="1227221"/>
                  </a:cubicBezTo>
                  <a:cubicBezTo>
                    <a:pt x="1209174" y="1193132"/>
                    <a:pt x="1179095" y="525380"/>
                    <a:pt x="1227221" y="529390"/>
                  </a:cubicBezTo>
                  <a:cubicBezTo>
                    <a:pt x="1275347" y="533400"/>
                    <a:pt x="1403684" y="1269331"/>
                    <a:pt x="1455821" y="1251284"/>
                  </a:cubicBezTo>
                  <a:cubicBezTo>
                    <a:pt x="1507958" y="1233237"/>
                    <a:pt x="1483895" y="417095"/>
                    <a:pt x="1540042" y="421105"/>
                  </a:cubicBezTo>
                  <a:cubicBezTo>
                    <a:pt x="1596189" y="425115"/>
                    <a:pt x="1742574" y="1295399"/>
                    <a:pt x="1792705" y="1275347"/>
                  </a:cubicBezTo>
                  <a:cubicBezTo>
                    <a:pt x="1842836" y="1255295"/>
                    <a:pt x="1794710" y="294774"/>
                    <a:pt x="1840831" y="300790"/>
                  </a:cubicBezTo>
                  <a:cubicBezTo>
                    <a:pt x="1886952" y="306806"/>
                    <a:pt x="2029326" y="1337510"/>
                    <a:pt x="2069431" y="1311442"/>
                  </a:cubicBezTo>
                  <a:cubicBezTo>
                    <a:pt x="2109536" y="1285374"/>
                    <a:pt x="2029326" y="152400"/>
                    <a:pt x="2081463" y="144379"/>
                  </a:cubicBezTo>
                  <a:cubicBezTo>
                    <a:pt x="2133600" y="136358"/>
                    <a:pt x="2322094" y="1287379"/>
                    <a:pt x="2382252" y="1263316"/>
                  </a:cubicBezTo>
                  <a:cubicBezTo>
                    <a:pt x="2442410" y="1239253"/>
                    <a:pt x="2442410" y="619626"/>
                    <a:pt x="244241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49" name="Straight Connector 48"/>
            <p:cNvCxnSpPr/>
            <p:nvPr/>
          </p:nvCxnSpPr>
          <p:spPr>
            <a:xfrm flipV="1">
              <a:off x="304800" y="4114852"/>
              <a:ext cx="2667000" cy="76196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dirty="0">
                <a:solidFill>
                  <a:srgbClr val="C00000"/>
                </a:solidFill>
              </a:rPr>
              <a:t>Any Questions?</a:t>
            </a:r>
          </a:p>
        </p:txBody>
      </p:sp>
      <p:pic>
        <p:nvPicPr>
          <p:cNvPr id="4" name="Content Placeholder 3" descr="Alice_par_John_Tenniel_02.png"/>
          <p:cNvPicPr>
            <a:picLocks noGrp="1" noChangeAspect="1"/>
          </p:cNvPicPr>
          <p:nvPr>
            <p:ph idx="1"/>
          </p:nvPr>
        </p:nvPicPr>
        <p:blipFill>
          <a:blip r:embed="rId2"/>
          <a:stretch>
            <a:fillRect/>
          </a:stretch>
        </p:blipFill>
        <p:spPr>
          <a:xfrm>
            <a:off x="2214546" y="1312613"/>
            <a:ext cx="4732214" cy="4786346"/>
          </a:xfrm>
        </p:spPr>
      </p:pic>
      <p:sp>
        <p:nvSpPr>
          <p:cNvPr id="3" name="TextBox 2">
            <a:extLst>
              <a:ext uri="{FF2B5EF4-FFF2-40B4-BE49-F238E27FC236}">
                <a16:creationId xmlns:a16="http://schemas.microsoft.com/office/drawing/2014/main" id="{73D5C91D-55FD-4E84-89D1-DABDB7CF2504}"/>
              </a:ext>
            </a:extLst>
          </p:cNvPr>
          <p:cNvSpPr txBox="1"/>
          <p:nvPr/>
        </p:nvSpPr>
        <p:spPr>
          <a:xfrm>
            <a:off x="2214546" y="6429396"/>
            <a:ext cx="4185761" cy="461665"/>
          </a:xfrm>
          <a:prstGeom prst="rect">
            <a:avLst/>
          </a:prstGeom>
          <a:noFill/>
        </p:spPr>
        <p:txBody>
          <a:bodyPr wrap="none" rtlCol="0">
            <a:spAutoFit/>
          </a:bodyPr>
          <a:lstStyle/>
          <a:p>
            <a:r>
              <a:rPr lang="en-US" sz="2400" dirty="0">
                <a:solidFill>
                  <a:srgbClr val="6600CC"/>
                </a:solidFill>
                <a:latin typeface="Comic Sans MS" panose="030F0702030302020204" pitchFamily="66" charset="0"/>
              </a:rPr>
              <a:t>If Not Lets have fun with 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F640-ADEF-4D51-ADC7-D5DB1055CE1E}"/>
              </a:ext>
            </a:extLst>
          </p:cNvPr>
          <p:cNvSpPr>
            <a:spLocks noGrp="1"/>
          </p:cNvSpPr>
          <p:nvPr>
            <p:ph type="title"/>
          </p:nvPr>
        </p:nvSpPr>
        <p:spPr>
          <a:xfrm>
            <a:off x="457200" y="548680"/>
            <a:ext cx="8229600" cy="1051520"/>
          </a:xfrm>
        </p:spPr>
        <p:txBody>
          <a:bodyPr/>
          <a:lstStyle/>
          <a:p>
            <a:pPr algn="l">
              <a:buClr>
                <a:srgbClr val="FF33CC"/>
              </a:buClr>
            </a:pPr>
            <a:r>
              <a:rPr lang="en-US" sz="2400" dirty="0"/>
              <a:t>Few time series data files available in R data repository</a:t>
            </a:r>
            <a:br>
              <a:rPr lang="en-US" sz="2400" dirty="0"/>
            </a:br>
            <a:r>
              <a:rPr lang="en-US" sz="1600" dirty="0">
                <a:solidFill>
                  <a:srgbClr val="FF0000"/>
                </a:solidFill>
              </a:rPr>
              <a:t>sunspots,  </a:t>
            </a:r>
            <a:r>
              <a:rPr lang="en-US" sz="1600" dirty="0" err="1">
                <a:solidFill>
                  <a:srgbClr val="FF0000"/>
                </a:solidFill>
              </a:rPr>
              <a:t>LakeHuron</a:t>
            </a:r>
            <a:r>
              <a:rPr lang="en-US" sz="1600" dirty="0">
                <a:solidFill>
                  <a:srgbClr val="FF0000"/>
                </a:solidFill>
              </a:rPr>
              <a:t>, </a:t>
            </a:r>
            <a:r>
              <a:rPr lang="en-US" sz="1600" dirty="0" err="1">
                <a:solidFill>
                  <a:srgbClr val="FF0000"/>
                </a:solidFill>
              </a:rPr>
              <a:t>nottem</a:t>
            </a:r>
            <a:r>
              <a:rPr lang="en-US" sz="1600" dirty="0">
                <a:solidFill>
                  <a:srgbClr val="FF0000"/>
                </a:solidFill>
              </a:rPr>
              <a:t>, </a:t>
            </a:r>
            <a:r>
              <a:rPr lang="en-US" sz="1600" dirty="0" err="1">
                <a:solidFill>
                  <a:srgbClr val="FF0000"/>
                </a:solidFill>
              </a:rPr>
              <a:t>UKDriversdeath</a:t>
            </a:r>
            <a:r>
              <a:rPr lang="en-US" sz="1600" dirty="0">
                <a:solidFill>
                  <a:srgbClr val="FF0000"/>
                </a:solidFill>
              </a:rPr>
              <a:t>, Nile, </a:t>
            </a:r>
            <a:r>
              <a:rPr lang="en-US" sz="1600" dirty="0" err="1">
                <a:solidFill>
                  <a:srgbClr val="FF0000"/>
                </a:solidFill>
              </a:rPr>
              <a:t>JohnsonJohnson</a:t>
            </a:r>
            <a:r>
              <a:rPr lang="en-US" sz="1600" dirty="0">
                <a:solidFill>
                  <a:srgbClr val="FF0000"/>
                </a:solidFill>
              </a:rPr>
              <a:t>, </a:t>
            </a:r>
            <a:r>
              <a:rPr lang="en-US" sz="1600" dirty="0" err="1">
                <a:solidFill>
                  <a:srgbClr val="FF0000"/>
                </a:solidFill>
              </a:rPr>
              <a:t>fdeaths</a:t>
            </a:r>
            <a:r>
              <a:rPr lang="en-US" sz="1600" dirty="0">
                <a:solidFill>
                  <a:srgbClr val="FF0000"/>
                </a:solidFill>
              </a:rPr>
              <a:t>, </a:t>
            </a:r>
            <a:r>
              <a:rPr lang="en-US" sz="1600" dirty="0" err="1">
                <a:solidFill>
                  <a:srgbClr val="FF0000"/>
                </a:solidFill>
              </a:rPr>
              <a:t>EUStockMarket</a:t>
            </a:r>
            <a:r>
              <a:rPr lang="en-US" sz="1600" dirty="0">
                <a:solidFill>
                  <a:srgbClr val="FF0000"/>
                </a:solidFill>
              </a:rPr>
              <a:t> etc.</a:t>
            </a:r>
            <a:br>
              <a:rPr lang="en-US" sz="1600" dirty="0">
                <a:solidFill>
                  <a:srgbClr val="FF0000"/>
                </a:solidFill>
              </a:rPr>
            </a:br>
            <a:br>
              <a:rPr lang="en-US" sz="1600" dirty="0">
                <a:solidFill>
                  <a:srgbClr val="FF0000"/>
                </a:solidFill>
              </a:rPr>
            </a:br>
            <a:r>
              <a:rPr lang="en-US" sz="1600" dirty="0">
                <a:solidFill>
                  <a:srgbClr val="FF0000"/>
                </a:solidFill>
              </a:rPr>
              <a:t>They are either Annual/quarterly/monthly/ daily data</a:t>
            </a:r>
            <a:br>
              <a:rPr lang="en-US" sz="1600" dirty="0">
                <a:solidFill>
                  <a:srgbClr val="FF0000"/>
                </a:solidFill>
              </a:rPr>
            </a:br>
            <a:endParaRPr lang="en-US" sz="2400" dirty="0"/>
          </a:p>
        </p:txBody>
      </p:sp>
      <p:sp>
        <p:nvSpPr>
          <p:cNvPr id="3" name="Content Placeholder 2">
            <a:extLst>
              <a:ext uri="{FF2B5EF4-FFF2-40B4-BE49-F238E27FC236}">
                <a16:creationId xmlns:a16="http://schemas.microsoft.com/office/drawing/2014/main" id="{6A75F43F-E132-462E-8795-2F9C933D9670}"/>
              </a:ext>
            </a:extLst>
          </p:cNvPr>
          <p:cNvSpPr>
            <a:spLocks noGrp="1"/>
          </p:cNvSpPr>
          <p:nvPr>
            <p:ph idx="1"/>
          </p:nvPr>
        </p:nvSpPr>
        <p:spPr/>
        <p:txBody>
          <a:bodyPr/>
          <a:lstStyle/>
          <a:p>
            <a:r>
              <a:rPr lang="en-US" sz="2000" dirty="0"/>
              <a:t>Data description, variable value, no of observations</a:t>
            </a:r>
          </a:p>
          <a:p>
            <a:r>
              <a:rPr lang="en-US" sz="2000" dirty="0"/>
              <a:t>Convert the data in time series format (</a:t>
            </a:r>
            <a:r>
              <a:rPr lang="en-US" sz="2000" dirty="0">
                <a:solidFill>
                  <a:srgbClr val="008000"/>
                </a:solidFill>
              </a:rPr>
              <a:t>what additional features can you see? Start, end, frequency) , class of the data will be changed from numeric to time series (</a:t>
            </a:r>
            <a:r>
              <a:rPr lang="en-US" sz="2000" dirty="0" err="1">
                <a:solidFill>
                  <a:srgbClr val="008000"/>
                </a:solidFill>
              </a:rPr>
              <a:t>ts</a:t>
            </a:r>
            <a:r>
              <a:rPr lang="en-US" sz="2000" dirty="0">
                <a:solidFill>
                  <a:srgbClr val="008000"/>
                </a:solidFill>
              </a:rPr>
              <a:t>) .</a:t>
            </a:r>
            <a:endParaRPr lang="en-US" sz="2000" i="1" dirty="0">
              <a:solidFill>
                <a:srgbClr val="008000"/>
              </a:solidFill>
            </a:endParaRPr>
          </a:p>
          <a:p>
            <a:endParaRPr lang="en-US" sz="1200" dirty="0">
              <a:solidFill>
                <a:schemeClr val="accent2">
                  <a:lumMod val="60000"/>
                  <a:lumOff val="40000"/>
                </a:schemeClr>
              </a:solidFill>
            </a:endParaRPr>
          </a:p>
          <a:p>
            <a:r>
              <a:rPr lang="en-US" sz="1400" dirty="0">
                <a:solidFill>
                  <a:schemeClr val="accent2">
                    <a:lumMod val="60000"/>
                    <a:lumOff val="40000"/>
                  </a:schemeClr>
                </a:solidFill>
              </a:rPr>
              <a:t>From frequency you have the idea on time gap of the </a:t>
            </a:r>
            <a:r>
              <a:rPr lang="en-US" sz="1400" dirty="0" err="1">
                <a:solidFill>
                  <a:schemeClr val="accent2">
                    <a:lumMod val="60000"/>
                    <a:lumOff val="40000"/>
                  </a:schemeClr>
                </a:solidFill>
              </a:rPr>
              <a:t>data,i.e</a:t>
            </a:r>
            <a:r>
              <a:rPr lang="en-US" sz="1400" dirty="0">
                <a:solidFill>
                  <a:schemeClr val="accent2">
                    <a:lumMod val="60000"/>
                    <a:lumOff val="40000"/>
                  </a:schemeClr>
                </a:solidFill>
              </a:rPr>
              <a:t>. annual (frequency=1), monthly (frequency=12), quarterly(frequency=4), you can set the frequency as well.</a:t>
            </a:r>
          </a:p>
          <a:p>
            <a:r>
              <a:rPr lang="en-US" sz="1800" dirty="0"/>
              <a:t>From a large time series  data you can take a part of data by “start” and “end” command.</a:t>
            </a:r>
          </a:p>
          <a:p>
            <a:r>
              <a:rPr lang="en-US" sz="1800" dirty="0"/>
              <a:t>Then plot the data</a:t>
            </a:r>
          </a:p>
          <a:p>
            <a:r>
              <a:rPr lang="en-US" sz="1800" dirty="0"/>
              <a:t>From plot check stationarity and presence of seasonality just by visual inspection.</a:t>
            </a:r>
          </a:p>
          <a:p>
            <a:r>
              <a:rPr lang="en-US" sz="1800" dirty="0"/>
              <a:t>Decompose the time series plot as well.</a:t>
            </a:r>
          </a:p>
          <a:p>
            <a:pPr marL="0" indent="0">
              <a:buNone/>
            </a:pPr>
            <a:endParaRPr lang="en-US" sz="1800" dirty="0"/>
          </a:p>
          <a:p>
            <a:endParaRPr lang="en-US" sz="1800" dirty="0"/>
          </a:p>
        </p:txBody>
      </p:sp>
    </p:spTree>
    <p:extLst>
      <p:ext uri="{BB962C8B-B14F-4D97-AF65-F5344CB8AC3E}">
        <p14:creationId xmlns:p14="http://schemas.microsoft.com/office/powerpoint/2010/main" val="2544662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63B9-74AA-4820-929D-91B1666CC6A0}"/>
              </a:ext>
            </a:extLst>
          </p:cNvPr>
          <p:cNvSpPr>
            <a:spLocks noGrp="1"/>
          </p:cNvSpPr>
          <p:nvPr>
            <p:ph type="title"/>
          </p:nvPr>
        </p:nvSpPr>
        <p:spPr>
          <a:xfrm>
            <a:off x="457200" y="274638"/>
            <a:ext cx="8229600" cy="706090"/>
          </a:xfrm>
        </p:spPr>
        <p:txBody>
          <a:bodyPr/>
          <a:lstStyle/>
          <a:p>
            <a:r>
              <a:rPr lang="en-US" dirty="0"/>
              <a:t>Example</a:t>
            </a:r>
            <a:r>
              <a:rPr lang="en-US" sz="2000" dirty="0"/>
              <a:t> </a:t>
            </a:r>
            <a:br>
              <a:rPr lang="en-US" sz="2000" dirty="0"/>
            </a:br>
            <a:r>
              <a:rPr lang="en-US" sz="2000" dirty="0"/>
              <a:t>Install “stats” , “</a:t>
            </a:r>
            <a:r>
              <a:rPr lang="en-US" sz="2000" dirty="0" err="1"/>
              <a:t>tseries</a:t>
            </a:r>
            <a:r>
              <a:rPr lang="en-US" sz="2000" dirty="0"/>
              <a:t>” package</a:t>
            </a:r>
            <a:endParaRPr lang="en-US" dirty="0"/>
          </a:p>
        </p:txBody>
      </p:sp>
      <p:sp>
        <p:nvSpPr>
          <p:cNvPr id="3" name="Content Placeholder 2">
            <a:extLst>
              <a:ext uri="{FF2B5EF4-FFF2-40B4-BE49-F238E27FC236}">
                <a16:creationId xmlns:a16="http://schemas.microsoft.com/office/drawing/2014/main" id="{A8DBE9E2-6774-4EA6-A677-9B50D4E2A164}"/>
              </a:ext>
            </a:extLst>
          </p:cNvPr>
          <p:cNvSpPr>
            <a:spLocks noGrp="1"/>
          </p:cNvSpPr>
          <p:nvPr>
            <p:ph idx="1"/>
          </p:nvPr>
        </p:nvSpPr>
        <p:spPr>
          <a:xfrm>
            <a:off x="452191" y="1166018"/>
            <a:ext cx="8229600" cy="4525963"/>
          </a:xfrm>
        </p:spPr>
        <p:txBody>
          <a:bodyPr/>
          <a:lstStyle/>
          <a:p>
            <a:r>
              <a:rPr lang="en-GB" dirty="0"/>
              <a:t>y&lt;-sunspots</a:t>
            </a:r>
          </a:p>
          <a:p>
            <a:r>
              <a:rPr lang="en-GB" dirty="0"/>
              <a:t>y1&lt;-</a:t>
            </a:r>
            <a:r>
              <a:rPr lang="en-GB" dirty="0" err="1"/>
              <a:t>ts</a:t>
            </a:r>
            <a:r>
              <a:rPr lang="en-GB" dirty="0"/>
              <a:t>(y)</a:t>
            </a:r>
          </a:p>
          <a:p>
            <a:r>
              <a:rPr lang="en-GB" dirty="0"/>
              <a:t>Class(y1)</a:t>
            </a:r>
          </a:p>
          <a:p>
            <a:r>
              <a:rPr lang="en-GB" dirty="0"/>
              <a:t>y1&lt;</a:t>
            </a:r>
            <a:r>
              <a:rPr lang="en-GB" dirty="0" err="1"/>
              <a:t>ts</a:t>
            </a:r>
            <a:r>
              <a:rPr lang="en-GB" dirty="0"/>
              <a:t>(</a:t>
            </a:r>
            <a:r>
              <a:rPr lang="en-GB" dirty="0" err="1"/>
              <a:t>y,start</a:t>
            </a:r>
            <a:r>
              <a:rPr lang="en-GB" dirty="0"/>
              <a:t>=c(1770,2),end=c(1831,8),frequency=12)</a:t>
            </a:r>
          </a:p>
          <a:p>
            <a:r>
              <a:rPr lang="en-GB" dirty="0" err="1"/>
              <a:t>plot.ts</a:t>
            </a:r>
            <a:r>
              <a:rPr lang="en-GB" dirty="0"/>
              <a:t>(y1,col="</a:t>
            </a:r>
            <a:r>
              <a:rPr lang="en-GB" dirty="0" err="1"/>
              <a:t>blue",main</a:t>
            </a:r>
            <a:r>
              <a:rPr lang="en-GB" dirty="0"/>
              <a:t>="sunspots")</a:t>
            </a:r>
          </a:p>
          <a:p>
            <a:r>
              <a:rPr lang="en-GB" dirty="0"/>
              <a:t>Z&lt;-decompose(y1,type=c(“multiplicative”, “additive”))</a:t>
            </a:r>
          </a:p>
          <a:p>
            <a:r>
              <a:rPr lang="en-GB" dirty="0"/>
              <a:t>plot(z)</a:t>
            </a:r>
          </a:p>
          <a:p>
            <a:r>
              <a:rPr lang="en-GB" sz="1800" dirty="0"/>
              <a:t>U can only plot seasonal component </a:t>
            </a:r>
          </a:p>
          <a:p>
            <a:r>
              <a:rPr lang="en-GB" sz="1800" dirty="0"/>
              <a:t>Plot(</a:t>
            </a:r>
            <a:r>
              <a:rPr lang="en-GB" sz="1800" dirty="0" err="1"/>
              <a:t>decompose$seasonal</a:t>
            </a:r>
            <a:r>
              <a:rPr lang="en-GB" sz="1800" dirty="0"/>
              <a:t>)</a:t>
            </a:r>
            <a:endParaRPr lang="en-US" sz="1800" dirty="0"/>
          </a:p>
        </p:txBody>
      </p:sp>
    </p:spTree>
    <p:extLst>
      <p:ext uri="{BB962C8B-B14F-4D97-AF65-F5344CB8AC3E}">
        <p14:creationId xmlns:p14="http://schemas.microsoft.com/office/powerpoint/2010/main" val="3723713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2EC2-162B-4414-BA1F-9740B296B19A}"/>
              </a:ext>
            </a:extLst>
          </p:cNvPr>
          <p:cNvSpPr>
            <a:spLocks noGrp="1"/>
          </p:cNvSpPr>
          <p:nvPr>
            <p:ph type="title"/>
          </p:nvPr>
        </p:nvSpPr>
        <p:spPr>
          <a:xfrm>
            <a:off x="457200" y="274638"/>
            <a:ext cx="8229600" cy="778098"/>
          </a:xfrm>
        </p:spPr>
        <p:txBody>
          <a:bodyPr/>
          <a:lstStyle/>
          <a:p>
            <a:r>
              <a:rPr lang="en-US" dirty="0"/>
              <a:t>Exercise</a:t>
            </a:r>
          </a:p>
        </p:txBody>
      </p:sp>
      <p:sp>
        <p:nvSpPr>
          <p:cNvPr id="3" name="Content Placeholder 2">
            <a:extLst>
              <a:ext uri="{FF2B5EF4-FFF2-40B4-BE49-F238E27FC236}">
                <a16:creationId xmlns:a16="http://schemas.microsoft.com/office/drawing/2014/main" id="{84A31FED-3BBF-408D-8E99-C4584FD07F62}"/>
              </a:ext>
            </a:extLst>
          </p:cNvPr>
          <p:cNvSpPr>
            <a:spLocks noGrp="1"/>
          </p:cNvSpPr>
          <p:nvPr>
            <p:ph idx="1"/>
          </p:nvPr>
        </p:nvSpPr>
        <p:spPr>
          <a:xfrm>
            <a:off x="457200" y="1124744"/>
            <a:ext cx="8229600" cy="5458618"/>
          </a:xfrm>
        </p:spPr>
        <p:txBody>
          <a:bodyPr/>
          <a:lstStyle/>
          <a:p>
            <a:r>
              <a:rPr lang="en-US" dirty="0"/>
              <a:t>Take a data “</a:t>
            </a:r>
            <a:r>
              <a:rPr lang="en-US" dirty="0" err="1"/>
              <a:t>nottem</a:t>
            </a:r>
            <a:r>
              <a:rPr lang="en-US" dirty="0"/>
              <a:t>” from r repository</a:t>
            </a:r>
          </a:p>
          <a:p>
            <a:r>
              <a:rPr lang="en-US" dirty="0"/>
              <a:t>Describe the data</a:t>
            </a:r>
          </a:p>
          <a:p>
            <a:r>
              <a:rPr lang="en-US" dirty="0"/>
              <a:t>What is the variable of interest here?</a:t>
            </a:r>
          </a:p>
          <a:p>
            <a:r>
              <a:rPr lang="en-US" dirty="0"/>
              <a:t>What is the frequency of the data?</a:t>
            </a:r>
          </a:p>
          <a:p>
            <a:r>
              <a:rPr lang="en-US" dirty="0"/>
              <a:t>Is it stationary?</a:t>
            </a:r>
          </a:p>
          <a:p>
            <a:r>
              <a:rPr lang="en-US" dirty="0"/>
              <a:t>Extract first 30 observations</a:t>
            </a:r>
          </a:p>
          <a:p>
            <a:r>
              <a:rPr lang="en-US" dirty="0"/>
              <a:t>Plot all the observations</a:t>
            </a:r>
          </a:p>
          <a:p>
            <a:r>
              <a:rPr lang="en-US" sz="2400" dirty="0"/>
              <a:t>Decompose the data</a:t>
            </a:r>
          </a:p>
          <a:p>
            <a:r>
              <a:rPr lang="en-US" sz="2400" dirty="0"/>
              <a:t>Is there cyclical component?</a:t>
            </a:r>
          </a:p>
          <a:p>
            <a:r>
              <a:rPr lang="en-US" sz="2400" dirty="0"/>
              <a:t>Is the model additive/multiplicative? Can you say it visually?</a:t>
            </a:r>
          </a:p>
          <a:p>
            <a:endParaRPr lang="en-US" dirty="0"/>
          </a:p>
          <a:p>
            <a:endParaRPr lang="en-US" dirty="0"/>
          </a:p>
        </p:txBody>
      </p:sp>
    </p:spTree>
    <p:extLst>
      <p:ext uri="{BB962C8B-B14F-4D97-AF65-F5344CB8AC3E}">
        <p14:creationId xmlns:p14="http://schemas.microsoft.com/office/powerpoint/2010/main" val="197497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543800" cy="430887"/>
          </a:xfrm>
          <a:prstGeom prst="rect">
            <a:avLst/>
          </a:prstGeom>
          <a:noFill/>
        </p:spPr>
        <p:txBody>
          <a:bodyPr wrap="square" rtlCol="0">
            <a:spAutoFit/>
          </a:bodyPr>
          <a:lstStyle/>
          <a:p>
            <a:pPr algn="ctr"/>
            <a:r>
              <a:rPr lang="en-US" sz="2200" dirty="0">
                <a:solidFill>
                  <a:srgbClr val="FF0000"/>
                </a:solidFill>
                <a:latin typeface="Arial" pitchFamily="34" charset="0"/>
              </a:rPr>
              <a:t>Continuous time series data (Stock returns):</a:t>
            </a:r>
          </a:p>
        </p:txBody>
      </p:sp>
      <p:graphicFrame>
        <p:nvGraphicFramePr>
          <p:cNvPr id="210" name="Chart 209"/>
          <p:cNvGraphicFramePr/>
          <p:nvPr/>
        </p:nvGraphicFramePr>
        <p:xfrm>
          <a:off x="152400" y="1066800"/>
          <a:ext cx="8839200" cy="5791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r>
              <a:rPr lang="de-DE" sz="2400" i="1" dirty="0">
                <a:solidFill>
                  <a:srgbClr val="FF0000"/>
                </a:solidFill>
              </a:rPr>
            </a:br>
            <a:r>
              <a:rPr lang="de-DE" sz="2400" i="1" dirty="0">
                <a:solidFill>
                  <a:srgbClr val="FF0000"/>
                </a:solidFill>
              </a:rPr>
              <a:t>A discrete valued time series </a:t>
            </a:r>
            <a:r>
              <a:rPr lang="de-DE" sz="2400" i="1" dirty="0"/>
              <a:t>is one which takes discrete values. (No of accidents, No of transaction etc.). </a:t>
            </a:r>
            <a:br>
              <a:rPr lang="de-DE" sz="2400" dirty="0"/>
            </a:br>
            <a:br>
              <a:rPr lang="de-DE" sz="2400" dirty="0"/>
            </a:br>
            <a:r>
              <a:rPr lang="de-DE" sz="2000" i="1" dirty="0"/>
              <a:t>Time series plot on car accident in U.K.  </a:t>
            </a:r>
            <a:br>
              <a:rPr lang="en-US" sz="2400" dirty="0"/>
            </a:br>
            <a:endParaRPr lang="en-IN" sz="2400" dirty="0">
              <a:latin typeface="Times New Roman" pitchFamily="18" charset="0"/>
              <a:cs typeface="Times New Roman" pitchFamily="18" charset="0"/>
            </a:endParaRPr>
          </a:p>
        </p:txBody>
      </p:sp>
      <p:pic>
        <p:nvPicPr>
          <p:cNvPr id="95236" name="Picture 4" descr="G:\SIR_BURDWAN\Samarjitda\accident2.jpg"/>
          <p:cNvPicPr>
            <a:picLocks noGrp="1" noChangeAspect="1" noChangeArrowheads="1"/>
          </p:cNvPicPr>
          <p:nvPr>
            <p:ph idx="1"/>
          </p:nvPr>
        </p:nvPicPr>
        <p:blipFill>
          <a:blip r:embed="rId3" cstate="print"/>
          <a:srcRect/>
          <a:stretch>
            <a:fillRect/>
          </a:stretch>
        </p:blipFill>
        <p:spPr bwMode="auto">
          <a:xfrm>
            <a:off x="609600" y="1524000"/>
            <a:ext cx="7772400" cy="47243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lstStyle/>
          <a:p>
            <a:r>
              <a:rPr lang="en-IN" dirty="0"/>
              <a:t>Few points on Plots</a:t>
            </a:r>
          </a:p>
        </p:txBody>
      </p:sp>
      <p:sp>
        <p:nvSpPr>
          <p:cNvPr id="3" name="Content Placeholder 2"/>
          <p:cNvSpPr>
            <a:spLocks noGrp="1"/>
          </p:cNvSpPr>
          <p:nvPr>
            <p:ph idx="1"/>
          </p:nvPr>
        </p:nvSpPr>
        <p:spPr/>
        <p:txBody>
          <a:bodyPr>
            <a:normAutofit fontScale="92500" lnSpcReduction="10000"/>
          </a:bodyPr>
          <a:lstStyle/>
          <a:p>
            <a:r>
              <a:rPr lang="en-IN" dirty="0"/>
              <a:t>Plot help us to summarize and reveal patterns in data</a:t>
            </a:r>
          </a:p>
          <a:p>
            <a:r>
              <a:rPr lang="en-IN" dirty="0"/>
              <a:t>Graphics help us to identify anomalies in data</a:t>
            </a:r>
          </a:p>
          <a:p>
            <a:r>
              <a:rPr lang="en-IN" dirty="0"/>
              <a:t>Plot helps us to present a huge amount of data in small space and makes huge data set coherent.</a:t>
            </a:r>
          </a:p>
          <a:p>
            <a:r>
              <a:rPr lang="en-IN" dirty="0"/>
              <a:t>To get all the features of a plot  ‘</a:t>
            </a:r>
            <a:r>
              <a:rPr lang="en-IN" dirty="0">
                <a:solidFill>
                  <a:srgbClr val="FFFF00"/>
                </a:solidFill>
              </a:rPr>
              <a:t>aspect</a:t>
            </a:r>
            <a:r>
              <a:rPr lang="en-IN" dirty="0"/>
              <a:t> </a:t>
            </a:r>
            <a:r>
              <a:rPr lang="en-IN" dirty="0">
                <a:solidFill>
                  <a:srgbClr val="FFFF00"/>
                </a:solidFill>
              </a:rPr>
              <a:t>ratio’</a:t>
            </a:r>
            <a:r>
              <a:rPr lang="en-IN" dirty="0"/>
              <a:t> of plot is very crucial.</a:t>
            </a:r>
          </a:p>
          <a:p>
            <a:r>
              <a:rPr lang="en-IN" dirty="0"/>
              <a:t>The </a:t>
            </a:r>
            <a:r>
              <a:rPr lang="en-IN" u="sng" dirty="0"/>
              <a:t>ratio of height to  width </a:t>
            </a:r>
            <a:r>
              <a:rPr lang="en-IN" dirty="0"/>
              <a:t>of a plot is called the aspect ratio.</a:t>
            </a:r>
          </a:p>
          <a:p>
            <a:r>
              <a:rPr lang="en-US" dirty="0"/>
              <a:t>Aspect ratio makes a plot visually appealing and more balanced.</a:t>
            </a:r>
            <a:endParaRPr lang="en-IN" dirty="0"/>
          </a:p>
        </p:txBody>
      </p:sp>
    </p:spTree>
    <p:extLst>
      <p:ext uri="{BB962C8B-B14F-4D97-AF65-F5344CB8AC3E}">
        <p14:creationId xmlns:p14="http://schemas.microsoft.com/office/powerpoint/2010/main" val="421527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Aspect ratio</a:t>
            </a:r>
          </a:p>
        </p:txBody>
      </p:sp>
      <p:sp>
        <p:nvSpPr>
          <p:cNvPr id="3" name="Content Placeholder 2"/>
          <p:cNvSpPr>
            <a:spLocks noGrp="1"/>
          </p:cNvSpPr>
          <p:nvPr>
            <p:ph idx="1"/>
          </p:nvPr>
        </p:nvSpPr>
        <p:spPr/>
        <p:txBody>
          <a:bodyPr/>
          <a:lstStyle/>
          <a:p>
            <a:r>
              <a:rPr lang="en-IN" dirty="0"/>
              <a:t>Aspect ratio of a square is 1:1 while aspect ratio of a ideal rectangular landscape format is 3:4.</a:t>
            </a:r>
          </a:p>
          <a:p>
            <a:r>
              <a:rPr lang="en-IN" dirty="0"/>
              <a:t>Generally in time series plot aspect ratio is expected to be  around 0.618.</a:t>
            </a:r>
          </a:p>
          <a:p>
            <a:r>
              <a:rPr lang="en-IN" dirty="0"/>
              <a:t>However, for long time series data aspect ratio should be around 0.25. </a:t>
            </a:r>
          </a:p>
          <a:p>
            <a:r>
              <a:rPr lang="en-IN" dirty="0"/>
              <a:t>To understand the impact of aspect ratio see the following two plots</a:t>
            </a:r>
          </a:p>
        </p:txBody>
      </p:sp>
    </p:spTree>
    <p:extLst>
      <p:ext uri="{BB962C8B-B14F-4D97-AF65-F5344CB8AC3E}">
        <p14:creationId xmlns:p14="http://schemas.microsoft.com/office/powerpoint/2010/main" val="13254389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pe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3790</TotalTime>
  <Words>2560</Words>
  <Application>Microsoft Office PowerPoint</Application>
  <PresentationFormat>On-screen Show (4:3)</PresentationFormat>
  <Paragraphs>362</Paragraphs>
  <Slides>56</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Arial</vt:lpstr>
      <vt:lpstr>Book Antiqua</vt:lpstr>
      <vt:lpstr>Cambria Math</vt:lpstr>
      <vt:lpstr>Comic Sans MS</vt:lpstr>
      <vt:lpstr>Lucida Sans</vt:lpstr>
      <vt:lpstr>Tahoma</vt:lpstr>
      <vt:lpstr>Times New Roman</vt:lpstr>
      <vt:lpstr>Wingdings</vt:lpstr>
      <vt:lpstr>Wingdings 2</vt:lpstr>
      <vt:lpstr>Wingdings 3</vt:lpstr>
      <vt:lpstr>Default Design</vt:lpstr>
      <vt:lpstr>Apex</vt:lpstr>
      <vt:lpstr>Classical Time Series Analysis </vt:lpstr>
      <vt:lpstr>What is Time Series?</vt:lpstr>
      <vt:lpstr> Few Time series Plots  Remember for a time series plot time points are drawn along the major axis Remember for a time series plot value of the variables will always be joined by a line </vt:lpstr>
      <vt:lpstr>A discrete time series is one in which the set of time points at which observations are made is a discrete set. (All above including irregularly spaced data)  </vt:lpstr>
      <vt:lpstr>Continuous time series are obtained when observations are made continuously over some time intervals. (ECG graph).</vt:lpstr>
      <vt:lpstr>PowerPoint Presentation</vt:lpstr>
      <vt:lpstr> A discrete valued time series is one which takes discrete values. (No of accidents, No of transaction etc.).   Time series plot on car accident in U.K.   </vt:lpstr>
      <vt:lpstr>Few points on Plots</vt:lpstr>
      <vt:lpstr>Aspect ratio</vt:lpstr>
      <vt:lpstr>PowerPoint Presentation</vt:lpstr>
      <vt:lpstr>Stability of time series: Concept of Stationarity</vt:lpstr>
      <vt:lpstr>PowerPoint Presentation</vt:lpstr>
      <vt:lpstr>Two Different Approaches of Explanation</vt:lpstr>
      <vt:lpstr>By classical Approach Time Series Components</vt:lpstr>
      <vt:lpstr>Time Series Components</vt:lpstr>
      <vt:lpstr>Time Series Components</vt:lpstr>
      <vt:lpstr>Time Series Components</vt:lpstr>
      <vt:lpstr>Time Series Components</vt:lpstr>
      <vt:lpstr>Trend Component</vt:lpstr>
      <vt:lpstr>Trend Component</vt:lpstr>
      <vt:lpstr>Cyclical Component</vt:lpstr>
      <vt:lpstr>Cyclical Component</vt:lpstr>
      <vt:lpstr>Seasonal Component</vt:lpstr>
      <vt:lpstr>Seasonal Component</vt:lpstr>
      <vt:lpstr>Irregular Component</vt:lpstr>
      <vt:lpstr>Looking  into the Time Series </vt:lpstr>
      <vt:lpstr>Variations in Time Series…..</vt:lpstr>
      <vt:lpstr>Example of Trend</vt:lpstr>
      <vt:lpstr>Variation In Time series….</vt:lpstr>
      <vt:lpstr>Seasonal variation….</vt:lpstr>
      <vt:lpstr>Quarterly Sales of Ice-cream Q1-Dec-Jan</vt:lpstr>
      <vt:lpstr>Purpose of Studying Seasonality</vt:lpstr>
      <vt:lpstr>Variation of Time Series…..</vt:lpstr>
      <vt:lpstr>General look of a business cycle</vt:lpstr>
      <vt:lpstr>PowerPoint Presentation</vt:lpstr>
      <vt:lpstr>Global average temperature: Each cycle has length of few million years. </vt:lpstr>
      <vt:lpstr>Irregular Component</vt:lpstr>
      <vt:lpstr>Complete visualization</vt:lpstr>
      <vt:lpstr>Components at a glance</vt:lpstr>
      <vt:lpstr>Danger with Plot</vt:lpstr>
      <vt:lpstr>PowerPoint Presentation</vt:lpstr>
      <vt:lpstr>PowerPoint Presentation</vt:lpstr>
      <vt:lpstr>PowerPoint Presentation</vt:lpstr>
      <vt:lpstr>PowerPoint Presentation</vt:lpstr>
      <vt:lpstr>PowerPoint Presentation</vt:lpstr>
      <vt:lpstr>Formal (classical) Treatment of Time Series Data</vt:lpstr>
      <vt:lpstr>Formal (classical) Treatment of Time Series Data When to use Additive Model</vt:lpstr>
      <vt:lpstr>Formal (classical) Treatment of Time Series Data When to use Multiplicative Model</vt:lpstr>
      <vt:lpstr>ADDITIVE VS MULTIPLICATIVE SEASONALITY</vt:lpstr>
      <vt:lpstr>ADDITIVE VS MULTIPLICATIVE SEASONALITY</vt:lpstr>
      <vt:lpstr>ADDITIVE VS MULTIPLICATIVE SEASONALITY</vt:lpstr>
      <vt:lpstr>Additive and Multiplicative Models</vt:lpstr>
      <vt:lpstr>Any Questions?</vt:lpstr>
      <vt:lpstr>Few time series data files available in R data repository sunspots,  LakeHuron, nottem, UKDriversdeath, Nile, JohnsonJohnson, fdeaths, EUStockMarket etc.  They are either Annual/quarterly/monthly/ daily data </vt:lpstr>
      <vt:lpstr>Example  Install “stats” , “tseries” package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Time Series Analysis </dc:title>
  <cp:lastModifiedBy>saran</cp:lastModifiedBy>
  <cp:revision>5</cp:revision>
  <dcterms:created xsi:type="dcterms:W3CDTF">2008-02-13T07:02:43Z</dcterms:created>
  <dcterms:modified xsi:type="dcterms:W3CDTF">2021-09-21T17:49:35Z</dcterms:modified>
</cp:coreProperties>
</file>