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9" r:id="rId4"/>
    <p:sldId id="280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3FE"/>
    <a:srgbClr val="F62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B353-B191-CF7E-DEB0-2223318A1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07E93-25E6-A6AF-DF3F-327A91590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930D-5AD9-4B3E-1EF5-FC561737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52-A148-9143-8D37-72949C5DA6A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60D01-A8EB-FC29-9717-D7A83582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CBA2-09C6-8696-6201-959D80FF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1A60-B712-9E4D-B3CE-F18E2B0E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9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8CF9-9394-7AAE-95BE-58E2B09A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26814-B5F8-0652-DB3D-303B0E830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17A50-FC37-4E21-AC37-1065B98E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52-A148-9143-8D37-72949C5DA6A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72E1-AB61-B88E-F570-FED7D512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9AB53-4CB7-76BE-9270-BEC56C42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1A60-B712-9E4D-B3CE-F18E2B0E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4AB6B-8872-7CE0-BF3D-4F2BAB131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6AB7E-0B96-C3B8-CFD0-9FCD2431F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9E52-C477-33B8-61DD-5108F3EC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52-A148-9143-8D37-72949C5DA6A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3853B-9B16-C897-B19B-0318AA9A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69222-B676-2A2C-D1B0-10DF54E3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1A60-B712-9E4D-B3CE-F18E2B0E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EDA0-3255-3789-89AD-E0F3BC35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461AF-8E46-A642-6584-2AD2E313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D6CCB-4BD9-8BA6-9357-C0850F87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52-A148-9143-8D37-72949C5DA6A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ADD57-CC0E-AC58-C65B-5C3428D5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66BF-1365-73F3-1817-A3DCEA41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1A60-B712-9E4D-B3CE-F18E2B0E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3A6A-9A09-5E09-36E7-7472E068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148C2-1D2C-B1B5-67A2-30147864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5D68E-8AC8-DE07-4205-3DF410CC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52-A148-9143-8D37-72949C5DA6A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E337D-ABAA-5E5F-5CDF-0BE0054D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BEEB8-8561-F581-620A-58FDEE72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1A60-B712-9E4D-B3CE-F18E2B0E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3D93-DB87-9BB6-ABEC-02B3A1FE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9AA1-ADF2-DFB3-51BD-BB7580C2C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2BCC1-4774-4F6B-6371-692EC6160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2E5CD-D74D-477A-8373-4F3FD1A2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52-A148-9143-8D37-72949C5DA6A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11FF5-11EB-C39E-F699-3AED378E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F4CB8-1245-B50E-2AD2-14AC0AF4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1A60-B712-9E4D-B3CE-F18E2B0E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7A42-4493-2D2E-7D8D-1E4C32BB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329A9-F011-3B0C-4380-1E889374A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C11A5-30C3-8E54-84F3-20027BE86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DC664-8FEF-0711-7B6A-5A412D723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CA5DD-742B-6532-990C-0F66D2D34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FFB7F-D504-4375-1217-D6789FB1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52-A148-9143-8D37-72949C5DA6A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D5FA8-6990-F7B4-29EF-D350B4DB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1F8DC-2787-A32D-4EE2-A1FDB313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1A60-B712-9E4D-B3CE-F18E2B0E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1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902A-A340-83CE-F1D9-DBD97EB8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0B83C-9E62-6D98-EA78-537DD5B0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52-A148-9143-8D37-72949C5DA6A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B69E7-174C-E52F-25A3-9B06EC69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F36CA-9F3F-489B-EEEC-589F5D60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1A60-B712-9E4D-B3CE-F18E2B0E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04E88-5A35-514C-070D-C2E5AD4B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52-A148-9143-8D37-72949C5DA6A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011CC-A37D-DA25-39D5-09430A2D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13060-CDF9-6D31-A5B0-989AECC9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1A60-B712-9E4D-B3CE-F18E2B0E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1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C0CD-F123-9CA1-38E5-7138CB66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F24B3-DE8A-A472-7EE4-DF4AA09C1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B1CFD-4CDD-2C75-E7A4-7220D2AAD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F87F3-4FD9-6A8A-92F8-DEA0267C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52-A148-9143-8D37-72949C5DA6A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7A876-3DA9-DB93-4962-45467881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61A64-3C72-F364-63A8-76D100E6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1A60-B712-9E4D-B3CE-F18E2B0E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6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DE81-3D0B-B2CC-25E1-D067409B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00F68-06EC-F9F7-043D-EFAFFDDD2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45AE9-E905-8119-2F54-84A2EAC9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63D2A-BC5D-BB26-0643-C92BC2ED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CB52-A148-9143-8D37-72949C5DA6A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4EB72-39FD-F895-49CF-207D82EC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3C15-ED61-3BF8-C2CB-8FBFA548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1A60-B712-9E4D-B3CE-F18E2B0E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4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B4C17-F363-C2CA-9EFD-BA67FC72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A9EC9-B267-B54F-10AC-1380AF33C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46801-754A-ECE6-FA15-228FA5ADD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CB52-A148-9143-8D37-72949C5DA6A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9A896-3025-E650-7395-3418A53C9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8A56-C87D-AAE9-6A6B-38248F88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81A60-B712-9E4D-B3CE-F18E2B0E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0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F339-8416-AE65-FF76-A6624823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Fernow</a:t>
            </a:r>
            <a:r>
              <a:rPr lang="en-US" dirty="0"/>
              <a:t> microbiome</a:t>
            </a:r>
          </a:p>
        </p:txBody>
      </p:sp>
    </p:spTree>
    <p:extLst>
      <p:ext uri="{BB962C8B-B14F-4D97-AF65-F5344CB8AC3E}">
        <p14:creationId xmlns:p14="http://schemas.microsoft.com/office/powerpoint/2010/main" val="303260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EC9A-6A7D-9F76-3C66-F4857C95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0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F533-82BB-980E-0C07-75AB04A4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8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8616-D3A5-4931-3432-7EAA0B40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3572-F937-90B1-C7AD-67056EB3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1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B251-BE01-0111-A2E3-7D250D3E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759C-24CD-95E9-654C-B054B7D0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0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8056-50FE-8952-F0C5-2D0A3D06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49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030C-5AB4-B641-2213-5F8B50A3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636-FFF1-C8B5-90D9-AB25B7D9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1329-E4E7-75BC-A6DF-C6B5AAB7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5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257B-1B0D-56EC-2685-9E4BAB1A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9086"/>
          </a:xfrm>
        </p:spPr>
        <p:txBody>
          <a:bodyPr anchor="t">
            <a:normAutofit/>
          </a:bodyPr>
          <a:lstStyle/>
          <a:p>
            <a:r>
              <a:rPr lang="en-US" sz="3200" dirty="0"/>
              <a:t>Bacterial Alpha Diversity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C50A47-AB1F-1476-742D-349E93313A4D}"/>
              </a:ext>
            </a:extLst>
          </p:cNvPr>
          <p:cNvSpPr txBox="1"/>
          <p:nvPr/>
        </p:nvSpPr>
        <p:spPr>
          <a:xfrm>
            <a:off x="0" y="621166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***Note: statistical comparisons are only between </a:t>
            </a:r>
            <a:r>
              <a:rPr lang="en-US" dirty="0" err="1"/>
              <a:t>symbiotroph</a:t>
            </a:r>
            <a:r>
              <a:rPr lang="en-US" dirty="0"/>
              <a:t> and sampling sites at each soil type and sampling date. Meaning letters are only comparable within each subpanel.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D0C1EAE-2377-28ED-8771-D0413D0F1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5600" y="787178"/>
            <a:ext cx="5486400" cy="54864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1D9511F1-5CDF-A3AE-F34B-8BB239BF6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5268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83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D00-D4B5-4215-D304-8CC26749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5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DD67-486D-CC1A-732E-966437B9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0B5C-CDA6-8A9B-18A2-0183791C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48E9-8F77-8656-4AEB-132CB03C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1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E12E-062D-6770-38C3-1AD9F88D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23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7C85-103E-E9E5-FB30-AC9A5BE1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257B-1B0D-56EC-2685-9E4BAB1A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9086"/>
          </a:xfrm>
        </p:spPr>
        <p:txBody>
          <a:bodyPr anchor="t">
            <a:normAutofit/>
          </a:bodyPr>
          <a:lstStyle/>
          <a:p>
            <a:r>
              <a:rPr lang="en-US" sz="3200" dirty="0"/>
              <a:t>Bacterial Beta Diversity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AC97BAF-A6A3-7790-FB14-88957979C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71600"/>
            <a:ext cx="5486400" cy="5486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41D6FB3-75C4-E665-9D0A-2FA7BC808201}"/>
              </a:ext>
            </a:extLst>
          </p:cNvPr>
          <p:cNvGrpSpPr/>
          <p:nvPr/>
        </p:nvGrpSpPr>
        <p:grpSpPr>
          <a:xfrm>
            <a:off x="6248400" y="1970315"/>
            <a:ext cx="1730831" cy="923330"/>
            <a:chOff x="5932714" y="1905000"/>
            <a:chExt cx="1730831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1D3A97-A4B0-163E-BD66-13E4079297CB}"/>
                </a:ext>
              </a:extLst>
            </p:cNvPr>
            <p:cNvSpPr txBox="1"/>
            <p:nvPr/>
          </p:nvSpPr>
          <p:spPr>
            <a:xfrm>
              <a:off x="6291945" y="1905000"/>
              <a:ext cx="1371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WS3</a:t>
              </a:r>
            </a:p>
            <a:p>
              <a:endParaRPr lang="en-US" dirty="0"/>
            </a:p>
            <a:p>
              <a:r>
                <a:rPr lang="en-US" dirty="0"/>
                <a:t>WS7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BB42603-D055-A73A-1B54-D247E3112A0C}"/>
                </a:ext>
              </a:extLst>
            </p:cNvPr>
            <p:cNvSpPr/>
            <p:nvPr/>
          </p:nvSpPr>
          <p:spPr>
            <a:xfrm>
              <a:off x="5932714" y="2508179"/>
              <a:ext cx="326571" cy="304800"/>
            </a:xfrm>
            <a:prstGeom prst="ellipse">
              <a:avLst/>
            </a:prstGeom>
            <a:solidFill>
              <a:srgbClr val="3283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1C43B6-B2E9-3D5F-30C0-77B3E00C2B01}"/>
                </a:ext>
              </a:extLst>
            </p:cNvPr>
            <p:cNvSpPr/>
            <p:nvPr/>
          </p:nvSpPr>
          <p:spPr>
            <a:xfrm>
              <a:off x="5932714" y="1905000"/>
              <a:ext cx="326571" cy="304800"/>
            </a:xfrm>
            <a:prstGeom prst="ellipse">
              <a:avLst/>
            </a:prstGeom>
            <a:solidFill>
              <a:srgbClr val="F6222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D638C9E-B078-476D-982D-067A6AAD8551}"/>
              </a:ext>
            </a:extLst>
          </p:cNvPr>
          <p:cNvSpPr txBox="1"/>
          <p:nvPr/>
        </p:nvSpPr>
        <p:spPr>
          <a:xfrm>
            <a:off x="5595257" y="3303065"/>
            <a:ext cx="6411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– Sampling date 2017; AMF dominated locations ; ** significant</a:t>
            </a:r>
          </a:p>
          <a:p>
            <a:endParaRPr lang="en-US" dirty="0"/>
          </a:p>
          <a:p>
            <a:r>
              <a:rPr lang="en-US" dirty="0"/>
              <a:t>B – Sampling date 2017; ECM dominated locations ; ** significant</a:t>
            </a:r>
          </a:p>
          <a:p>
            <a:endParaRPr lang="en-US" dirty="0"/>
          </a:p>
          <a:p>
            <a:r>
              <a:rPr lang="en-US" dirty="0"/>
              <a:t>C – Sampling date 2022; AMF dominated locations ; ** significant</a:t>
            </a:r>
          </a:p>
          <a:p>
            <a:endParaRPr lang="en-US" dirty="0"/>
          </a:p>
          <a:p>
            <a:r>
              <a:rPr lang="en-US" dirty="0"/>
              <a:t>D – Sampling date 2022; ECM dominated locations ; ** significant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255F97-DCDA-50F5-8D59-8F42E711B73F}"/>
              </a:ext>
            </a:extLst>
          </p:cNvPr>
          <p:cNvSpPr txBox="1"/>
          <p:nvPr/>
        </p:nvSpPr>
        <p:spPr>
          <a:xfrm>
            <a:off x="5595257" y="5773338"/>
            <a:ext cx="6411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***NOTE: Community composition is a combination of rhizosphere and bulk soil samples.  Since site differences hold up when separated, combing data gives more statistical power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2EC7A1-B6C8-9B84-873D-D94B010BB98A}"/>
              </a:ext>
            </a:extLst>
          </p:cNvPr>
          <p:cNvSpPr txBox="1"/>
          <p:nvPr/>
        </p:nvSpPr>
        <p:spPr>
          <a:xfrm>
            <a:off x="5715000" y="772886"/>
            <a:ext cx="60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between watershed sampling sites.</a:t>
            </a:r>
          </a:p>
        </p:txBody>
      </p:sp>
    </p:spTree>
    <p:extLst>
      <p:ext uri="{BB962C8B-B14F-4D97-AF65-F5344CB8AC3E}">
        <p14:creationId xmlns:p14="http://schemas.microsoft.com/office/powerpoint/2010/main" val="91977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257B-1B0D-56EC-2685-9E4BAB1A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9086"/>
          </a:xfrm>
        </p:spPr>
        <p:txBody>
          <a:bodyPr anchor="t">
            <a:normAutofit/>
          </a:bodyPr>
          <a:lstStyle/>
          <a:p>
            <a:r>
              <a:rPr lang="en-US" sz="3200" dirty="0"/>
              <a:t>Bacterial Beta Diversity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2E3BF0D-B549-C80F-B381-EB0A2F14F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71600"/>
            <a:ext cx="5486400" cy="5486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6973DBD-F4D2-2107-7D37-038569704AD5}"/>
              </a:ext>
            </a:extLst>
          </p:cNvPr>
          <p:cNvGrpSpPr/>
          <p:nvPr/>
        </p:nvGrpSpPr>
        <p:grpSpPr>
          <a:xfrm>
            <a:off x="5932714" y="1905000"/>
            <a:ext cx="1730831" cy="923330"/>
            <a:chOff x="5932714" y="1905000"/>
            <a:chExt cx="1730831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B91E60-C8FB-AE92-D4F9-A41344B1D491}"/>
                </a:ext>
              </a:extLst>
            </p:cNvPr>
            <p:cNvSpPr txBox="1"/>
            <p:nvPr/>
          </p:nvSpPr>
          <p:spPr>
            <a:xfrm>
              <a:off x="6291945" y="1905000"/>
              <a:ext cx="1371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AMF</a:t>
              </a:r>
            </a:p>
            <a:p>
              <a:endParaRPr lang="en-US" dirty="0"/>
            </a:p>
            <a:p>
              <a:r>
                <a:rPr lang="en-US" dirty="0"/>
                <a:t>ECM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FA6907B-C9CB-DB08-6DE5-F6BB95FF5E8B}"/>
                </a:ext>
              </a:extLst>
            </p:cNvPr>
            <p:cNvSpPr/>
            <p:nvPr/>
          </p:nvSpPr>
          <p:spPr>
            <a:xfrm>
              <a:off x="5932714" y="2508179"/>
              <a:ext cx="326571" cy="304800"/>
            </a:xfrm>
            <a:prstGeom prst="ellipse">
              <a:avLst/>
            </a:prstGeom>
            <a:solidFill>
              <a:srgbClr val="3283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9327E0-3336-DAFB-62F5-23199FC4AD39}"/>
                </a:ext>
              </a:extLst>
            </p:cNvPr>
            <p:cNvSpPr/>
            <p:nvPr/>
          </p:nvSpPr>
          <p:spPr>
            <a:xfrm>
              <a:off x="5932714" y="1905000"/>
              <a:ext cx="326571" cy="304800"/>
            </a:xfrm>
            <a:prstGeom prst="ellipse">
              <a:avLst/>
            </a:prstGeom>
            <a:solidFill>
              <a:srgbClr val="F6222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2EC6DB-E327-8D9F-DEBD-E8523165029D}"/>
              </a:ext>
            </a:extLst>
          </p:cNvPr>
          <p:cNvSpPr txBox="1"/>
          <p:nvPr/>
        </p:nvSpPr>
        <p:spPr>
          <a:xfrm>
            <a:off x="6215745" y="3009151"/>
            <a:ext cx="579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– Sampling date 2017; watershed 7; ** significant</a:t>
            </a:r>
          </a:p>
          <a:p>
            <a:endParaRPr lang="en-US" dirty="0"/>
          </a:p>
          <a:p>
            <a:r>
              <a:rPr lang="en-US" dirty="0"/>
              <a:t>B – Sampling date 2017; watershed 3 ; ** significant</a:t>
            </a:r>
          </a:p>
          <a:p>
            <a:endParaRPr lang="en-US" dirty="0"/>
          </a:p>
          <a:p>
            <a:r>
              <a:rPr lang="en-US" dirty="0"/>
              <a:t>C – Sampling date 2022; watershed 7 ; non-significant</a:t>
            </a:r>
          </a:p>
          <a:p>
            <a:endParaRPr lang="en-US" dirty="0"/>
          </a:p>
          <a:p>
            <a:r>
              <a:rPr lang="en-US" dirty="0"/>
              <a:t>D – Sampling date 2022; watershed 3; non-significant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F3602-5EA0-8840-AC75-7BB4BD084390}"/>
              </a:ext>
            </a:extLst>
          </p:cNvPr>
          <p:cNvSpPr txBox="1"/>
          <p:nvPr/>
        </p:nvSpPr>
        <p:spPr>
          <a:xfrm>
            <a:off x="5595257" y="5773338"/>
            <a:ext cx="6411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***NOTE: Community composition is a combination of rhizosphere and bulk soil samples.  Since site differences hold up when separated, combing data gives more statistical power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9C1D7-87FF-E18D-5729-CD178194776C}"/>
              </a:ext>
            </a:extLst>
          </p:cNvPr>
          <p:cNvSpPr txBox="1"/>
          <p:nvPr/>
        </p:nvSpPr>
        <p:spPr>
          <a:xfrm>
            <a:off x="5715000" y="772886"/>
            <a:ext cx="60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between mycorrhizal dominated sites.</a:t>
            </a:r>
          </a:p>
        </p:txBody>
      </p:sp>
    </p:spTree>
    <p:extLst>
      <p:ext uri="{BB962C8B-B14F-4D97-AF65-F5344CB8AC3E}">
        <p14:creationId xmlns:p14="http://schemas.microsoft.com/office/powerpoint/2010/main" val="98984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B5C3E86-4D5E-CFF3-793A-EE10A56EE58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84908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Taxonomic composition of bacterial community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97ED9-1761-CD9C-E71C-BB55359F7D5C}"/>
              </a:ext>
            </a:extLst>
          </p:cNvPr>
          <p:cNvSpPr txBox="1"/>
          <p:nvPr/>
        </p:nvSpPr>
        <p:spPr>
          <a:xfrm>
            <a:off x="163286" y="587829"/>
            <a:ext cx="501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Rhizosphere soil for 2017 sampling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BBB8D-544D-8A92-E6CC-831243E29F73}"/>
              </a:ext>
            </a:extLst>
          </p:cNvPr>
          <p:cNvSpPr txBox="1"/>
          <p:nvPr/>
        </p:nvSpPr>
        <p:spPr>
          <a:xfrm>
            <a:off x="6858000" y="587829"/>
            <a:ext cx="501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soil for 2017 sampling date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9EC707F-2F26-E1EB-520D-0A8C6D815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57161"/>
            <a:ext cx="5486400" cy="2743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08E5EA0-DD89-F5D3-F745-115A0D423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849087"/>
            <a:ext cx="5486400" cy="2743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614F845-1287-E4D1-A74A-04141ACF2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4114800"/>
            <a:ext cx="5486400" cy="2743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D2DFDB6-8FBF-C722-BDB6-E584F59D10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89914" y="4114800"/>
            <a:ext cx="5486400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53B6D7-0B2C-0A29-E630-0509CD48739F}"/>
              </a:ext>
            </a:extLst>
          </p:cNvPr>
          <p:cNvSpPr txBox="1"/>
          <p:nvPr/>
        </p:nvSpPr>
        <p:spPr>
          <a:xfrm>
            <a:off x="-32658" y="3808435"/>
            <a:ext cx="501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Rhizosphere soil for 2022 sampling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6A9F0-1CFF-94A8-463B-557C4A114A8A}"/>
              </a:ext>
            </a:extLst>
          </p:cNvPr>
          <p:cNvSpPr txBox="1"/>
          <p:nvPr/>
        </p:nvSpPr>
        <p:spPr>
          <a:xfrm>
            <a:off x="6705602" y="3797549"/>
            <a:ext cx="501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soil for 2022 sampling date</a:t>
            </a:r>
          </a:p>
        </p:txBody>
      </p:sp>
    </p:spTree>
    <p:extLst>
      <p:ext uri="{BB962C8B-B14F-4D97-AF65-F5344CB8AC3E}">
        <p14:creationId xmlns:p14="http://schemas.microsoft.com/office/powerpoint/2010/main" val="121038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8370763-E8FA-9AF2-A3D8-17D0509ED2E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849086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Correlations between bacterial genera abundance and mycorrhizal colonization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798DE5-D1BF-450D-5209-4B3A462B8A8B}"/>
              </a:ext>
            </a:extLst>
          </p:cNvPr>
          <p:cNvSpPr txBox="1"/>
          <p:nvPr/>
        </p:nvSpPr>
        <p:spPr>
          <a:xfrm>
            <a:off x="6270172" y="1654236"/>
            <a:ext cx="362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Methylocapsa</a:t>
            </a:r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BAF3A2DB-2210-F46B-694A-CA1276A90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86000"/>
            <a:ext cx="4572000" cy="457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C108E96-1034-0A3A-5C40-04534E64FD8C}"/>
              </a:ext>
            </a:extLst>
          </p:cNvPr>
          <p:cNvSpPr txBox="1"/>
          <p:nvPr/>
        </p:nvSpPr>
        <p:spPr>
          <a:xfrm>
            <a:off x="0" y="1654236"/>
            <a:ext cx="362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Gemmata</a:t>
            </a:r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7DB91DF-E574-AA2D-59F9-D76D31E5C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0172" y="2286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EC94-E003-782A-1469-FACA5134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3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FF0B-C7D5-98DD-4017-AB5CD7B1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1A46-5B0B-C18A-6722-4FE68FC8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8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243</Words>
  <Application>Microsoft Macintosh PowerPoint</Application>
  <PresentationFormat>Widescreen</PresentationFormat>
  <Paragraphs>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Fernow microbiome</vt:lpstr>
      <vt:lpstr>Bacterial Alpha Diversity</vt:lpstr>
      <vt:lpstr>Bacterial Beta Diversity</vt:lpstr>
      <vt:lpstr>Bacterial Beta Diversity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Fernow microbiome</dc:title>
  <dc:subject/>
  <dc:creator>Millican, Michael [A&amp;BE]</dc:creator>
  <cp:keywords/>
  <dc:description/>
  <cp:lastModifiedBy>Millican, Michael [A&amp;BE]</cp:lastModifiedBy>
  <cp:revision>1</cp:revision>
  <dcterms:created xsi:type="dcterms:W3CDTF">2023-09-27T12:51:37Z</dcterms:created>
  <dcterms:modified xsi:type="dcterms:W3CDTF">2023-09-27T16:25:18Z</dcterms:modified>
  <cp:category/>
</cp:coreProperties>
</file>