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5" r:id="rId6"/>
    <p:sldId id="258" r:id="rId7"/>
    <p:sldId id="261" r:id="rId8"/>
    <p:sldId id="260" r:id="rId9"/>
    <p:sldId id="262"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51C-E5E8-473D-AF01-03F402171A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4787D2-D333-45A3-97B0-3925410F4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AA1CD2-858D-4416-A9BF-220D8D5559F0}"/>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5" name="Footer Placeholder 4">
            <a:extLst>
              <a:ext uri="{FF2B5EF4-FFF2-40B4-BE49-F238E27FC236}">
                <a16:creationId xmlns:a16="http://schemas.microsoft.com/office/drawing/2014/main" id="{4D59DAF6-8A6F-479B-82CA-72FEB0B07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88D02-3A88-4B28-8200-B3EB887C48B3}"/>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313365773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50E1-C020-4B1D-81C5-7F697A8FF2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F33759-FA3A-42D6-A419-E3910FD214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7F812-5288-4EE8-B96C-1D47E37E4524}"/>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5" name="Footer Placeholder 4">
            <a:extLst>
              <a:ext uri="{FF2B5EF4-FFF2-40B4-BE49-F238E27FC236}">
                <a16:creationId xmlns:a16="http://schemas.microsoft.com/office/drawing/2014/main" id="{153E0E8E-DC10-41E4-8A10-B5A09BE2F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81FAA-A1F0-4BB1-8FF2-92B66598BF33}"/>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109107869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A9816-1ACD-4C41-B31B-BD92F808CE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D7C530-1B74-428D-BD31-175928414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1CA50-1F01-4C82-A180-6A2F83423428}"/>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5" name="Footer Placeholder 4">
            <a:extLst>
              <a:ext uri="{FF2B5EF4-FFF2-40B4-BE49-F238E27FC236}">
                <a16:creationId xmlns:a16="http://schemas.microsoft.com/office/drawing/2014/main" id="{3EF217ED-FA71-40ED-8228-C4917F262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7C044-D826-4817-98C9-6F1A13B1DCC1}"/>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256439731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A8AB-A0CD-4F2E-A356-96ABD6777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78D99-D991-44AE-AD2B-C1C587564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8DE52-8838-4AAA-AD58-A7BC32A130A2}"/>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5" name="Footer Placeholder 4">
            <a:extLst>
              <a:ext uri="{FF2B5EF4-FFF2-40B4-BE49-F238E27FC236}">
                <a16:creationId xmlns:a16="http://schemas.microsoft.com/office/drawing/2014/main" id="{68C47650-BBDF-4759-92B1-AAE57B0C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6A5F3-DAC1-4FB0-8FEE-3424BAD3E2FF}"/>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80749772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BB96-5911-4B2C-A012-82130F77D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142026-E8AD-41C6-BD60-8CDA87A03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F8F83-5D58-409A-9B74-07A91E5E395A}"/>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5" name="Footer Placeholder 4">
            <a:extLst>
              <a:ext uri="{FF2B5EF4-FFF2-40B4-BE49-F238E27FC236}">
                <a16:creationId xmlns:a16="http://schemas.microsoft.com/office/drawing/2014/main" id="{8BA722D4-0E6F-42A9-A10B-2D7EA8B7A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85C4C-4930-4223-8F8B-F73615B74818}"/>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57654552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EAF3-94C8-46C0-B8F6-31B777E218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B31E5-3533-453F-9683-D5EBAB1DA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3E6656-37FD-4C17-93DC-05DDA7F902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321BDC-C87F-43C7-840B-46B95D64632E}"/>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6" name="Footer Placeholder 5">
            <a:extLst>
              <a:ext uri="{FF2B5EF4-FFF2-40B4-BE49-F238E27FC236}">
                <a16:creationId xmlns:a16="http://schemas.microsoft.com/office/drawing/2014/main" id="{D8A2F625-E80A-431B-AFB5-914AAA8FD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FDDCD-585B-4784-B8A2-249CFB65BA62}"/>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153407900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9B55-8769-46AE-91B4-65AAE069A3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D2030B-63EB-41FD-8BAA-45C4DF005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564BCD-8F09-42C7-8069-618363B279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325CEE-67E6-468C-B4BE-A8A33BA7E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A4891-B6CB-4AC9-897F-A16DF23780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0FAFE9-DA77-49AD-AE7C-822465FF2A13}"/>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8" name="Footer Placeholder 7">
            <a:extLst>
              <a:ext uri="{FF2B5EF4-FFF2-40B4-BE49-F238E27FC236}">
                <a16:creationId xmlns:a16="http://schemas.microsoft.com/office/drawing/2014/main" id="{AFC07875-0ADE-4FAE-93FB-3BDD92868B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A7E417-B931-41A7-AA82-29DD9677CFAC}"/>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74373018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D343-F316-43CD-BC7A-8713B22539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A0A897-424E-4B64-ADC8-1F23EF61D09C}"/>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4" name="Footer Placeholder 3">
            <a:extLst>
              <a:ext uri="{FF2B5EF4-FFF2-40B4-BE49-F238E27FC236}">
                <a16:creationId xmlns:a16="http://schemas.microsoft.com/office/drawing/2014/main" id="{AD4572B3-CE94-44C9-A199-6FB6CF768F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D40ECE-5794-43B6-B7FC-01660BC7FD96}"/>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244695960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993B9-6866-488C-BB72-A645655FB37F}"/>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3" name="Footer Placeholder 2">
            <a:extLst>
              <a:ext uri="{FF2B5EF4-FFF2-40B4-BE49-F238E27FC236}">
                <a16:creationId xmlns:a16="http://schemas.microsoft.com/office/drawing/2014/main" id="{4948E50F-6BA3-4EC0-B54B-522C85294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39B511-108C-459E-B693-81E7353EACAC}"/>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378545749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A97A-A0F8-4B01-9A9B-E38AC129E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5785AF-17AE-4BE8-9993-73FE2EEC80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D3B2FC-CE1D-41E8-81CB-6FB260A3E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048D7-0B26-42B6-A6EF-B7433EB98570}"/>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6" name="Footer Placeholder 5">
            <a:extLst>
              <a:ext uri="{FF2B5EF4-FFF2-40B4-BE49-F238E27FC236}">
                <a16:creationId xmlns:a16="http://schemas.microsoft.com/office/drawing/2014/main" id="{08ED7948-3657-4A6D-BE9F-F83630DB9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73B90-F2E4-49B3-ABFB-F280A7B34211}"/>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323279175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0CA1-8C9F-4F67-845F-97F4C088D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B778CF-2826-481D-8BFF-DE39E2A07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F94FBD-DFA5-4953-A629-3C88FD1CD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98010-68A5-46E1-AB41-6C8DA021BD17}"/>
              </a:ext>
            </a:extLst>
          </p:cNvPr>
          <p:cNvSpPr>
            <a:spLocks noGrp="1"/>
          </p:cNvSpPr>
          <p:nvPr>
            <p:ph type="dt" sz="half" idx="10"/>
          </p:nvPr>
        </p:nvSpPr>
        <p:spPr/>
        <p:txBody>
          <a:bodyPr/>
          <a:lstStyle/>
          <a:p>
            <a:fld id="{C073C9F9-4994-487D-831C-D3C6C58CA83A}" type="datetimeFigureOut">
              <a:rPr lang="en-US" smtClean="0"/>
              <a:t>5/17/2021</a:t>
            </a:fld>
            <a:endParaRPr lang="en-US"/>
          </a:p>
        </p:txBody>
      </p:sp>
      <p:sp>
        <p:nvSpPr>
          <p:cNvPr id="6" name="Footer Placeholder 5">
            <a:extLst>
              <a:ext uri="{FF2B5EF4-FFF2-40B4-BE49-F238E27FC236}">
                <a16:creationId xmlns:a16="http://schemas.microsoft.com/office/drawing/2014/main" id="{C71EA15F-1436-4456-8BB5-60E773AD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BA02F7-DFDF-4BE2-A31E-DE4248DAE0EA}"/>
              </a:ext>
            </a:extLst>
          </p:cNvPr>
          <p:cNvSpPr>
            <a:spLocks noGrp="1"/>
          </p:cNvSpPr>
          <p:nvPr>
            <p:ph type="sldNum" sz="quarter" idx="12"/>
          </p:nvPr>
        </p:nvSpPr>
        <p:spPr/>
        <p:txBody>
          <a:bodyPr/>
          <a:lstStyle/>
          <a:p>
            <a:fld id="{BBA2DB83-8439-4918-B580-938296A35E7B}" type="slidenum">
              <a:rPr lang="en-US" smtClean="0"/>
              <a:t>‹#›</a:t>
            </a:fld>
            <a:endParaRPr lang="en-US"/>
          </a:p>
        </p:txBody>
      </p:sp>
    </p:spTree>
    <p:extLst>
      <p:ext uri="{BB962C8B-B14F-4D97-AF65-F5344CB8AC3E}">
        <p14:creationId xmlns:p14="http://schemas.microsoft.com/office/powerpoint/2010/main" val="194133746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4D79F-50C2-4177-A27A-E94EA72F0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24C93A-91F0-41D2-8E13-6A9FBD9E0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CEE9C-277A-4C2F-A251-1B9183476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3C9F9-4994-487D-831C-D3C6C58CA83A}" type="datetimeFigureOut">
              <a:rPr lang="en-US" smtClean="0"/>
              <a:t>5/17/2021</a:t>
            </a:fld>
            <a:endParaRPr lang="en-US"/>
          </a:p>
        </p:txBody>
      </p:sp>
      <p:sp>
        <p:nvSpPr>
          <p:cNvPr id="5" name="Footer Placeholder 4">
            <a:extLst>
              <a:ext uri="{FF2B5EF4-FFF2-40B4-BE49-F238E27FC236}">
                <a16:creationId xmlns:a16="http://schemas.microsoft.com/office/drawing/2014/main" id="{2D2B836D-97C1-4BF1-98A0-CDBA6EE75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E98689-0C4E-421F-977C-9256F8A15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2DB83-8439-4918-B580-938296A35E7B}" type="slidenum">
              <a:rPr lang="en-US" smtClean="0"/>
              <a:t>‹#›</a:t>
            </a:fld>
            <a:endParaRPr lang="en-US"/>
          </a:p>
        </p:txBody>
      </p:sp>
    </p:spTree>
    <p:extLst>
      <p:ext uri="{BB962C8B-B14F-4D97-AF65-F5344CB8AC3E}">
        <p14:creationId xmlns:p14="http://schemas.microsoft.com/office/powerpoint/2010/main" val="2673207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17"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245F2C57-C9F6-46CB-BAE2-5A19B49E36B2}"/>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James</a:t>
            </a:r>
          </a:p>
        </p:txBody>
      </p:sp>
      <p:sp>
        <p:nvSpPr>
          <p:cNvPr id="2" name="Title 1">
            <a:extLst>
              <a:ext uri="{FF2B5EF4-FFF2-40B4-BE49-F238E27FC236}">
                <a16:creationId xmlns:a16="http://schemas.microsoft.com/office/drawing/2014/main" id="{62B35DEC-F156-47E0-94BE-42930BC0DD92}"/>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AnimalTrack Systems</a:t>
            </a:r>
          </a:p>
        </p:txBody>
      </p:sp>
      <p:sp>
        <p:nvSpPr>
          <p:cNvPr id="21"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3153240"/>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19F2D06-3B30-40EC-9F17-F65231D87A65}"/>
              </a:ext>
            </a:extLst>
          </p:cNvPr>
          <p:cNvSpPr>
            <a:spLocks noGrp="1"/>
          </p:cNvSpPr>
          <p:nvPr>
            <p:ph type="title"/>
          </p:nvPr>
        </p:nvSpPr>
        <p:spPr>
          <a:xfrm>
            <a:off x="643467" y="321734"/>
            <a:ext cx="10905066" cy="1135737"/>
          </a:xfrm>
        </p:spPr>
        <p:txBody>
          <a:bodyPr>
            <a:normAutofit/>
          </a:bodyPr>
          <a:lstStyle/>
          <a:p>
            <a:r>
              <a:rPr lang="en-US" sz="3600" dirty="0"/>
              <a:t>Graphing</a:t>
            </a:r>
            <a:br>
              <a:rPr lang="en-US" sz="3600" dirty="0"/>
            </a:br>
            <a:r>
              <a:rPr lang="en-US" sz="2000" dirty="0"/>
              <a:t>Plotting &amp; Analyzing</a:t>
            </a:r>
          </a:p>
        </p:txBody>
      </p:sp>
      <p:sp>
        <p:nvSpPr>
          <p:cNvPr id="3" name="Content Placeholder 2">
            <a:extLst>
              <a:ext uri="{FF2B5EF4-FFF2-40B4-BE49-F238E27FC236}">
                <a16:creationId xmlns:a16="http://schemas.microsoft.com/office/drawing/2014/main" id="{792CE67A-992A-4204-9150-C9D5F62DB8D5}"/>
              </a:ext>
            </a:extLst>
          </p:cNvPr>
          <p:cNvSpPr>
            <a:spLocks noGrp="1"/>
          </p:cNvSpPr>
          <p:nvPr>
            <p:ph idx="1"/>
          </p:nvPr>
        </p:nvSpPr>
        <p:spPr>
          <a:xfrm>
            <a:off x="643468" y="1782981"/>
            <a:ext cx="6842935" cy="4393982"/>
          </a:xfrm>
        </p:spPr>
        <p:txBody>
          <a:bodyPr>
            <a:normAutofit/>
          </a:bodyPr>
          <a:lstStyle/>
          <a:p>
            <a:r>
              <a:rPr lang="en-US" sz="2000" dirty="0"/>
              <a:t>Overtime, the database will generate a graph out of the collection of data and will be sent to administrators over a year or more</a:t>
            </a:r>
          </a:p>
          <a:p>
            <a:r>
              <a:rPr lang="en-US" sz="2000" dirty="0"/>
              <a:t>The data will be sent to environment and animal organizations, and they will analyze the trends of the graph</a:t>
            </a:r>
          </a:p>
          <a:p>
            <a:r>
              <a:rPr lang="en-US" sz="2000" dirty="0"/>
              <a:t>The graph is easily access through the app itself too</a:t>
            </a:r>
          </a:p>
          <a:p>
            <a:r>
              <a:rPr lang="en-US" sz="2000" dirty="0"/>
              <a:t>There is a graph of every animal species, and there will be amore generic graph displaying the total # of uploads</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Icon&#10;&#10;Description automatically generated">
            <a:extLst>
              <a:ext uri="{FF2B5EF4-FFF2-40B4-BE49-F238E27FC236}">
                <a16:creationId xmlns:a16="http://schemas.microsoft.com/office/drawing/2014/main" id="{8503DB6E-0C2E-4962-8153-46C3BC806B4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71198" y1="22947" x2="71198" y2="22947"/>
                      </a14:backgroundRemoval>
                    </a14:imgEffect>
                  </a14:imgLayer>
                </a14:imgProps>
              </a:ext>
              <a:ext uri="{28A0092B-C50C-407E-A947-70E740481C1C}">
                <a14:useLocalDpi xmlns:a14="http://schemas.microsoft.com/office/drawing/2010/main" val="0"/>
              </a:ext>
            </a:extLst>
          </a:blip>
          <a:stretch>
            <a:fillRect/>
          </a:stretch>
        </p:blipFill>
        <p:spPr>
          <a:xfrm>
            <a:off x="8132318" y="1782981"/>
            <a:ext cx="3416214" cy="3018705"/>
          </a:xfrm>
          <a:prstGeom prst="rect">
            <a:avLst/>
          </a:prstGeom>
        </p:spPr>
      </p:pic>
    </p:spTree>
    <p:extLst>
      <p:ext uri="{BB962C8B-B14F-4D97-AF65-F5344CB8AC3E}">
        <p14:creationId xmlns:p14="http://schemas.microsoft.com/office/powerpoint/2010/main" val="363322923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7" name="Freeform: Shape 4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D108D25-11E8-495F-8608-59289A78A31E}"/>
              </a:ext>
            </a:extLst>
          </p:cNvPr>
          <p:cNvSpPr>
            <a:spLocks noGrp="1"/>
          </p:cNvSpPr>
          <p:nvPr>
            <p:ph type="title"/>
          </p:nvPr>
        </p:nvSpPr>
        <p:spPr>
          <a:xfrm>
            <a:off x="3204642" y="2353640"/>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End of Presentation</a:t>
            </a:r>
          </a:p>
        </p:txBody>
      </p:sp>
      <p:sp>
        <p:nvSpPr>
          <p:cNvPr id="51" name="Freeform: Shape 5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857267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99529D-B7D0-4DB0-8774-1278D9C51820}"/>
              </a:ext>
            </a:extLst>
          </p:cNvPr>
          <p:cNvSpPr>
            <a:spLocks noGrp="1"/>
          </p:cNvSpPr>
          <p:nvPr>
            <p:ph type="title"/>
          </p:nvPr>
        </p:nvSpPr>
        <p:spPr>
          <a:xfrm>
            <a:off x="6412121" y="321734"/>
            <a:ext cx="5136412" cy="1135737"/>
          </a:xfrm>
        </p:spPr>
        <p:txBody>
          <a:bodyPr>
            <a:normAutofit fontScale="90000"/>
          </a:bodyPr>
          <a:lstStyle/>
          <a:p>
            <a:r>
              <a:rPr lang="en-US" sz="3600" dirty="0"/>
              <a:t>Welcome Page</a:t>
            </a:r>
            <a:br>
              <a:rPr lang="en-US" sz="2500" dirty="0"/>
            </a:br>
            <a:r>
              <a:rPr lang="en-US" sz="2200" dirty="0"/>
              <a:t>Login &amp; Sign Up</a:t>
            </a:r>
            <a:br>
              <a:rPr lang="en-US" sz="2500" dirty="0"/>
            </a:br>
            <a:endParaRPr lang="en-US" sz="2500" dirty="0"/>
          </a:p>
        </p:txBody>
      </p:sp>
      <p:pic>
        <p:nvPicPr>
          <p:cNvPr id="7" name="Picture 6" descr="A picture containing text, clipart, sign, screenshot&#10;&#10;Description automatically generated">
            <a:extLst>
              <a:ext uri="{FF2B5EF4-FFF2-40B4-BE49-F238E27FC236}">
                <a16:creationId xmlns:a16="http://schemas.microsoft.com/office/drawing/2014/main" id="{5B9609F8-1B12-494F-89BE-E4A76ECD1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55" y="4131834"/>
            <a:ext cx="5290720" cy="3848998"/>
          </a:xfrm>
          <a:prstGeom prst="rect">
            <a:avLst/>
          </a:prstGeom>
        </p:spPr>
      </p:pic>
      <p:grpSp>
        <p:nvGrpSpPr>
          <p:cNvPr id="14" name="Group 13">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5" name="Isosceles Triangle 14">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9D71CDA-B77A-45F4-BB97-23C7AC0EBE19}"/>
              </a:ext>
            </a:extLst>
          </p:cNvPr>
          <p:cNvSpPr>
            <a:spLocks noGrp="1"/>
          </p:cNvSpPr>
          <p:nvPr>
            <p:ph idx="1"/>
          </p:nvPr>
        </p:nvSpPr>
        <p:spPr>
          <a:xfrm>
            <a:off x="6412120" y="1782981"/>
            <a:ext cx="5136412" cy="4393982"/>
          </a:xfrm>
        </p:spPr>
        <p:txBody>
          <a:bodyPr>
            <a:normAutofit/>
          </a:bodyPr>
          <a:lstStyle/>
          <a:p>
            <a:pPr marL="0" indent="0">
              <a:buNone/>
            </a:pPr>
            <a:r>
              <a:rPr lang="en-US" sz="1900"/>
              <a:t>3 Scenarios:</a:t>
            </a:r>
          </a:p>
          <a:p>
            <a:pPr marL="342900" indent="-342900">
              <a:buAutoNum type="arabicPeriod"/>
            </a:pPr>
            <a:r>
              <a:rPr lang="en-US" sz="1900"/>
              <a:t>When a user first download the app and opens it for the first time, the page that they will get is a page that says information about AnimalTrack and then they will choose sign up</a:t>
            </a:r>
          </a:p>
          <a:p>
            <a:pPr marL="342900" indent="-342900">
              <a:buAutoNum type="arabicPeriod"/>
            </a:pPr>
            <a:r>
              <a:rPr lang="en-US" sz="1900"/>
              <a:t>When a user already downloaded the app before and has an account already, when they will be redirected to the home page automatically</a:t>
            </a:r>
          </a:p>
          <a:p>
            <a:pPr marL="342900" indent="-342900">
              <a:buAutoNum type="arabicPeriod"/>
            </a:pPr>
            <a:r>
              <a:rPr lang="en-US" sz="1900"/>
              <a:t>When a user made an account on another device and first downloads the app on this device, then they will still get the welcome page, and they will likely choose the login choice</a:t>
            </a:r>
          </a:p>
        </p:txBody>
      </p:sp>
      <p:grpSp>
        <p:nvGrpSpPr>
          <p:cNvPr id="18" name="Group 17">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3464900"/>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8F4EFB-D574-48CB-8553-7957385F4D8D}"/>
              </a:ext>
            </a:extLst>
          </p:cNvPr>
          <p:cNvSpPr>
            <a:spLocks noGrp="1"/>
          </p:cNvSpPr>
          <p:nvPr>
            <p:ph type="title"/>
          </p:nvPr>
        </p:nvSpPr>
        <p:spPr>
          <a:xfrm>
            <a:off x="643467" y="321734"/>
            <a:ext cx="6901193" cy="1135737"/>
          </a:xfrm>
        </p:spPr>
        <p:txBody>
          <a:bodyPr>
            <a:normAutofit/>
          </a:bodyPr>
          <a:lstStyle/>
          <a:p>
            <a:r>
              <a:rPr lang="en-US" sz="3600" dirty="0"/>
              <a:t>Contribution Points</a:t>
            </a:r>
            <a:br>
              <a:rPr lang="en-US" sz="3300" dirty="0"/>
            </a:br>
            <a:r>
              <a:rPr lang="en-US" sz="2000" dirty="0"/>
              <a:t>A way to calculate users’ contribution</a:t>
            </a:r>
          </a:p>
        </p:txBody>
      </p:sp>
      <p:sp>
        <p:nvSpPr>
          <p:cNvPr id="3" name="Content Placeholder 2">
            <a:extLst>
              <a:ext uri="{FF2B5EF4-FFF2-40B4-BE49-F238E27FC236}">
                <a16:creationId xmlns:a16="http://schemas.microsoft.com/office/drawing/2014/main" id="{E71FA539-C087-48C1-B1C8-29F85D95997B}"/>
              </a:ext>
            </a:extLst>
          </p:cNvPr>
          <p:cNvSpPr>
            <a:spLocks noGrp="1"/>
          </p:cNvSpPr>
          <p:nvPr>
            <p:ph idx="1"/>
          </p:nvPr>
        </p:nvSpPr>
        <p:spPr>
          <a:xfrm>
            <a:off x="643468" y="1782981"/>
            <a:ext cx="6901193" cy="4393982"/>
          </a:xfrm>
        </p:spPr>
        <p:txBody>
          <a:bodyPr>
            <a:normAutofit/>
          </a:bodyPr>
          <a:lstStyle/>
          <a:p>
            <a:pPr marL="0" indent="0">
              <a:buNone/>
            </a:pPr>
            <a:r>
              <a:rPr lang="en-US" sz="2000" dirty="0"/>
              <a:t>Factors that affects someone’s contribution </a:t>
            </a:r>
            <a:r>
              <a:rPr lang="en-US" sz="2000" i="1" dirty="0"/>
              <a:t>(Not including spam)</a:t>
            </a:r>
            <a:r>
              <a:rPr lang="en-US" sz="2000" dirty="0"/>
              <a:t>:</a:t>
            </a:r>
          </a:p>
          <a:p>
            <a:pPr>
              <a:buFontTx/>
              <a:buChar char="-"/>
            </a:pPr>
            <a:r>
              <a:rPr lang="en-US" sz="2000" dirty="0"/>
              <a:t># of observations: </a:t>
            </a:r>
            <a:r>
              <a:rPr lang="en-US" sz="2000" b="1" dirty="0"/>
              <a:t>2 points</a:t>
            </a:r>
            <a:r>
              <a:rPr lang="en-US" sz="2000" dirty="0"/>
              <a:t> per photo</a:t>
            </a:r>
          </a:p>
          <a:p>
            <a:pPr>
              <a:buFontTx/>
              <a:buChar char="-"/>
            </a:pPr>
            <a:r>
              <a:rPr lang="en-US" sz="2000" dirty="0"/>
              <a:t># of species: </a:t>
            </a:r>
            <a:r>
              <a:rPr lang="en-US" sz="2000" b="1" dirty="0"/>
              <a:t>4 points </a:t>
            </a:r>
            <a:r>
              <a:rPr lang="en-US" sz="2000" dirty="0"/>
              <a:t>per different species that you upload</a:t>
            </a:r>
          </a:p>
          <a:p>
            <a:pPr>
              <a:buFontTx/>
              <a:buChar char="-"/>
            </a:pPr>
            <a:r>
              <a:rPr lang="en-US" sz="2000" dirty="0"/>
              <a:t># of people invited: </a:t>
            </a:r>
            <a:r>
              <a:rPr lang="en-US" sz="2000" b="1" dirty="0"/>
              <a:t>20 points </a:t>
            </a:r>
            <a:r>
              <a:rPr lang="en-US" sz="2000" dirty="0"/>
              <a:t>per invited guest</a:t>
            </a:r>
          </a:p>
          <a:p>
            <a:pPr>
              <a:buFontTx/>
              <a:buChar char="-"/>
            </a:pPr>
            <a:r>
              <a:rPr lang="en-US" sz="2000" dirty="0"/>
              <a:t># of posts or other elements that you shared through other social media platforms: </a:t>
            </a:r>
            <a:r>
              <a:rPr lang="en-US" sz="2000" b="1" dirty="0"/>
              <a:t>8 points </a:t>
            </a:r>
            <a:r>
              <a:rPr lang="en-US" sz="2000" dirty="0"/>
              <a:t>per share</a:t>
            </a:r>
          </a:p>
          <a:p>
            <a:pPr>
              <a:buFontTx/>
              <a:buChar char="-"/>
            </a:pPr>
            <a:r>
              <a:rPr lang="en-US" sz="2000" dirty="0"/>
              <a:t># of likes obtained: </a:t>
            </a:r>
            <a:r>
              <a:rPr lang="en-US" sz="2000" b="1" dirty="0"/>
              <a:t>1 point </a:t>
            </a:r>
            <a:r>
              <a:rPr lang="en-US" sz="2000" dirty="0"/>
              <a:t>per like</a:t>
            </a:r>
          </a:p>
          <a:p>
            <a:pPr>
              <a:buFontTx/>
              <a:buChar char="-"/>
            </a:pPr>
            <a:r>
              <a:rPr lang="en-US" sz="2000" dirty="0"/>
              <a:t># of likes sent: </a:t>
            </a:r>
            <a:r>
              <a:rPr lang="en-US" sz="2000" b="1" dirty="0"/>
              <a:t>1 point </a:t>
            </a:r>
            <a:r>
              <a:rPr lang="en-US" sz="2000" dirty="0"/>
              <a:t>per like</a:t>
            </a:r>
          </a:p>
          <a:p>
            <a:pPr>
              <a:buFontTx/>
              <a:buChar char="-"/>
            </a:pPr>
            <a:r>
              <a:rPr lang="en-US" sz="2000" dirty="0"/>
              <a:t># of comments obtained: </a:t>
            </a:r>
            <a:r>
              <a:rPr lang="en-US" sz="2000" b="1" dirty="0"/>
              <a:t>1 point </a:t>
            </a:r>
            <a:r>
              <a:rPr lang="en-US" sz="2000" dirty="0"/>
              <a:t>per comment</a:t>
            </a:r>
          </a:p>
          <a:p>
            <a:pPr>
              <a:buFontTx/>
              <a:buChar char="-"/>
            </a:pPr>
            <a:r>
              <a:rPr lang="en-US" sz="2000" dirty="0"/>
              <a:t># of comments sent: </a:t>
            </a:r>
            <a:r>
              <a:rPr lang="en-US" sz="2000" b="1" dirty="0"/>
              <a:t>1 point </a:t>
            </a:r>
            <a:r>
              <a:rPr lang="en-US" sz="2000" dirty="0"/>
              <a:t>per comment</a:t>
            </a:r>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76F35F38-42E3-48A0-80CB-5A0584E90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869" y="2177538"/>
            <a:ext cx="3428663" cy="2502923"/>
          </a:xfrm>
          <a:prstGeom prst="rect">
            <a:avLst/>
          </a:prstGeom>
        </p:spPr>
      </p:pic>
      <p:grpSp>
        <p:nvGrpSpPr>
          <p:cNvPr id="16" name="Group 1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592228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6B66C-D4D3-4626-AA10-5B0D21EA8181}"/>
              </a:ext>
            </a:extLst>
          </p:cNvPr>
          <p:cNvSpPr>
            <a:spLocks noGrp="1"/>
          </p:cNvSpPr>
          <p:nvPr>
            <p:ph type="title"/>
          </p:nvPr>
        </p:nvSpPr>
        <p:spPr>
          <a:xfrm>
            <a:off x="643467" y="321734"/>
            <a:ext cx="6901193" cy="1135737"/>
          </a:xfrm>
        </p:spPr>
        <p:txBody>
          <a:bodyPr>
            <a:normAutofit/>
          </a:bodyPr>
          <a:lstStyle/>
          <a:p>
            <a:r>
              <a:rPr lang="en-US" sz="3600" dirty="0"/>
              <a:t>Points</a:t>
            </a:r>
            <a:br>
              <a:rPr lang="en-US" sz="3600" dirty="0"/>
            </a:br>
            <a:r>
              <a:rPr lang="en-US" sz="2000" dirty="0"/>
              <a:t>Community &amp; Sections</a:t>
            </a:r>
          </a:p>
        </p:txBody>
      </p:sp>
      <p:sp>
        <p:nvSpPr>
          <p:cNvPr id="3" name="Content Placeholder 2">
            <a:extLst>
              <a:ext uri="{FF2B5EF4-FFF2-40B4-BE49-F238E27FC236}">
                <a16:creationId xmlns:a16="http://schemas.microsoft.com/office/drawing/2014/main" id="{ACAC6FB5-573F-46E1-8CE9-48F565F750F5}"/>
              </a:ext>
            </a:extLst>
          </p:cNvPr>
          <p:cNvSpPr>
            <a:spLocks noGrp="1"/>
          </p:cNvSpPr>
          <p:nvPr>
            <p:ph idx="1"/>
          </p:nvPr>
        </p:nvSpPr>
        <p:spPr>
          <a:xfrm>
            <a:off x="643468" y="1782981"/>
            <a:ext cx="6901193" cy="4393982"/>
          </a:xfrm>
        </p:spPr>
        <p:txBody>
          <a:bodyPr>
            <a:normAutofit/>
          </a:bodyPr>
          <a:lstStyle/>
          <a:p>
            <a:r>
              <a:rPr lang="en-US" sz="2000" dirty="0"/>
              <a:t>The point system for communities and sections is on a </a:t>
            </a:r>
          </a:p>
          <a:p>
            <a:pPr marL="0" indent="0">
              <a:buNone/>
            </a:pPr>
            <a:r>
              <a:rPr lang="en-US" sz="2000" dirty="0"/>
              <a:t>5-base scale</a:t>
            </a:r>
          </a:p>
          <a:p>
            <a:r>
              <a:rPr lang="en-US" sz="2000" dirty="0"/>
              <a:t>The formula to calculate the points of each community and sections are:</a:t>
            </a:r>
          </a:p>
          <a:p>
            <a:endParaRPr lang="en-US" sz="2000" dirty="0"/>
          </a:p>
          <a:p>
            <a:pPr marL="0" indent="0">
              <a:buNone/>
            </a:pPr>
            <a:r>
              <a:rPr lang="en-US" sz="2000" b="1" dirty="0"/>
              <a:t>Community</a:t>
            </a:r>
            <a:r>
              <a:rPr lang="en-US" sz="2000" dirty="0"/>
              <a:t>:</a:t>
            </a:r>
          </a:p>
          <a:p>
            <a:pPr marL="0" indent="0">
              <a:buNone/>
            </a:pPr>
            <a:endParaRPr lang="en-US" sz="2000" dirty="0"/>
          </a:p>
          <a:p>
            <a:pPr marL="0" indent="0">
              <a:buNone/>
            </a:pPr>
            <a:r>
              <a:rPr lang="en-US" sz="2000" b="1" dirty="0"/>
              <a:t>Section</a:t>
            </a:r>
            <a:r>
              <a:rPr lang="en-US" sz="2000" dirty="0"/>
              <a:t>:</a:t>
            </a:r>
          </a:p>
          <a:p>
            <a:pPr marL="0" indent="0">
              <a:buNone/>
            </a:pPr>
            <a:endParaRPr lang="en-US" sz="20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17627709-347B-487B-834C-B2D4EADE65B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8415" y1="32667" x2="28415" y2="32667"/>
                        <a14:foregroundMark x1="24634" y1="21200" x2="24634" y2="21200"/>
                        <a14:foregroundMark x1="24390" y1="22533" x2="24390" y2="22533"/>
                        <a14:foregroundMark x1="24390" y1="50933" x2="24390" y2="50933"/>
                        <a14:foregroundMark x1="24390" y1="72267" x2="24390" y2="72267"/>
                        <a14:foregroundMark x1="50976" y1="47867" x2="50976" y2="47867"/>
                        <a14:foregroundMark x1="47073" y1="28400" x2="47073" y2="28400"/>
                        <a14:foregroundMark x1="70244" y1="21733" x2="70244" y2="21733"/>
                        <a14:foregroundMark x1="82195" y1="48533" x2="82439" y2="48800"/>
                        <a14:foregroundMark x1="60610" y1="65067" x2="60610" y2="65067"/>
                      </a14:backgroundRemoval>
                    </a14:imgEffect>
                  </a14:imgLayer>
                </a14:imgProps>
              </a:ext>
              <a:ext uri="{28A0092B-C50C-407E-A947-70E740481C1C}">
                <a14:useLocalDpi xmlns:a14="http://schemas.microsoft.com/office/drawing/2010/main" val="0"/>
              </a:ext>
            </a:extLst>
          </a:blip>
          <a:stretch>
            <a:fillRect/>
          </a:stretch>
        </p:blipFill>
        <p:spPr>
          <a:xfrm>
            <a:off x="8119869" y="1861014"/>
            <a:ext cx="3428663" cy="3135971"/>
          </a:xfrm>
          <a:prstGeom prst="rect">
            <a:avLst/>
          </a:prstGeom>
        </p:spPr>
      </p:pic>
      <p:grpSp>
        <p:nvGrpSpPr>
          <p:cNvPr id="16" name="Group 1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010394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B799E6-6584-4A86-97DC-3C7DA89E022B}"/>
              </a:ext>
            </a:extLst>
          </p:cNvPr>
          <p:cNvSpPr>
            <a:spLocks noGrp="1"/>
          </p:cNvSpPr>
          <p:nvPr>
            <p:ph type="title"/>
          </p:nvPr>
        </p:nvSpPr>
        <p:spPr>
          <a:xfrm>
            <a:off x="4653441" y="321734"/>
            <a:ext cx="6895092" cy="1135737"/>
          </a:xfrm>
        </p:spPr>
        <p:txBody>
          <a:bodyPr>
            <a:normAutofit/>
          </a:bodyPr>
          <a:lstStyle/>
          <a:p>
            <a:r>
              <a:rPr lang="en-US" sz="3600" dirty="0"/>
              <a:t>AI Identification</a:t>
            </a:r>
            <a:br>
              <a:rPr lang="en-US" sz="2500" dirty="0"/>
            </a:br>
            <a:r>
              <a:rPr lang="en-US" sz="2200" dirty="0"/>
              <a:t>With Amazon Rekognition;</a:t>
            </a:r>
            <a:br>
              <a:rPr lang="en-US" sz="2500" dirty="0"/>
            </a:br>
            <a:r>
              <a:rPr lang="en-US" sz="1200" dirty="0"/>
              <a:t>Like DeepMask, SharpMask, and MultiPathNet.</a:t>
            </a:r>
          </a:p>
        </p:txBody>
      </p:sp>
      <p:pic>
        <p:nvPicPr>
          <p:cNvPr id="5" name="Picture 4" descr="Icon&#10;&#10;Description automatically generated with medium confidence">
            <a:extLst>
              <a:ext uri="{FF2B5EF4-FFF2-40B4-BE49-F238E27FC236}">
                <a16:creationId xmlns:a16="http://schemas.microsoft.com/office/drawing/2014/main" id="{9469866A-4082-4833-9315-10EC5BC642D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936" y1="43611" x2="14936" y2="43611"/>
                        <a14:foregroundMark x1="19488" y1="50278" x2="19488" y2="50278"/>
                        <a14:foregroundMark x1="16927" y1="58472" x2="16927" y2="58472"/>
                        <a14:foregroundMark x1="18919" y1="65972" x2="18919" y2="66111"/>
                        <a14:foregroundMark x1="31863" y1="54722" x2="32006" y2="54722"/>
                        <a14:foregroundMark x1="44950" y1="53472" x2="44950" y2="53472"/>
                        <a14:foregroundMark x1="55050" y1="54444" x2="55050" y2="54444"/>
                        <a14:foregroundMark x1="82504" y1="42222" x2="82504" y2="42222"/>
                        <a14:foregroundMark x1="81366" y1="50694" x2="81366" y2="50694"/>
                        <a14:foregroundMark x1="80512" y1="58611" x2="80512" y2="58611"/>
                        <a14:foregroundMark x1="80939" y1="66111" x2="80939" y2="66111"/>
                        <a14:foregroundMark x1="38122" y1="85833" x2="38122" y2="85833"/>
                        <a14:foregroundMark x1="46230" y1="85000" x2="46230" y2="85000"/>
                        <a14:foregroundMark x1="53343" y1="85278" x2="53343" y2="85278"/>
                        <a14:foregroundMark x1="62447" y1="86528" x2="62447" y2="86528"/>
                        <a14:foregroundMark x1="37553" y1="20139" x2="37553" y2="20139"/>
                        <a14:foregroundMark x1="45377" y1="20694" x2="45377" y2="20694"/>
                        <a14:foregroundMark x1="53485" y1="20694" x2="53485" y2="20694"/>
                        <a14:foregroundMark x1="62020" y1="20972" x2="62020" y2="20972"/>
                      </a14:backgroundRemoval>
                    </a14:imgEffect>
                  </a14:imgLayer>
                </a14:imgProps>
              </a:ext>
              <a:ext uri="{28A0092B-C50C-407E-A947-70E740481C1C}">
                <a14:useLocalDpi xmlns:a14="http://schemas.microsoft.com/office/drawing/2010/main" val="0"/>
              </a:ext>
            </a:extLst>
          </a:blip>
          <a:stretch>
            <a:fillRect/>
          </a:stretch>
        </p:blipFill>
        <p:spPr>
          <a:xfrm>
            <a:off x="643467" y="1679895"/>
            <a:ext cx="3415612" cy="3498208"/>
          </a:xfrm>
          <a:prstGeom prst="rect">
            <a:avLst/>
          </a:prstGeom>
        </p:spPr>
      </p:pic>
      <p:grpSp>
        <p:nvGrpSpPr>
          <p:cNvPr id="12" name="Group 11">
            <a:extLst>
              <a:ext uri="{FF2B5EF4-FFF2-40B4-BE49-F238E27FC236}">
                <a16:creationId xmlns:a16="http://schemas.microsoft.com/office/drawing/2014/main" id="{C34A4475-365F-4381-A542-4698D6377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3" name="Isosceles Triangle 12">
              <a:extLst>
                <a:ext uri="{FF2B5EF4-FFF2-40B4-BE49-F238E27FC236}">
                  <a16:creationId xmlns:a16="http://schemas.microsoft.com/office/drawing/2014/main" id="{148F8F8B-B172-475E-9119-57F2A1C87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B0349D0-97A5-4654-A515-C72EA9E0B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84F776D-5A43-421C-BDDA-37906AD408CC}"/>
              </a:ext>
            </a:extLst>
          </p:cNvPr>
          <p:cNvSpPr>
            <a:spLocks noGrp="1"/>
          </p:cNvSpPr>
          <p:nvPr>
            <p:ph idx="1"/>
          </p:nvPr>
        </p:nvSpPr>
        <p:spPr>
          <a:xfrm>
            <a:off x="4653440" y="1782981"/>
            <a:ext cx="6895092" cy="4393982"/>
          </a:xfrm>
        </p:spPr>
        <p:txBody>
          <a:bodyPr>
            <a:normAutofit/>
          </a:bodyPr>
          <a:lstStyle/>
          <a:p>
            <a:r>
              <a:rPr lang="en-US" sz="2000" dirty="0"/>
              <a:t>When a user takes a photo, the AI identifier will automatically identify what that image was and what species it was. The user can then change the species name if the AI was incorrect. </a:t>
            </a:r>
          </a:p>
        </p:txBody>
      </p:sp>
      <p:grpSp>
        <p:nvGrpSpPr>
          <p:cNvPr id="16" name="Group 15">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816625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FDA7FB-EEBA-4D4D-80C8-4B693F0AAB13}"/>
              </a:ext>
            </a:extLst>
          </p:cNvPr>
          <p:cNvSpPr>
            <a:spLocks noGrp="1"/>
          </p:cNvSpPr>
          <p:nvPr>
            <p:ph type="title"/>
          </p:nvPr>
        </p:nvSpPr>
        <p:spPr>
          <a:xfrm>
            <a:off x="1116367" y="443671"/>
            <a:ext cx="6901193" cy="1135737"/>
          </a:xfrm>
        </p:spPr>
        <p:txBody>
          <a:bodyPr>
            <a:normAutofit fontScale="90000"/>
          </a:bodyPr>
          <a:lstStyle/>
          <a:p>
            <a:r>
              <a:rPr lang="en-US" sz="3600" dirty="0"/>
              <a:t>Community Leader System</a:t>
            </a:r>
            <a:br>
              <a:rPr lang="en-US" sz="2500" dirty="0"/>
            </a:br>
            <a:r>
              <a:rPr lang="en-US" sz="2200" dirty="0"/>
              <a:t>To hide other’s posts &amp; to create forums</a:t>
            </a:r>
            <a:br>
              <a:rPr lang="en-US" sz="2500" dirty="0"/>
            </a:br>
            <a:endParaRPr lang="en-US" sz="2500" dirty="0"/>
          </a:p>
        </p:txBody>
      </p:sp>
      <p:sp>
        <p:nvSpPr>
          <p:cNvPr id="3" name="Content Placeholder 2">
            <a:extLst>
              <a:ext uri="{FF2B5EF4-FFF2-40B4-BE49-F238E27FC236}">
                <a16:creationId xmlns:a16="http://schemas.microsoft.com/office/drawing/2014/main" id="{EDFAB76D-415F-476F-905C-7FD4A5ABE99E}"/>
              </a:ext>
            </a:extLst>
          </p:cNvPr>
          <p:cNvSpPr>
            <a:spLocks noGrp="1"/>
          </p:cNvSpPr>
          <p:nvPr>
            <p:ph idx="1"/>
          </p:nvPr>
        </p:nvSpPr>
        <p:spPr>
          <a:xfrm>
            <a:off x="1116368" y="1457471"/>
            <a:ext cx="6901193" cy="4393982"/>
          </a:xfrm>
        </p:spPr>
        <p:txBody>
          <a:bodyPr>
            <a:normAutofit/>
          </a:bodyPr>
          <a:lstStyle/>
          <a:p>
            <a:r>
              <a:rPr lang="en-US" sz="2000" dirty="0"/>
              <a:t>Registering()</a:t>
            </a:r>
          </a:p>
          <a:p>
            <a:r>
              <a:rPr lang="en-US" sz="2000" dirty="0"/>
              <a:t>The community leaders can hide other’s posts because the administrators don’t have time to check every time for inappropriate content, and the community leaders can hide the posts. Then the administrators behind the database can restore or deleted that image.</a:t>
            </a:r>
          </a:p>
          <a:p>
            <a:r>
              <a:rPr lang="en-US" sz="2000" dirty="0"/>
              <a:t>3 Steps to become a community leader:</a:t>
            </a:r>
          </a:p>
          <a:p>
            <a:pPr marL="0" indent="0">
              <a:buNone/>
            </a:pPr>
            <a:r>
              <a:rPr lang="en-US" sz="2000" dirty="0"/>
              <a:t>    - Be in the top 10% of your community</a:t>
            </a:r>
          </a:p>
          <a:p>
            <a:pPr marL="0" indent="0">
              <a:buNone/>
            </a:pPr>
            <a:r>
              <a:rPr lang="en-US" sz="2000" dirty="0"/>
              <a:t>    - Have more than 500 contribution points</a:t>
            </a:r>
          </a:p>
          <a:p>
            <a:pPr marL="0" indent="0">
              <a:buNone/>
            </a:pPr>
            <a:r>
              <a:rPr lang="en-US" sz="2000" dirty="0"/>
              <a:t>    - They must upload at least 3 photos per week to remain as community leader</a:t>
            </a: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20D523C-65C6-44A5-B89B-D49E770A3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869" y="2083250"/>
            <a:ext cx="3428663" cy="2691499"/>
          </a:xfrm>
          <a:prstGeom prst="rect">
            <a:avLst/>
          </a:prstGeom>
        </p:spPr>
      </p:pic>
      <p:grpSp>
        <p:nvGrpSpPr>
          <p:cNvPr id="18" name="Group 1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026083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6473C3-1D0B-49A7-A5D5-E7DF18C0BC3F}"/>
              </a:ext>
            </a:extLst>
          </p:cNvPr>
          <p:cNvSpPr>
            <a:spLocks noGrp="1"/>
          </p:cNvSpPr>
          <p:nvPr>
            <p:ph type="title"/>
          </p:nvPr>
        </p:nvSpPr>
        <p:spPr>
          <a:xfrm>
            <a:off x="4653441" y="321734"/>
            <a:ext cx="6895092" cy="1135737"/>
          </a:xfrm>
        </p:spPr>
        <p:txBody>
          <a:bodyPr>
            <a:normAutofit/>
          </a:bodyPr>
          <a:lstStyle/>
          <a:p>
            <a:r>
              <a:rPr lang="en-US" sz="3600" dirty="0"/>
              <a:t>Default Positioning</a:t>
            </a:r>
            <a:br>
              <a:rPr lang="en-US" sz="3600" dirty="0"/>
            </a:br>
            <a:r>
              <a:rPr lang="en-US" sz="2000" dirty="0"/>
              <a:t>Location &amp; Points</a:t>
            </a:r>
          </a:p>
        </p:txBody>
      </p:sp>
      <p:pic>
        <p:nvPicPr>
          <p:cNvPr id="7" name="Picture 6" descr="Icon&#10;&#10;Description automatically generated">
            <a:extLst>
              <a:ext uri="{FF2B5EF4-FFF2-40B4-BE49-F238E27FC236}">
                <a16:creationId xmlns:a16="http://schemas.microsoft.com/office/drawing/2014/main" id="{A05AC2C7-A662-4706-BDBA-67F72E332EC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43467" y="1330927"/>
            <a:ext cx="3415612" cy="4196145"/>
          </a:xfrm>
          <a:prstGeom prst="rect">
            <a:avLst/>
          </a:prstGeom>
        </p:spPr>
      </p:pic>
      <p:grpSp>
        <p:nvGrpSpPr>
          <p:cNvPr id="14" name="Group 13">
            <a:extLst>
              <a:ext uri="{FF2B5EF4-FFF2-40B4-BE49-F238E27FC236}">
                <a16:creationId xmlns:a16="http://schemas.microsoft.com/office/drawing/2014/main" id="{C34A4475-365F-4381-A542-4698D6377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5" name="Isosceles Triangle 14">
              <a:extLst>
                <a:ext uri="{FF2B5EF4-FFF2-40B4-BE49-F238E27FC236}">
                  <a16:creationId xmlns:a16="http://schemas.microsoft.com/office/drawing/2014/main" id="{148F8F8B-B172-475E-9119-57F2A1C87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B0349D0-97A5-4654-A515-C72EA9E0B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DDA781D-6244-44FC-8AE9-83DEEBFECC0F}"/>
              </a:ext>
            </a:extLst>
          </p:cNvPr>
          <p:cNvSpPr>
            <a:spLocks noGrp="1"/>
          </p:cNvSpPr>
          <p:nvPr>
            <p:ph idx="1"/>
          </p:nvPr>
        </p:nvSpPr>
        <p:spPr>
          <a:xfrm>
            <a:off x="4653440" y="1782981"/>
            <a:ext cx="6895092" cy="4393982"/>
          </a:xfrm>
        </p:spPr>
        <p:txBody>
          <a:bodyPr>
            <a:normAutofit/>
          </a:bodyPr>
          <a:lstStyle/>
          <a:p>
            <a:r>
              <a:rPr lang="en-US" sz="2000" dirty="0"/>
              <a:t>When a user takes in a picture in Oakville the first time for example, Oakville will be their default location. If they travel to another city, and they take a photo there, then the locations of their accounts are in Oakville and the other city.</a:t>
            </a:r>
          </a:p>
        </p:txBody>
      </p:sp>
      <p:grpSp>
        <p:nvGrpSpPr>
          <p:cNvPr id="18" name="Group 17">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67988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E1850F-1792-4125-8107-5FAC0E614559}"/>
              </a:ext>
            </a:extLst>
          </p:cNvPr>
          <p:cNvSpPr>
            <a:spLocks noGrp="1"/>
          </p:cNvSpPr>
          <p:nvPr>
            <p:ph type="title"/>
          </p:nvPr>
        </p:nvSpPr>
        <p:spPr>
          <a:xfrm>
            <a:off x="643467" y="321734"/>
            <a:ext cx="6901193" cy="1135737"/>
          </a:xfrm>
        </p:spPr>
        <p:txBody>
          <a:bodyPr>
            <a:normAutofit/>
          </a:bodyPr>
          <a:lstStyle/>
          <a:p>
            <a:r>
              <a:rPr lang="en-US" sz="3600" dirty="0"/>
              <a:t>Forums</a:t>
            </a:r>
            <a:br>
              <a:rPr lang="en-US" sz="3600" dirty="0"/>
            </a:br>
            <a:r>
              <a:rPr lang="en-US" sz="2000" dirty="0"/>
              <a:t>Discussion &amp; Topics</a:t>
            </a:r>
          </a:p>
        </p:txBody>
      </p:sp>
      <p:sp>
        <p:nvSpPr>
          <p:cNvPr id="3" name="Content Placeholder 2">
            <a:extLst>
              <a:ext uri="{FF2B5EF4-FFF2-40B4-BE49-F238E27FC236}">
                <a16:creationId xmlns:a16="http://schemas.microsoft.com/office/drawing/2014/main" id="{F465DA0C-592E-47FB-85C0-AED42ED3671D}"/>
              </a:ext>
            </a:extLst>
          </p:cNvPr>
          <p:cNvSpPr>
            <a:spLocks noGrp="1"/>
          </p:cNvSpPr>
          <p:nvPr>
            <p:ph idx="1"/>
          </p:nvPr>
        </p:nvSpPr>
        <p:spPr>
          <a:xfrm>
            <a:off x="643468" y="1782981"/>
            <a:ext cx="6901193" cy="4393982"/>
          </a:xfrm>
        </p:spPr>
        <p:txBody>
          <a:bodyPr>
            <a:normAutofit/>
          </a:bodyPr>
          <a:lstStyle/>
          <a:p>
            <a:r>
              <a:rPr lang="en-US" sz="2000" dirty="0"/>
              <a:t>Forums are a way for users to connect with each other and share actions that they did which they would like to share</a:t>
            </a:r>
          </a:p>
          <a:p>
            <a:r>
              <a:rPr lang="en-US" sz="2000" dirty="0"/>
              <a:t>Forums can only be created by community leaders</a:t>
            </a:r>
          </a:p>
          <a:p>
            <a:r>
              <a:rPr lang="en-US" sz="2000" dirty="0"/>
              <a:t>People in that community can join the forum if they are in the location</a:t>
            </a:r>
          </a:p>
          <a:p>
            <a:r>
              <a:rPr lang="en-US" sz="2000" dirty="0"/>
              <a:t>If you are not in the area where the forum is dedicated, then you can only see other’s conversation and you will not be able to comment.</a:t>
            </a:r>
          </a:p>
          <a:p>
            <a:pPr marL="0" indent="0">
              <a:buNone/>
            </a:pPr>
            <a:endParaRPr lang="en-US" sz="20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with medium confidence">
            <a:extLst>
              <a:ext uri="{FF2B5EF4-FFF2-40B4-BE49-F238E27FC236}">
                <a16:creationId xmlns:a16="http://schemas.microsoft.com/office/drawing/2014/main" id="{700C6DC8-F676-4C2C-93D1-96964128C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869" y="1714668"/>
            <a:ext cx="3428663" cy="3428663"/>
          </a:xfrm>
          <a:prstGeom prst="rect">
            <a:avLst/>
          </a:prstGeom>
        </p:spPr>
      </p:pic>
      <p:grpSp>
        <p:nvGrpSpPr>
          <p:cNvPr id="16" name="Group 1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76596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E66562-8CF6-4B5A-B8FF-48D41D01E0C2}"/>
              </a:ext>
            </a:extLst>
          </p:cNvPr>
          <p:cNvSpPr>
            <a:spLocks noGrp="1"/>
          </p:cNvSpPr>
          <p:nvPr>
            <p:ph type="title"/>
          </p:nvPr>
        </p:nvSpPr>
        <p:spPr>
          <a:xfrm>
            <a:off x="4653441" y="321734"/>
            <a:ext cx="6895092" cy="1135737"/>
          </a:xfrm>
        </p:spPr>
        <p:txBody>
          <a:bodyPr>
            <a:normAutofit/>
          </a:bodyPr>
          <a:lstStyle/>
          <a:p>
            <a:r>
              <a:rPr lang="en-US" sz="3600" dirty="0"/>
              <a:t>Safety</a:t>
            </a:r>
            <a:br>
              <a:rPr lang="en-US" sz="3600" dirty="0"/>
            </a:br>
            <a:r>
              <a:rPr lang="en-US" sz="2000" dirty="0"/>
              <a:t>Security &amp; Privacy</a:t>
            </a:r>
          </a:p>
        </p:txBody>
      </p:sp>
      <p:pic>
        <p:nvPicPr>
          <p:cNvPr id="5" name="Picture 4">
            <a:extLst>
              <a:ext uri="{FF2B5EF4-FFF2-40B4-BE49-F238E27FC236}">
                <a16:creationId xmlns:a16="http://schemas.microsoft.com/office/drawing/2014/main" id="{8F54B454-A57E-443C-B633-29D5341C597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02" b="92887" l="9932" r="89932">
                        <a14:foregroundMark x1="43673" y1="39331" x2="36463" y2="45886"/>
                        <a14:foregroundMark x1="36463" y1="45886" x2="36190" y2="48117"/>
                        <a14:foregroundMark x1="48571" y1="92887" x2="48571" y2="92887"/>
                      </a14:backgroundRemoval>
                    </a14:imgEffect>
                  </a14:imgLayer>
                </a14:imgProps>
              </a:ext>
              <a:ext uri="{28A0092B-C50C-407E-A947-70E740481C1C}">
                <a14:useLocalDpi xmlns:a14="http://schemas.microsoft.com/office/drawing/2010/main" val="0"/>
              </a:ext>
            </a:extLst>
          </a:blip>
          <a:stretch>
            <a:fillRect/>
          </a:stretch>
        </p:blipFill>
        <p:spPr>
          <a:xfrm>
            <a:off x="643467" y="1763017"/>
            <a:ext cx="3415612" cy="3331964"/>
          </a:xfrm>
          <a:prstGeom prst="rect">
            <a:avLst/>
          </a:prstGeom>
        </p:spPr>
      </p:pic>
      <p:grpSp>
        <p:nvGrpSpPr>
          <p:cNvPr id="12" name="Group 11">
            <a:extLst>
              <a:ext uri="{FF2B5EF4-FFF2-40B4-BE49-F238E27FC236}">
                <a16:creationId xmlns:a16="http://schemas.microsoft.com/office/drawing/2014/main" id="{C34A4475-365F-4381-A542-4698D6377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3" name="Isosceles Triangle 12">
              <a:extLst>
                <a:ext uri="{FF2B5EF4-FFF2-40B4-BE49-F238E27FC236}">
                  <a16:creationId xmlns:a16="http://schemas.microsoft.com/office/drawing/2014/main" id="{148F8F8B-B172-475E-9119-57F2A1C87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B0349D0-97A5-4654-A515-C72EA9E0B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1072EC5-3731-4586-8D5C-00E5AE3B7577}"/>
              </a:ext>
            </a:extLst>
          </p:cNvPr>
          <p:cNvSpPr>
            <a:spLocks noGrp="1"/>
          </p:cNvSpPr>
          <p:nvPr>
            <p:ph idx="1"/>
          </p:nvPr>
        </p:nvSpPr>
        <p:spPr>
          <a:xfrm>
            <a:off x="4653440" y="1782981"/>
            <a:ext cx="6895092" cy="4393982"/>
          </a:xfrm>
        </p:spPr>
        <p:txBody>
          <a:bodyPr>
            <a:normAutofit/>
          </a:bodyPr>
          <a:lstStyle/>
          <a:p>
            <a:pPr marL="0" indent="0">
              <a:buNone/>
            </a:pPr>
            <a:r>
              <a:rPr lang="en-US" sz="2000" dirty="0"/>
              <a:t>Forget password?</a:t>
            </a:r>
          </a:p>
          <a:p>
            <a:pPr marL="0" indent="0">
              <a:buNone/>
            </a:pPr>
            <a:endParaRPr lang="en-US" sz="2000" dirty="0"/>
          </a:p>
        </p:txBody>
      </p:sp>
      <p:grpSp>
        <p:nvGrpSpPr>
          <p:cNvPr id="16" name="Group 15">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025111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630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AnimalTrack Systems</vt:lpstr>
      <vt:lpstr>Welcome Page Login &amp; Sign Up </vt:lpstr>
      <vt:lpstr>Contribution Points A way to calculate users’ contribution</vt:lpstr>
      <vt:lpstr>Points Community &amp; Sections</vt:lpstr>
      <vt:lpstr>AI Identification With Amazon Rekognition; Like DeepMask, SharpMask, and MultiPathNet.</vt:lpstr>
      <vt:lpstr>Community Leader System To hide other’s posts &amp; to create forums </vt:lpstr>
      <vt:lpstr>Default Positioning Location &amp; Points</vt:lpstr>
      <vt:lpstr>Forums Discussion &amp; Topics</vt:lpstr>
      <vt:lpstr>Safety Security &amp; Privacy</vt:lpstr>
      <vt:lpstr>Graphing Plotting &amp; Analyzing</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AnimalTrack System</dc:title>
  <dc:creator>James Tan</dc:creator>
  <cp:lastModifiedBy>James Tan</cp:lastModifiedBy>
  <cp:revision>12</cp:revision>
  <dcterms:created xsi:type="dcterms:W3CDTF">2021-05-02T00:51:23Z</dcterms:created>
  <dcterms:modified xsi:type="dcterms:W3CDTF">2021-05-17T21:02:16Z</dcterms:modified>
</cp:coreProperties>
</file>