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1pPr>
            <a:lvl2pPr algn="l" rtl="0" marR="0" indent="-1079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3pPr>
            <a:lvl4pPr algn="l" rtl="0" marR="0" indent="-101600" marL="1600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5pPr>
            <a:lvl6pPr algn="l" rtl="0" marR="0" indent="-101600" marL="2514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6pPr>
            <a:lvl7pPr algn="l" rtl="0" marR="0" indent="-101600" marL="3429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7pPr>
            <a:lvl8pPr algn="l" rtl="0" marR="0" indent="-101600" marL="4800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8pPr>
            <a:lvl9pPr algn="l" rtl="0" marR="0" indent="-101600" marL="6629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245225" x="304800"/>
            <a:ext cy="476249" cx="228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245225" x="6553200"/>
            <a:ext cy="476249" cx="228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jpg" Type="http://schemas.openxmlformats.org/officeDocument/2006/relationships/image" Id="rId1"/><Relationship Target="../theme/theme2.xml" Type="http://schemas.openxmlformats.org/officeDocument/2006/relationships/theme" Id="rId3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t="0" b="0" r="0" l="0"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28600" x="301625"/>
            <a:ext cy="1325562" cx="85105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76400" x="301625"/>
            <a:ext cy="4422774" cx="8540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1pPr>
            <a:lvl2pPr algn="l" rtl="0" marR="0" indent="-1079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3pPr>
            <a:lvl4pPr algn="l" rtl="0" marR="0" indent="-101600" marL="1600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5pPr>
            <a:lvl6pPr algn="l" rtl="0" marR="0" indent="-101600" marL="2514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6pPr>
            <a:lvl7pPr algn="l" rtl="0" marR="0" indent="-101600" marL="3429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7pPr>
            <a:lvl8pPr algn="l" rtl="0" marR="0" indent="-101600" marL="4800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8pPr>
            <a:lvl9pPr algn="l" rtl="0" marR="0" indent="-101600" marL="6629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245225" x="304800"/>
            <a:ext cy="476249" cx="228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245225" x="6553200"/>
            <a:ext cy="476249" cx="228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Numbers Game</a:t>
            </a:r>
          </a:p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linguists only…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r>
              <a:rPr strike="noStrike" u="none" b="0" cap="none" baseline="0" sz="4400" lang="en-US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discipula</a:t>
            </a: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plural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r>
              <a:rPr strike="noStrike" u="none" b="0" cap="none" baseline="0" sz="4400" lang="en-US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discipula</a:t>
            </a: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plural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discipulae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two meanings does the English word </a:t>
            </a:r>
            <a:r>
              <a:rPr strike="noStrike" u="none" b="0" cap="none" baseline="0" sz="4400" lang="en-US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digit</a:t>
            </a: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have?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two meanings does the English word </a:t>
            </a:r>
            <a:r>
              <a:rPr strike="noStrike" u="none" b="0" cap="none" baseline="0" sz="4400" lang="en-US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digit</a:t>
            </a: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have?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Numeral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Finger or toe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what language do the following numbers belong…</a:t>
            </a:r>
            <a:r>
              <a:rPr strike="noStrike" u="none" b="0" cap="none" baseline="0" sz="4000" lang="en-US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funf, sechs, sieben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what language do the following numbers belong…</a:t>
            </a:r>
            <a:r>
              <a:rPr strike="noStrike" u="none" b="0" cap="none" baseline="0" sz="4000" lang="en-US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funf, sechs, sieben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German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you pronounce </a:t>
            </a:r>
            <a:r>
              <a:rPr strike="noStrike" u="none" b="0" cap="none" baseline="0" sz="44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Italian?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you pronounce </a:t>
            </a:r>
            <a:r>
              <a:rPr strike="noStrike" u="none" b="0" cap="none" baseline="0" sz="44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Italian?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chi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does the Latin </a:t>
            </a:r>
            <a:r>
              <a:rPr strike="noStrike" u="none" b="1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turn into in Spanish?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does the Latin </a:t>
            </a:r>
            <a:r>
              <a:rPr strike="noStrike" u="none" b="1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turn into in Spanish? 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the plural of discipulus?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 a word that ends with a voiced dental.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 a word that ends with a voiced dental. 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Hundred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Thousand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David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where did the Roman numerals C and M come?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where did the Roman numerals C and M come? 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Centum and mille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Latin </a:t>
            </a:r>
            <a:r>
              <a:rPr strike="noStrike" u="none" b="1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sounds like </a:t>
            </a:r>
            <a:r>
              <a:rPr strike="noStrike" u="none" b="1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In what language does </a:t>
            </a:r>
            <a:r>
              <a:rPr strike="noStrike" u="none" b="1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sound like </a:t>
            </a:r>
            <a:r>
              <a:rPr strike="noStrike" u="none" b="1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Latin </a:t>
            </a:r>
            <a:r>
              <a:rPr strike="noStrike" u="none" b="1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sounds like </a:t>
            </a:r>
            <a:r>
              <a:rPr strike="noStrike" u="none" b="1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In what language does </a:t>
            </a:r>
            <a:r>
              <a:rPr strike="noStrike" u="none" b="1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sound like </a:t>
            </a:r>
            <a:r>
              <a:rPr strike="noStrike" u="none" b="1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German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are you doing when you write Greek in the Roman alphabet?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are you doing when you write Greek in the Roman alphabet? </a:t>
            </a: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transliterating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 the number five in five languages besides English.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 the number five in five languages besides English. 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Quinque, cinque, cinco, cinq, pente, funf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the plural of discipulus?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discipuli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are </a:t>
            </a:r>
            <a:r>
              <a:rPr strike="noStrike" u="none" b="0" cap="none" baseline="0" sz="4400" lang="en-US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trike="noStrike" u="none" b="0" cap="none" baseline="0" sz="4400" lang="en-US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called labio-dental sounds?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are </a:t>
            </a:r>
            <a:r>
              <a:rPr strike="noStrike" u="none" b="0" cap="none" baseline="0" sz="4400" lang="en-US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trike="noStrike" u="none" b="0" cap="none" baseline="0" sz="4400" lang="en-US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called labio-dental sounds? 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They are made with the lips and teeth.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three languages that have the identical feminine #1. 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three languages that have the identical feminine #1. 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Latin, Italian, Spanish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language is used to divide units of measurement into smaller units?  Give one example.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language is used to divide units of measurement into smaller units?  Give one example.</a:t>
            </a: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Latin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Decimeter, centigram, milliliter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sng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Bonus points</a:t>
            </a:r>
            <a:b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pick one person to come forward and answer the following question for 3 extra points.</a:t>
            </a:r>
            <a:r>
              <a:rPr strike="noStrike" u="none" b="0" cap="none" baseline="0" sz="2000" lang="en-US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with the most points so far gets to go first.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y="7620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 to ten in Latin backwards.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ctrTitle"/>
          </p:nvPr>
        </p:nvSpPr>
        <p:spPr>
          <a:xfrm>
            <a:off y="7620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 to ten in Latin backwards. </a:t>
            </a:r>
          </a:p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y="2362200" x="1371600"/>
            <a:ext cy="3276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20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Decem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20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Novem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20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Octo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20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Septem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20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20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Quinque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20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Quattuor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20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Tres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20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Duo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20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Unus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sound group is represented by the sounds</a:t>
            </a:r>
            <a:b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g, k, q, c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sound group is represented by the sounds</a:t>
            </a:r>
            <a:b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g, k, q, c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guttural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 a word that starts with an unvoiced labial?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 a word that starts with an unvoiced labial?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Potato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Penguin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Paper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 noun  = masculine or feminine</a:t>
            </a:r>
            <a:b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strike="noStrike" u="none" b="0" cap="none" baseline="0" sz="4000" lang="en-US" i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 noun?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t="0" b="0" r="0" l="0"/>
          </a:stretch>
        </a:blipFill>
      </p:bgPr>
    </p:bg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y="1981200" x="685800"/>
            <a:ext cy="16001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 noun  = masculine or feminine</a:t>
            </a:r>
            <a:b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strike="noStrike" u="none" b="0" cap="none" baseline="0" sz="4000" lang="en-US" i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 noun?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strike="noStrike" u="none" b="0" cap="none" baseline="0" sz="3200" lang="en-US" i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Singular or plural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louds">
  <a:themeElements>
    <a:clrScheme name="Clouds 1">
      <a:dk1>
        <a:srgbClr val="FFFFFF"/>
      </a:dk1>
      <a:lt1>
        <a:srgbClr val="650BB7"/>
      </a:lt1>
      <a:dk2>
        <a:srgbClr val="FFFFFF"/>
      </a:dk2>
      <a:lt2>
        <a:srgbClr val="4D4D4D"/>
      </a:lt2>
      <a:accent1>
        <a:srgbClr val="FF66FF"/>
      </a:accent1>
      <a:accent2>
        <a:srgbClr val="666699"/>
      </a:accent2>
      <a:accent3>
        <a:srgbClr val="650BB7"/>
      </a:accent3>
      <a:accent4>
        <a:srgbClr val="FF66FF"/>
      </a:accent4>
      <a:accent5>
        <a:srgbClr val="666699"/>
      </a:accent5>
      <a:accent6>
        <a:srgbClr val="650BB7"/>
      </a:accent6>
      <a:hlink>
        <a:srgbClr val="E9E9FF"/>
      </a:hlink>
      <a:folHlink>
        <a:srgbClr val="CCECFF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FFFFFF"/>
    </a:dk1>
    <a:lt1>
      <a:srgbClr val="650BB7"/>
    </a:lt1>
    <a:dk2>
      <a:srgbClr val="FFFFFF"/>
    </a:dk2>
    <a:lt2>
      <a:srgbClr val="4D4D4D"/>
    </a:lt2>
    <a:accent1>
      <a:srgbClr val="FF66FF"/>
    </a:accent1>
    <a:accent2>
      <a:srgbClr val="666699"/>
    </a:accent2>
    <a:accent3>
      <a:srgbClr val="650BB7"/>
    </a:accent3>
    <a:accent4>
      <a:srgbClr val="FF66FF"/>
    </a:accent4>
    <a:accent5>
      <a:srgbClr val="666699"/>
    </a:accent5>
    <a:accent6>
      <a:srgbClr val="650BB7"/>
    </a:accent6>
    <a:hlink>
      <a:srgbClr val="E9E9FF"/>
    </a:hlink>
    <a:folHlink>
      <a:srgbClr val="CCECFF"/>
    </a:folHlink>
  </a:clrScheme>
</a:themeOverride>
</file>